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698" r:id="rId5"/>
  </p:sldMasterIdLst>
  <p:notesMasterIdLst>
    <p:notesMasterId r:id="rId29"/>
  </p:notesMasterIdLst>
  <p:handoutMasterIdLst>
    <p:handoutMasterId r:id="rId30"/>
  </p:handoutMasterIdLst>
  <p:sldIdLst>
    <p:sldId id="258" r:id="rId6"/>
    <p:sldId id="309" r:id="rId7"/>
    <p:sldId id="448" r:id="rId8"/>
    <p:sldId id="449" r:id="rId9"/>
    <p:sldId id="287" r:id="rId10"/>
    <p:sldId id="443" r:id="rId11"/>
    <p:sldId id="265" r:id="rId12"/>
    <p:sldId id="312" r:id="rId13"/>
    <p:sldId id="315" r:id="rId14"/>
    <p:sldId id="316" r:id="rId15"/>
    <p:sldId id="314" r:id="rId16"/>
    <p:sldId id="442" r:id="rId17"/>
    <p:sldId id="257" r:id="rId18"/>
    <p:sldId id="447" r:id="rId19"/>
    <p:sldId id="441" r:id="rId20"/>
    <p:sldId id="379" r:id="rId21"/>
    <p:sldId id="432" r:id="rId22"/>
    <p:sldId id="437" r:id="rId23"/>
    <p:sldId id="435" r:id="rId24"/>
    <p:sldId id="438" r:id="rId25"/>
    <p:sldId id="439" r:id="rId26"/>
    <p:sldId id="440" r:id="rId27"/>
    <p:sldId id="446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Avenir Next LT Pro" panose="020B0504020202020204" pitchFamily="34" charset="0"/>
      <p:regular r:id="rId32"/>
      <p:bold r:id="rId33"/>
      <p:italic r:id="rId34"/>
      <p:boldItalic r:id="rId35"/>
    </p:embeddedFont>
    <p:embeddedFont>
      <p:font typeface="Speak Pro" panose="020B0504020101020102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07T16:29:17.251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A960A-2056-4D23-B70D-44BEC9EDE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28491E-CF74-43F4-967E-3F87B144C306}">
      <dgm:prSet/>
      <dgm:spPr/>
      <dgm:t>
        <a:bodyPr/>
        <a:lstStyle/>
        <a:p>
          <a:r>
            <a:rPr lang="en-GB" dirty="0"/>
            <a:t>What would you like the next step in your career to be?</a:t>
          </a:r>
        </a:p>
      </dgm:t>
    </dgm:pt>
    <dgm:pt modelId="{DA01A9E5-F51C-41A4-A69E-9B4A94126BD7}" type="parTrans" cxnId="{514D7876-A0D2-4C5D-B0C6-BBAD84A7AFC0}">
      <dgm:prSet/>
      <dgm:spPr/>
      <dgm:t>
        <a:bodyPr/>
        <a:lstStyle/>
        <a:p>
          <a:endParaRPr lang="en-GB"/>
        </a:p>
      </dgm:t>
    </dgm:pt>
    <dgm:pt modelId="{B1535B42-24B8-4C1B-8DCB-61C0519F2DA7}" type="sibTrans" cxnId="{514D7876-A0D2-4C5D-B0C6-BBAD84A7AFC0}">
      <dgm:prSet/>
      <dgm:spPr/>
      <dgm:t>
        <a:bodyPr/>
        <a:lstStyle/>
        <a:p>
          <a:endParaRPr lang="en-GB"/>
        </a:p>
      </dgm:t>
    </dgm:pt>
    <dgm:pt modelId="{FEA39599-CBF8-4F2F-A9B4-BC9F392405F7}">
      <dgm:prSet/>
      <dgm:spPr/>
      <dgm:t>
        <a:bodyPr/>
        <a:lstStyle/>
        <a:p>
          <a:r>
            <a:rPr lang="en-GB" b="1" u="sng" dirty="0"/>
            <a:t>Why</a:t>
          </a:r>
          <a:r>
            <a:rPr lang="en-GB" dirty="0"/>
            <a:t> do you want to make move to a leadership role?</a:t>
          </a:r>
        </a:p>
      </dgm:t>
    </dgm:pt>
    <dgm:pt modelId="{8C4ACD66-5C9E-4DF8-B90D-1CE245EAE857}" type="parTrans" cxnId="{1814EC32-E819-40BC-BEAC-84A5DDE81438}">
      <dgm:prSet/>
      <dgm:spPr/>
      <dgm:t>
        <a:bodyPr/>
        <a:lstStyle/>
        <a:p>
          <a:endParaRPr lang="en-GB"/>
        </a:p>
      </dgm:t>
    </dgm:pt>
    <dgm:pt modelId="{8A224581-0128-4C8C-9B38-07C1B9A330BA}" type="sibTrans" cxnId="{1814EC32-E819-40BC-BEAC-84A5DDE81438}">
      <dgm:prSet/>
      <dgm:spPr/>
      <dgm:t>
        <a:bodyPr/>
        <a:lstStyle/>
        <a:p>
          <a:endParaRPr lang="en-GB"/>
        </a:p>
      </dgm:t>
    </dgm:pt>
    <dgm:pt modelId="{6466EED5-532C-4C6C-AD10-AC05805F9EB3}">
      <dgm:prSet/>
      <dgm:spPr/>
      <dgm:t>
        <a:bodyPr/>
        <a:lstStyle/>
        <a:p>
          <a:r>
            <a:rPr lang="en-GB"/>
            <a:t>What does leadership look like for you within that ambition? </a:t>
          </a:r>
        </a:p>
      </dgm:t>
    </dgm:pt>
    <dgm:pt modelId="{7B55D262-0D70-4E39-A9A4-C4928F6055EF}" type="parTrans" cxnId="{F15AD410-A26E-4044-AB83-64D1B6166D7C}">
      <dgm:prSet/>
      <dgm:spPr/>
      <dgm:t>
        <a:bodyPr/>
        <a:lstStyle/>
        <a:p>
          <a:endParaRPr lang="en-GB"/>
        </a:p>
      </dgm:t>
    </dgm:pt>
    <dgm:pt modelId="{44386691-187A-45CE-99D1-DA1FEC8B8B8E}" type="sibTrans" cxnId="{F15AD410-A26E-4044-AB83-64D1B6166D7C}">
      <dgm:prSet/>
      <dgm:spPr/>
      <dgm:t>
        <a:bodyPr/>
        <a:lstStyle/>
        <a:p>
          <a:endParaRPr lang="en-GB"/>
        </a:p>
      </dgm:t>
    </dgm:pt>
    <dgm:pt modelId="{2027EBF4-9A66-47AA-930D-073E41882C4F}">
      <dgm:prSet/>
      <dgm:spPr/>
      <dgm:t>
        <a:bodyPr/>
        <a:lstStyle/>
        <a:p>
          <a:r>
            <a:rPr lang="en-GB" dirty="0"/>
            <a:t>What would you like to change/influence for the better?</a:t>
          </a:r>
        </a:p>
      </dgm:t>
    </dgm:pt>
    <dgm:pt modelId="{6A54502E-4F3C-4C45-9A49-C793FA299296}" type="parTrans" cxnId="{3EB33D77-6D65-43DD-BDC4-C8A47793D91A}">
      <dgm:prSet/>
      <dgm:spPr/>
      <dgm:t>
        <a:bodyPr/>
        <a:lstStyle/>
        <a:p>
          <a:endParaRPr lang="en-GB"/>
        </a:p>
      </dgm:t>
    </dgm:pt>
    <dgm:pt modelId="{5B57A713-EF0C-419C-8A9D-EB1F9EFADAB9}" type="sibTrans" cxnId="{3EB33D77-6D65-43DD-BDC4-C8A47793D91A}">
      <dgm:prSet/>
      <dgm:spPr/>
      <dgm:t>
        <a:bodyPr/>
        <a:lstStyle/>
        <a:p>
          <a:endParaRPr lang="en-GB"/>
        </a:p>
      </dgm:t>
    </dgm:pt>
    <dgm:pt modelId="{F3DDFEC7-127C-433C-8141-2364423AF509}">
      <dgm:prSet/>
      <dgm:spPr/>
      <dgm:t>
        <a:bodyPr/>
        <a:lstStyle/>
        <a:p>
          <a:r>
            <a:rPr lang="en-GB"/>
            <a:t>What are you currently doing and what have you done so far towards taking on more leadership?</a:t>
          </a:r>
        </a:p>
      </dgm:t>
    </dgm:pt>
    <dgm:pt modelId="{A92BDEFE-3E4B-49C2-AF51-777A590C483F}" type="parTrans" cxnId="{C922EB8B-C7FF-4EFC-B89C-9CFE3492C619}">
      <dgm:prSet/>
      <dgm:spPr/>
      <dgm:t>
        <a:bodyPr/>
        <a:lstStyle/>
        <a:p>
          <a:endParaRPr lang="en-GB"/>
        </a:p>
      </dgm:t>
    </dgm:pt>
    <dgm:pt modelId="{3CB6DB68-CBF0-4B0B-9E40-C725B9D095AD}" type="sibTrans" cxnId="{C922EB8B-C7FF-4EFC-B89C-9CFE3492C619}">
      <dgm:prSet/>
      <dgm:spPr/>
      <dgm:t>
        <a:bodyPr/>
        <a:lstStyle/>
        <a:p>
          <a:endParaRPr lang="en-GB"/>
        </a:p>
      </dgm:t>
    </dgm:pt>
    <dgm:pt modelId="{17BB1881-9D12-49D7-8248-4C7B09DB4DC8}">
      <dgm:prSet/>
      <dgm:spPr/>
      <dgm:t>
        <a:bodyPr/>
        <a:lstStyle/>
        <a:p>
          <a:r>
            <a:rPr lang="en-GB"/>
            <a:t>Have you taken on additional responsibility, already leading a small team, taking part in committees or groups? </a:t>
          </a:r>
        </a:p>
      </dgm:t>
    </dgm:pt>
    <dgm:pt modelId="{596D2629-AE10-48EA-8C5A-156568D63A9B}" type="parTrans" cxnId="{1DD06580-7626-4130-9BE6-ACF0218BDF57}">
      <dgm:prSet/>
      <dgm:spPr/>
      <dgm:t>
        <a:bodyPr/>
        <a:lstStyle/>
        <a:p>
          <a:endParaRPr lang="en-GB"/>
        </a:p>
      </dgm:t>
    </dgm:pt>
    <dgm:pt modelId="{C896A741-C8F8-4C17-91A5-AEA3886816FD}" type="sibTrans" cxnId="{1DD06580-7626-4130-9BE6-ACF0218BDF57}">
      <dgm:prSet/>
      <dgm:spPr/>
      <dgm:t>
        <a:bodyPr/>
        <a:lstStyle/>
        <a:p>
          <a:endParaRPr lang="en-GB"/>
        </a:p>
      </dgm:t>
    </dgm:pt>
    <dgm:pt modelId="{A718413E-1FAD-4894-8731-004EF008885C}">
      <dgm:prSet/>
      <dgm:spPr/>
      <dgm:t>
        <a:bodyPr/>
        <a:lstStyle/>
        <a:p>
          <a:r>
            <a:rPr lang="en-GB"/>
            <a:t>Are you not sure how to go about this and Aurora could help?</a:t>
          </a:r>
        </a:p>
      </dgm:t>
    </dgm:pt>
    <dgm:pt modelId="{A3D213E4-8A0D-400C-B069-2D15CEBF8EA9}" type="parTrans" cxnId="{738ADA5E-B070-4C33-8D19-9866FD5C0608}">
      <dgm:prSet/>
      <dgm:spPr/>
      <dgm:t>
        <a:bodyPr/>
        <a:lstStyle/>
        <a:p>
          <a:endParaRPr lang="en-GB"/>
        </a:p>
      </dgm:t>
    </dgm:pt>
    <dgm:pt modelId="{5F0DD3BB-FDE5-467C-B45B-746F7DF0ED60}" type="sibTrans" cxnId="{738ADA5E-B070-4C33-8D19-9866FD5C0608}">
      <dgm:prSet/>
      <dgm:spPr/>
      <dgm:t>
        <a:bodyPr/>
        <a:lstStyle/>
        <a:p>
          <a:endParaRPr lang="en-GB"/>
        </a:p>
      </dgm:t>
    </dgm:pt>
    <dgm:pt modelId="{FF742C2A-09B9-4B16-A61A-395C3D88A6D9}">
      <dgm:prSet/>
      <dgm:spPr/>
      <dgm:t>
        <a:bodyPr/>
        <a:lstStyle/>
        <a:p>
          <a:r>
            <a:rPr lang="en-GB" dirty="0"/>
            <a:t>it’s okay to not know exactly</a:t>
          </a:r>
        </a:p>
      </dgm:t>
    </dgm:pt>
    <dgm:pt modelId="{B09590E1-667B-4BC1-AE4D-701B0F3A9022}" type="parTrans" cxnId="{DB11C4F0-5CE3-4553-8D43-E42383B48453}">
      <dgm:prSet/>
      <dgm:spPr/>
      <dgm:t>
        <a:bodyPr/>
        <a:lstStyle/>
        <a:p>
          <a:endParaRPr lang="en-GB"/>
        </a:p>
      </dgm:t>
    </dgm:pt>
    <dgm:pt modelId="{A34028DC-1542-484E-A5B8-DEE599DFEF5E}" type="sibTrans" cxnId="{DB11C4F0-5CE3-4553-8D43-E42383B48453}">
      <dgm:prSet/>
      <dgm:spPr/>
      <dgm:t>
        <a:bodyPr/>
        <a:lstStyle/>
        <a:p>
          <a:endParaRPr lang="en-GB"/>
        </a:p>
      </dgm:t>
    </dgm:pt>
    <dgm:pt modelId="{9098DFAB-D709-416F-81E7-64EC2D99870B}" type="pres">
      <dgm:prSet presAssocID="{88DA960A-2056-4D23-B70D-44BEC9EDEAFB}" presName="linear" presStyleCnt="0">
        <dgm:presLayoutVars>
          <dgm:animLvl val="lvl"/>
          <dgm:resizeHandles val="exact"/>
        </dgm:presLayoutVars>
      </dgm:prSet>
      <dgm:spPr/>
    </dgm:pt>
    <dgm:pt modelId="{076C4B08-EF32-45F3-9A79-1C97091AF15F}" type="pres">
      <dgm:prSet presAssocID="{2E28491E-CF74-43F4-967E-3F87B144C3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3EE7FB-D1F5-4F68-B4B2-2788FE843ABE}" type="pres">
      <dgm:prSet presAssocID="{2E28491E-CF74-43F4-967E-3F87B144C306}" presName="childText" presStyleLbl="revTx" presStyleIdx="0" presStyleCnt="3">
        <dgm:presLayoutVars>
          <dgm:bulletEnabled val="1"/>
        </dgm:presLayoutVars>
      </dgm:prSet>
      <dgm:spPr/>
    </dgm:pt>
    <dgm:pt modelId="{A650A2DA-114B-4E77-A3EA-CBC5AB27721C}" type="pres">
      <dgm:prSet presAssocID="{FEA39599-CBF8-4F2F-A9B4-BC9F392405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B34B5E-46E4-4E41-BADF-6AEE7E8C677E}" type="pres">
      <dgm:prSet presAssocID="{8A224581-0128-4C8C-9B38-07C1B9A330BA}" presName="spacer" presStyleCnt="0"/>
      <dgm:spPr/>
    </dgm:pt>
    <dgm:pt modelId="{2D53B058-A569-4D11-8BB0-9595BBCD9D3D}" type="pres">
      <dgm:prSet presAssocID="{6466EED5-532C-4C6C-AD10-AC05805F9E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CC1AE9-D500-4245-B8D7-3D0F04A76FD5}" type="pres">
      <dgm:prSet presAssocID="{6466EED5-532C-4C6C-AD10-AC05805F9EB3}" presName="childText" presStyleLbl="revTx" presStyleIdx="1" presStyleCnt="3">
        <dgm:presLayoutVars>
          <dgm:bulletEnabled val="1"/>
        </dgm:presLayoutVars>
      </dgm:prSet>
      <dgm:spPr/>
    </dgm:pt>
    <dgm:pt modelId="{69404A5F-502E-4475-9798-2F2BA8083FDF}" type="pres">
      <dgm:prSet presAssocID="{F3DDFEC7-127C-433C-8141-2364423AF5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771F8F5-236F-4C76-94CB-30E1D88D1CC0}" type="pres">
      <dgm:prSet presAssocID="{F3DDFEC7-127C-433C-8141-2364423AF50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53D9007-4074-465A-9D0C-2BF654C4E7A8}" type="presOf" srcId="{F3DDFEC7-127C-433C-8141-2364423AF509}" destId="{69404A5F-502E-4475-9798-2F2BA8083FDF}" srcOrd="0" destOrd="0" presId="urn:microsoft.com/office/officeart/2005/8/layout/vList2"/>
    <dgm:cxn modelId="{F15AD410-A26E-4044-AB83-64D1B6166D7C}" srcId="{88DA960A-2056-4D23-B70D-44BEC9EDEAFB}" destId="{6466EED5-532C-4C6C-AD10-AC05805F9EB3}" srcOrd="2" destOrd="0" parTransId="{7B55D262-0D70-4E39-A9A4-C4928F6055EF}" sibTransId="{44386691-187A-45CE-99D1-DA1FEC8B8B8E}"/>
    <dgm:cxn modelId="{B74F672E-EE09-496D-A83E-85F2152ACBC0}" type="presOf" srcId="{A718413E-1FAD-4894-8731-004EF008885C}" destId="{D771F8F5-236F-4C76-94CB-30E1D88D1CC0}" srcOrd="0" destOrd="1" presId="urn:microsoft.com/office/officeart/2005/8/layout/vList2"/>
    <dgm:cxn modelId="{1814EC32-E819-40BC-BEAC-84A5DDE81438}" srcId="{88DA960A-2056-4D23-B70D-44BEC9EDEAFB}" destId="{FEA39599-CBF8-4F2F-A9B4-BC9F392405F7}" srcOrd="1" destOrd="0" parTransId="{8C4ACD66-5C9E-4DF8-B90D-1CE245EAE857}" sibTransId="{8A224581-0128-4C8C-9B38-07C1B9A330BA}"/>
    <dgm:cxn modelId="{024FD63C-92EA-4D02-BB45-60BEBA3DD095}" type="presOf" srcId="{FF742C2A-09B9-4B16-A61A-395C3D88A6D9}" destId="{B43EE7FB-D1F5-4F68-B4B2-2788FE843ABE}" srcOrd="0" destOrd="0" presId="urn:microsoft.com/office/officeart/2005/8/layout/vList2"/>
    <dgm:cxn modelId="{738ADA5E-B070-4C33-8D19-9866FD5C0608}" srcId="{F3DDFEC7-127C-433C-8141-2364423AF509}" destId="{A718413E-1FAD-4894-8731-004EF008885C}" srcOrd="1" destOrd="0" parTransId="{A3D213E4-8A0D-400C-B069-2D15CEBF8EA9}" sibTransId="{5F0DD3BB-FDE5-467C-B45B-746F7DF0ED60}"/>
    <dgm:cxn modelId="{79C79966-F970-461D-8FAF-5E2488B788C9}" type="presOf" srcId="{88DA960A-2056-4D23-B70D-44BEC9EDEAFB}" destId="{9098DFAB-D709-416F-81E7-64EC2D99870B}" srcOrd="0" destOrd="0" presId="urn:microsoft.com/office/officeart/2005/8/layout/vList2"/>
    <dgm:cxn modelId="{93117B6F-0151-490A-AFD9-FF3B1C5DB77E}" type="presOf" srcId="{2E28491E-CF74-43F4-967E-3F87B144C306}" destId="{076C4B08-EF32-45F3-9A79-1C97091AF15F}" srcOrd="0" destOrd="0" presId="urn:microsoft.com/office/officeart/2005/8/layout/vList2"/>
    <dgm:cxn modelId="{514D7876-A0D2-4C5D-B0C6-BBAD84A7AFC0}" srcId="{88DA960A-2056-4D23-B70D-44BEC9EDEAFB}" destId="{2E28491E-CF74-43F4-967E-3F87B144C306}" srcOrd="0" destOrd="0" parTransId="{DA01A9E5-F51C-41A4-A69E-9B4A94126BD7}" sibTransId="{B1535B42-24B8-4C1B-8DCB-61C0519F2DA7}"/>
    <dgm:cxn modelId="{3EB33D77-6D65-43DD-BDC4-C8A47793D91A}" srcId="{6466EED5-532C-4C6C-AD10-AC05805F9EB3}" destId="{2027EBF4-9A66-47AA-930D-073E41882C4F}" srcOrd="0" destOrd="0" parTransId="{6A54502E-4F3C-4C45-9A49-C793FA299296}" sibTransId="{5B57A713-EF0C-419C-8A9D-EB1F9EFADAB9}"/>
    <dgm:cxn modelId="{1DD06580-7626-4130-9BE6-ACF0218BDF57}" srcId="{F3DDFEC7-127C-433C-8141-2364423AF509}" destId="{17BB1881-9D12-49D7-8248-4C7B09DB4DC8}" srcOrd="0" destOrd="0" parTransId="{596D2629-AE10-48EA-8C5A-156568D63A9B}" sibTransId="{C896A741-C8F8-4C17-91A5-AEA3886816FD}"/>
    <dgm:cxn modelId="{C922EB8B-C7FF-4EFC-B89C-9CFE3492C619}" srcId="{88DA960A-2056-4D23-B70D-44BEC9EDEAFB}" destId="{F3DDFEC7-127C-433C-8141-2364423AF509}" srcOrd="3" destOrd="0" parTransId="{A92BDEFE-3E4B-49C2-AF51-777A590C483F}" sibTransId="{3CB6DB68-CBF0-4B0B-9E40-C725B9D095AD}"/>
    <dgm:cxn modelId="{6AEC6A91-B0F2-4C98-896E-8113C02ACA89}" type="presOf" srcId="{17BB1881-9D12-49D7-8248-4C7B09DB4DC8}" destId="{D771F8F5-236F-4C76-94CB-30E1D88D1CC0}" srcOrd="0" destOrd="0" presId="urn:microsoft.com/office/officeart/2005/8/layout/vList2"/>
    <dgm:cxn modelId="{9C826C99-DB8E-4C41-AA54-48CE2C0DE885}" type="presOf" srcId="{6466EED5-532C-4C6C-AD10-AC05805F9EB3}" destId="{2D53B058-A569-4D11-8BB0-9595BBCD9D3D}" srcOrd="0" destOrd="0" presId="urn:microsoft.com/office/officeart/2005/8/layout/vList2"/>
    <dgm:cxn modelId="{2FC08ACE-D8CC-40D6-8B2D-A54C75FDD78F}" type="presOf" srcId="{2027EBF4-9A66-47AA-930D-073E41882C4F}" destId="{6DCC1AE9-D500-4245-B8D7-3D0F04A76FD5}" srcOrd="0" destOrd="0" presId="urn:microsoft.com/office/officeart/2005/8/layout/vList2"/>
    <dgm:cxn modelId="{DB11C4F0-5CE3-4553-8D43-E42383B48453}" srcId="{2E28491E-CF74-43F4-967E-3F87B144C306}" destId="{FF742C2A-09B9-4B16-A61A-395C3D88A6D9}" srcOrd="0" destOrd="0" parTransId="{B09590E1-667B-4BC1-AE4D-701B0F3A9022}" sibTransId="{A34028DC-1542-484E-A5B8-DEE599DFEF5E}"/>
    <dgm:cxn modelId="{866146F6-4E3E-4EE5-AB36-CBECADC5E92D}" type="presOf" srcId="{FEA39599-CBF8-4F2F-A9B4-BC9F392405F7}" destId="{A650A2DA-114B-4E77-A3EA-CBC5AB27721C}" srcOrd="0" destOrd="0" presId="urn:microsoft.com/office/officeart/2005/8/layout/vList2"/>
    <dgm:cxn modelId="{075D2F99-9CC3-4C63-AB44-B2EDB45F5920}" type="presParOf" srcId="{9098DFAB-D709-416F-81E7-64EC2D99870B}" destId="{076C4B08-EF32-45F3-9A79-1C97091AF15F}" srcOrd="0" destOrd="0" presId="urn:microsoft.com/office/officeart/2005/8/layout/vList2"/>
    <dgm:cxn modelId="{EC34DEED-769E-4100-8AF1-BC163FDA267D}" type="presParOf" srcId="{9098DFAB-D709-416F-81E7-64EC2D99870B}" destId="{B43EE7FB-D1F5-4F68-B4B2-2788FE843ABE}" srcOrd="1" destOrd="0" presId="urn:microsoft.com/office/officeart/2005/8/layout/vList2"/>
    <dgm:cxn modelId="{9EA7CF58-C83A-4A1B-B3C0-1A5B7A0FE623}" type="presParOf" srcId="{9098DFAB-D709-416F-81E7-64EC2D99870B}" destId="{A650A2DA-114B-4E77-A3EA-CBC5AB27721C}" srcOrd="2" destOrd="0" presId="urn:microsoft.com/office/officeart/2005/8/layout/vList2"/>
    <dgm:cxn modelId="{7302CFB8-6E19-4B43-935C-3AA8538ED278}" type="presParOf" srcId="{9098DFAB-D709-416F-81E7-64EC2D99870B}" destId="{B3B34B5E-46E4-4E41-BADF-6AEE7E8C677E}" srcOrd="3" destOrd="0" presId="urn:microsoft.com/office/officeart/2005/8/layout/vList2"/>
    <dgm:cxn modelId="{DA741EE2-5D2A-48FE-8BBC-6629C5C7A3F0}" type="presParOf" srcId="{9098DFAB-D709-416F-81E7-64EC2D99870B}" destId="{2D53B058-A569-4D11-8BB0-9595BBCD9D3D}" srcOrd="4" destOrd="0" presId="urn:microsoft.com/office/officeart/2005/8/layout/vList2"/>
    <dgm:cxn modelId="{5C210957-B84E-42D0-AD75-0AF5B209C858}" type="presParOf" srcId="{9098DFAB-D709-416F-81E7-64EC2D99870B}" destId="{6DCC1AE9-D500-4245-B8D7-3D0F04A76FD5}" srcOrd="5" destOrd="0" presId="urn:microsoft.com/office/officeart/2005/8/layout/vList2"/>
    <dgm:cxn modelId="{C50F4BF1-04D2-40D9-A158-40FF1A637D5B}" type="presParOf" srcId="{9098DFAB-D709-416F-81E7-64EC2D99870B}" destId="{69404A5F-502E-4475-9798-2F2BA8083FDF}" srcOrd="6" destOrd="0" presId="urn:microsoft.com/office/officeart/2005/8/layout/vList2"/>
    <dgm:cxn modelId="{3193069F-0C51-4689-9D01-25295DB10458}" type="presParOf" srcId="{9098DFAB-D709-416F-81E7-64EC2D99870B}" destId="{D771F8F5-236F-4C76-94CB-30E1D88D1CC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F572A-98D1-431B-A149-C8383BCC35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B10B07-EBAA-4E3C-A498-41A9CE260762}">
      <dgm:prSet/>
      <dgm:spPr/>
      <dgm:t>
        <a:bodyPr/>
        <a:lstStyle/>
        <a:p>
          <a:r>
            <a:rPr lang="en-GB" dirty="0"/>
            <a:t>What was the opportunity? </a:t>
          </a:r>
        </a:p>
      </dgm:t>
    </dgm:pt>
    <dgm:pt modelId="{E80141DE-A7ED-4A29-9BF3-7EA4EC73631D}" type="parTrans" cxnId="{A3DC4CA4-7F40-42F1-A235-08B745D53834}">
      <dgm:prSet/>
      <dgm:spPr/>
      <dgm:t>
        <a:bodyPr/>
        <a:lstStyle/>
        <a:p>
          <a:endParaRPr lang="en-GB"/>
        </a:p>
      </dgm:t>
    </dgm:pt>
    <dgm:pt modelId="{1084D4E5-7A28-4CCE-900D-B431C3C37351}" type="sibTrans" cxnId="{A3DC4CA4-7F40-42F1-A235-08B745D53834}">
      <dgm:prSet/>
      <dgm:spPr/>
      <dgm:t>
        <a:bodyPr/>
        <a:lstStyle/>
        <a:p>
          <a:endParaRPr lang="en-GB"/>
        </a:p>
      </dgm:t>
    </dgm:pt>
    <dgm:pt modelId="{A4C60D94-0534-4F10-9481-EBFC7D9E9742}">
      <dgm:prSet/>
      <dgm:spPr/>
      <dgm:t>
        <a:bodyPr/>
        <a:lstStyle/>
        <a:p>
          <a:r>
            <a:rPr lang="en-GB" dirty="0"/>
            <a:t>What learning have you applied and how?</a:t>
          </a:r>
        </a:p>
      </dgm:t>
    </dgm:pt>
    <dgm:pt modelId="{42086905-6B3D-42D8-A79F-C00A6FE83AF6}" type="parTrans" cxnId="{F1964F0A-C13F-48C1-B010-816916512770}">
      <dgm:prSet/>
      <dgm:spPr/>
      <dgm:t>
        <a:bodyPr/>
        <a:lstStyle/>
        <a:p>
          <a:endParaRPr lang="en-GB"/>
        </a:p>
      </dgm:t>
    </dgm:pt>
    <dgm:pt modelId="{4C15F94F-343B-4E3C-9497-CC99E8FEB131}" type="sibTrans" cxnId="{F1964F0A-C13F-48C1-B010-816916512770}">
      <dgm:prSet/>
      <dgm:spPr/>
      <dgm:t>
        <a:bodyPr/>
        <a:lstStyle/>
        <a:p>
          <a:endParaRPr lang="en-GB"/>
        </a:p>
      </dgm:t>
    </dgm:pt>
    <dgm:pt modelId="{08FC355F-AE32-4575-B1A9-8452465812EA}">
      <dgm:prSet/>
      <dgm:spPr/>
      <dgm:t>
        <a:bodyPr/>
        <a:lstStyle/>
        <a:p>
          <a:r>
            <a:rPr lang="en-GB" dirty="0"/>
            <a:t>What has </a:t>
          </a:r>
          <a:r>
            <a:rPr lang="en-GB" b="1" dirty="0"/>
            <a:t>changed</a:t>
          </a:r>
          <a:r>
            <a:rPr lang="en-GB" dirty="0"/>
            <a:t> for you/your department/school/university because of it?</a:t>
          </a:r>
        </a:p>
      </dgm:t>
    </dgm:pt>
    <dgm:pt modelId="{2C9BC9B5-0FEF-4C68-9AB6-FE428F55F2A4}" type="parTrans" cxnId="{313F746F-A579-45D0-97ED-A690E747C8BA}">
      <dgm:prSet/>
      <dgm:spPr/>
      <dgm:t>
        <a:bodyPr/>
        <a:lstStyle/>
        <a:p>
          <a:endParaRPr lang="en-GB"/>
        </a:p>
      </dgm:t>
    </dgm:pt>
    <dgm:pt modelId="{A3210AB3-C628-484C-B800-FCFBB925B17A}" type="sibTrans" cxnId="{313F746F-A579-45D0-97ED-A690E747C8BA}">
      <dgm:prSet/>
      <dgm:spPr/>
      <dgm:t>
        <a:bodyPr/>
        <a:lstStyle/>
        <a:p>
          <a:endParaRPr lang="en-GB"/>
        </a:p>
      </dgm:t>
    </dgm:pt>
    <dgm:pt modelId="{93650C8A-139D-4934-A000-D2B495CE2643}">
      <dgm:prSet/>
      <dgm:spPr/>
      <dgm:t>
        <a:bodyPr/>
        <a:lstStyle/>
        <a:p>
          <a:r>
            <a:rPr lang="en-GB" dirty="0"/>
            <a:t>State explicit outcomes </a:t>
          </a:r>
          <a:r>
            <a:rPr lang="en-GB" dirty="0" err="1"/>
            <a:t>eg</a:t>
          </a:r>
          <a:r>
            <a:rPr lang="en-GB" dirty="0"/>
            <a:t> better able to support colleagues, more confident, changed a process, etc</a:t>
          </a:r>
        </a:p>
      </dgm:t>
    </dgm:pt>
    <dgm:pt modelId="{4809DE10-25BC-4148-85DC-9E5D6B3BD946}" type="parTrans" cxnId="{9425E4F0-D93E-47EB-9AC9-D8974DC574F9}">
      <dgm:prSet/>
      <dgm:spPr/>
      <dgm:t>
        <a:bodyPr/>
        <a:lstStyle/>
        <a:p>
          <a:endParaRPr lang="en-GB"/>
        </a:p>
      </dgm:t>
    </dgm:pt>
    <dgm:pt modelId="{CD1477B4-0898-4A7E-8EAA-AE6991A85564}" type="sibTrans" cxnId="{9425E4F0-D93E-47EB-9AC9-D8974DC574F9}">
      <dgm:prSet/>
      <dgm:spPr/>
      <dgm:t>
        <a:bodyPr/>
        <a:lstStyle/>
        <a:p>
          <a:endParaRPr lang="en-GB"/>
        </a:p>
      </dgm:t>
    </dgm:pt>
    <dgm:pt modelId="{F03CC2C5-0F67-4AB1-9EFD-932550A94825}">
      <dgm:prSet/>
      <dgm:spPr/>
      <dgm:t>
        <a:bodyPr/>
        <a:lstStyle/>
        <a:p>
          <a:r>
            <a:rPr lang="en-GB" dirty="0" err="1"/>
            <a:t>Egs</a:t>
          </a:r>
          <a:r>
            <a:rPr lang="en-GB" dirty="0"/>
            <a:t> of workshops, development programmes etc work best here</a:t>
          </a:r>
        </a:p>
      </dgm:t>
    </dgm:pt>
    <dgm:pt modelId="{6ED3F41F-B45E-4141-BD55-FE3356ED6727}" type="parTrans" cxnId="{594B5E60-F139-4F9C-810F-88CD0F565CA6}">
      <dgm:prSet/>
      <dgm:spPr/>
      <dgm:t>
        <a:bodyPr/>
        <a:lstStyle/>
        <a:p>
          <a:endParaRPr lang="en-GB"/>
        </a:p>
      </dgm:t>
    </dgm:pt>
    <dgm:pt modelId="{3CBC3D91-1916-4BA9-8AFC-30201A531DFD}" type="sibTrans" cxnId="{594B5E60-F139-4F9C-810F-88CD0F565CA6}">
      <dgm:prSet/>
      <dgm:spPr/>
      <dgm:t>
        <a:bodyPr/>
        <a:lstStyle/>
        <a:p>
          <a:endParaRPr lang="en-GB"/>
        </a:p>
      </dgm:t>
    </dgm:pt>
    <dgm:pt modelId="{4B3398F1-71EC-4138-8D8D-BEA48E7FA3AA}" type="pres">
      <dgm:prSet presAssocID="{7E1F572A-98D1-431B-A149-C8383BCC355D}" presName="linear" presStyleCnt="0">
        <dgm:presLayoutVars>
          <dgm:animLvl val="lvl"/>
          <dgm:resizeHandles val="exact"/>
        </dgm:presLayoutVars>
      </dgm:prSet>
      <dgm:spPr/>
    </dgm:pt>
    <dgm:pt modelId="{91EF0C6C-1858-4EF7-BB56-60E8763E98FA}" type="pres">
      <dgm:prSet presAssocID="{0EB10B07-EBAA-4E3C-A498-41A9CE2607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D08B95-67A9-4A67-80C9-BD870316C0AE}" type="pres">
      <dgm:prSet presAssocID="{0EB10B07-EBAA-4E3C-A498-41A9CE260762}" presName="childText" presStyleLbl="revTx" presStyleIdx="0" presStyleCnt="1">
        <dgm:presLayoutVars>
          <dgm:bulletEnabled val="1"/>
        </dgm:presLayoutVars>
      </dgm:prSet>
      <dgm:spPr/>
    </dgm:pt>
    <dgm:pt modelId="{7AF8A88A-264B-40A9-B22C-7A308F59400C}" type="pres">
      <dgm:prSet presAssocID="{A4C60D94-0534-4F10-9481-EBFC7D9E97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1D2772-B905-4C6E-8674-AE75C3D64FEF}" type="pres">
      <dgm:prSet presAssocID="{4C15F94F-343B-4E3C-9497-CC99E8FEB131}" presName="spacer" presStyleCnt="0"/>
      <dgm:spPr/>
    </dgm:pt>
    <dgm:pt modelId="{FC5FE450-3566-421E-8023-0647662AEB06}" type="pres">
      <dgm:prSet presAssocID="{08FC355F-AE32-4575-B1A9-8452465812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E9C539-44C5-47AD-8085-946AE7098F8A}" type="pres">
      <dgm:prSet presAssocID="{A3210AB3-C628-484C-B800-FCFBB925B17A}" presName="spacer" presStyleCnt="0"/>
      <dgm:spPr/>
    </dgm:pt>
    <dgm:pt modelId="{3FD261F0-8122-4146-B03A-905187C10F68}" type="pres">
      <dgm:prSet presAssocID="{93650C8A-139D-4934-A000-D2B495CE26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964F0A-C13F-48C1-B010-816916512770}" srcId="{7E1F572A-98D1-431B-A149-C8383BCC355D}" destId="{A4C60D94-0534-4F10-9481-EBFC7D9E9742}" srcOrd="1" destOrd="0" parTransId="{42086905-6B3D-42D8-A79F-C00A6FE83AF6}" sibTransId="{4C15F94F-343B-4E3C-9497-CC99E8FEB131}"/>
    <dgm:cxn modelId="{594B5E60-F139-4F9C-810F-88CD0F565CA6}" srcId="{0EB10B07-EBAA-4E3C-A498-41A9CE260762}" destId="{F03CC2C5-0F67-4AB1-9EFD-932550A94825}" srcOrd="0" destOrd="0" parTransId="{6ED3F41F-B45E-4141-BD55-FE3356ED6727}" sibTransId="{3CBC3D91-1916-4BA9-8AFC-30201A531DFD}"/>
    <dgm:cxn modelId="{313F746F-A579-45D0-97ED-A690E747C8BA}" srcId="{7E1F572A-98D1-431B-A149-C8383BCC355D}" destId="{08FC355F-AE32-4575-B1A9-8452465812EA}" srcOrd="2" destOrd="0" parTransId="{2C9BC9B5-0FEF-4C68-9AB6-FE428F55F2A4}" sibTransId="{A3210AB3-C628-484C-B800-FCFBB925B17A}"/>
    <dgm:cxn modelId="{B5E8FC50-51C2-4682-9F0C-0CAE93D94EB1}" type="presOf" srcId="{F03CC2C5-0F67-4AB1-9EFD-932550A94825}" destId="{75D08B95-67A9-4A67-80C9-BD870316C0AE}" srcOrd="0" destOrd="0" presId="urn:microsoft.com/office/officeart/2005/8/layout/vList2"/>
    <dgm:cxn modelId="{B6E28A84-CC96-428E-8D72-5863BA10FA10}" type="presOf" srcId="{93650C8A-139D-4934-A000-D2B495CE2643}" destId="{3FD261F0-8122-4146-B03A-905187C10F68}" srcOrd="0" destOrd="0" presId="urn:microsoft.com/office/officeart/2005/8/layout/vList2"/>
    <dgm:cxn modelId="{0A85B285-D3D9-4431-9DA7-B4802374A61C}" type="presOf" srcId="{0EB10B07-EBAA-4E3C-A498-41A9CE260762}" destId="{91EF0C6C-1858-4EF7-BB56-60E8763E98FA}" srcOrd="0" destOrd="0" presId="urn:microsoft.com/office/officeart/2005/8/layout/vList2"/>
    <dgm:cxn modelId="{E4BA6298-B395-4CDB-8186-91F8964621CE}" type="presOf" srcId="{08FC355F-AE32-4575-B1A9-8452465812EA}" destId="{FC5FE450-3566-421E-8023-0647662AEB06}" srcOrd="0" destOrd="0" presId="urn:microsoft.com/office/officeart/2005/8/layout/vList2"/>
    <dgm:cxn modelId="{A3DC4CA4-7F40-42F1-A235-08B745D53834}" srcId="{7E1F572A-98D1-431B-A149-C8383BCC355D}" destId="{0EB10B07-EBAA-4E3C-A498-41A9CE260762}" srcOrd="0" destOrd="0" parTransId="{E80141DE-A7ED-4A29-9BF3-7EA4EC73631D}" sibTransId="{1084D4E5-7A28-4CCE-900D-B431C3C37351}"/>
    <dgm:cxn modelId="{C2621CD9-BE6D-43C6-8A1D-1ABAB1EC1E76}" type="presOf" srcId="{7E1F572A-98D1-431B-A149-C8383BCC355D}" destId="{4B3398F1-71EC-4138-8D8D-BEA48E7FA3AA}" srcOrd="0" destOrd="0" presId="urn:microsoft.com/office/officeart/2005/8/layout/vList2"/>
    <dgm:cxn modelId="{6EE127E4-E0F7-4A08-9921-26D8EF19D296}" type="presOf" srcId="{A4C60D94-0534-4F10-9481-EBFC7D9E9742}" destId="{7AF8A88A-264B-40A9-B22C-7A308F59400C}" srcOrd="0" destOrd="0" presId="urn:microsoft.com/office/officeart/2005/8/layout/vList2"/>
    <dgm:cxn modelId="{9425E4F0-D93E-47EB-9AC9-D8974DC574F9}" srcId="{7E1F572A-98D1-431B-A149-C8383BCC355D}" destId="{93650C8A-139D-4934-A000-D2B495CE2643}" srcOrd="3" destOrd="0" parTransId="{4809DE10-25BC-4148-85DC-9E5D6B3BD946}" sibTransId="{CD1477B4-0898-4A7E-8EAA-AE6991A85564}"/>
    <dgm:cxn modelId="{581047B2-1E8A-46F8-A048-BE38B53EE21B}" type="presParOf" srcId="{4B3398F1-71EC-4138-8D8D-BEA48E7FA3AA}" destId="{91EF0C6C-1858-4EF7-BB56-60E8763E98FA}" srcOrd="0" destOrd="0" presId="urn:microsoft.com/office/officeart/2005/8/layout/vList2"/>
    <dgm:cxn modelId="{CB625AE1-7249-4A27-813B-4C8FCD47E6BC}" type="presParOf" srcId="{4B3398F1-71EC-4138-8D8D-BEA48E7FA3AA}" destId="{75D08B95-67A9-4A67-80C9-BD870316C0AE}" srcOrd="1" destOrd="0" presId="urn:microsoft.com/office/officeart/2005/8/layout/vList2"/>
    <dgm:cxn modelId="{68A160BB-1727-49EF-8C8D-F2003D67A6B9}" type="presParOf" srcId="{4B3398F1-71EC-4138-8D8D-BEA48E7FA3AA}" destId="{7AF8A88A-264B-40A9-B22C-7A308F59400C}" srcOrd="2" destOrd="0" presId="urn:microsoft.com/office/officeart/2005/8/layout/vList2"/>
    <dgm:cxn modelId="{D824C965-4570-43B4-BF29-ABA7334B47B3}" type="presParOf" srcId="{4B3398F1-71EC-4138-8D8D-BEA48E7FA3AA}" destId="{741D2772-B905-4C6E-8674-AE75C3D64FEF}" srcOrd="3" destOrd="0" presId="urn:microsoft.com/office/officeart/2005/8/layout/vList2"/>
    <dgm:cxn modelId="{51E057E9-7BE2-4EF4-B117-AC5AF3968A5D}" type="presParOf" srcId="{4B3398F1-71EC-4138-8D8D-BEA48E7FA3AA}" destId="{FC5FE450-3566-421E-8023-0647662AEB06}" srcOrd="4" destOrd="0" presId="urn:microsoft.com/office/officeart/2005/8/layout/vList2"/>
    <dgm:cxn modelId="{FCD59E44-6E3A-465D-A226-EBAD29E3A29B}" type="presParOf" srcId="{4B3398F1-71EC-4138-8D8D-BEA48E7FA3AA}" destId="{F2E9C539-44C5-47AD-8085-946AE7098F8A}" srcOrd="5" destOrd="0" presId="urn:microsoft.com/office/officeart/2005/8/layout/vList2"/>
    <dgm:cxn modelId="{5A00C4C8-ECE2-4B57-8520-0DBA91DE51F3}" type="presParOf" srcId="{4B3398F1-71EC-4138-8D8D-BEA48E7FA3AA}" destId="{3FD261F0-8122-4146-B03A-905187C10F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30878-4563-4CA1-A4B8-C0CA9A0A7D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8E90BE-C9F2-4C50-97A3-ED8515741903}">
      <dgm:prSet/>
      <dgm:spPr/>
      <dgm:t>
        <a:bodyPr/>
        <a:lstStyle/>
        <a:p>
          <a:r>
            <a:rPr lang="en-GB"/>
            <a:t>Why now? </a:t>
          </a:r>
        </a:p>
      </dgm:t>
    </dgm:pt>
    <dgm:pt modelId="{96033B14-458B-472B-B614-3D089A74F1EC}" type="parTrans" cxnId="{5096E5E1-3670-4DC6-AA02-47677FDA8BBF}">
      <dgm:prSet/>
      <dgm:spPr/>
      <dgm:t>
        <a:bodyPr/>
        <a:lstStyle/>
        <a:p>
          <a:endParaRPr lang="en-GB"/>
        </a:p>
      </dgm:t>
    </dgm:pt>
    <dgm:pt modelId="{6132F4A3-5B58-49A2-926D-59DE4021692B}" type="sibTrans" cxnId="{5096E5E1-3670-4DC6-AA02-47677FDA8BBF}">
      <dgm:prSet/>
      <dgm:spPr/>
      <dgm:t>
        <a:bodyPr/>
        <a:lstStyle/>
        <a:p>
          <a:endParaRPr lang="en-GB"/>
        </a:p>
      </dgm:t>
    </dgm:pt>
    <dgm:pt modelId="{21503EE9-8D1E-47FD-93A0-291C9CF17BB0}">
      <dgm:prSet/>
      <dgm:spPr/>
      <dgm:t>
        <a:bodyPr/>
        <a:lstStyle/>
        <a:p>
          <a:r>
            <a:rPr lang="en-GB"/>
            <a:t>How will Aurora help you move to your next role?</a:t>
          </a:r>
        </a:p>
      </dgm:t>
    </dgm:pt>
    <dgm:pt modelId="{33F3EF16-BA49-43E1-8AAC-FD9730CBCB7B}" type="parTrans" cxnId="{737BDF50-C650-4CF9-8433-EBBBFD166E37}">
      <dgm:prSet/>
      <dgm:spPr/>
      <dgm:t>
        <a:bodyPr/>
        <a:lstStyle/>
        <a:p>
          <a:endParaRPr lang="en-GB"/>
        </a:p>
      </dgm:t>
    </dgm:pt>
    <dgm:pt modelId="{F6B1B74C-31BD-4163-951B-FCF0F30EA77F}" type="sibTrans" cxnId="{737BDF50-C650-4CF9-8433-EBBBFD166E37}">
      <dgm:prSet/>
      <dgm:spPr/>
      <dgm:t>
        <a:bodyPr/>
        <a:lstStyle/>
        <a:p>
          <a:endParaRPr lang="en-GB"/>
        </a:p>
      </dgm:t>
    </dgm:pt>
    <dgm:pt modelId="{B757ED82-4358-414D-A3A5-32E777981111}">
      <dgm:prSet/>
      <dgm:spPr/>
      <dgm:t>
        <a:bodyPr/>
        <a:lstStyle/>
        <a:p>
          <a:r>
            <a:rPr lang="en-GB"/>
            <a:t>Demonstrate you are ready to take the next step </a:t>
          </a:r>
        </a:p>
      </dgm:t>
    </dgm:pt>
    <dgm:pt modelId="{1C344568-2120-4F1D-8176-1A1C2DBF2FF4}" type="parTrans" cxnId="{F639D3B9-ED31-4EB1-866D-B95E94CFE227}">
      <dgm:prSet/>
      <dgm:spPr/>
      <dgm:t>
        <a:bodyPr/>
        <a:lstStyle/>
        <a:p>
          <a:endParaRPr lang="en-GB"/>
        </a:p>
      </dgm:t>
    </dgm:pt>
    <dgm:pt modelId="{B2F7E62C-DF2B-42EA-AC26-F42F3D2E534B}" type="sibTrans" cxnId="{F639D3B9-ED31-4EB1-866D-B95E94CFE227}">
      <dgm:prSet/>
      <dgm:spPr/>
      <dgm:t>
        <a:bodyPr/>
        <a:lstStyle/>
        <a:p>
          <a:endParaRPr lang="en-GB"/>
        </a:p>
      </dgm:t>
    </dgm:pt>
    <dgm:pt modelId="{7A8885F9-A5BE-4FE6-9F6A-522ACFAEF3CF}">
      <dgm:prSet/>
      <dgm:spPr/>
      <dgm:t>
        <a:bodyPr/>
        <a:lstStyle/>
        <a:p>
          <a:r>
            <a:rPr lang="en-GB"/>
            <a:t>What have you done already?</a:t>
          </a:r>
        </a:p>
      </dgm:t>
    </dgm:pt>
    <dgm:pt modelId="{42FDF80A-399C-48F1-9FF4-E7963944E643}" type="parTrans" cxnId="{7CD87FD9-221C-4758-B687-39002DCC40E4}">
      <dgm:prSet/>
      <dgm:spPr/>
      <dgm:t>
        <a:bodyPr/>
        <a:lstStyle/>
        <a:p>
          <a:endParaRPr lang="en-GB"/>
        </a:p>
      </dgm:t>
    </dgm:pt>
    <dgm:pt modelId="{374429E6-3EB6-44E3-B07F-9994CEF090C7}" type="sibTrans" cxnId="{7CD87FD9-221C-4758-B687-39002DCC40E4}">
      <dgm:prSet/>
      <dgm:spPr/>
      <dgm:t>
        <a:bodyPr/>
        <a:lstStyle/>
        <a:p>
          <a:endParaRPr lang="en-GB"/>
        </a:p>
      </dgm:t>
    </dgm:pt>
    <dgm:pt modelId="{3764E766-6C07-4C23-8900-9B78FBA1D46D}">
      <dgm:prSet/>
      <dgm:spPr/>
      <dgm:t>
        <a:bodyPr/>
        <a:lstStyle/>
        <a:p>
          <a:r>
            <a:rPr lang="en-GB" dirty="0"/>
            <a:t>How have you changed your current role to mean you’re ready to take the next step?</a:t>
          </a:r>
        </a:p>
      </dgm:t>
    </dgm:pt>
    <dgm:pt modelId="{60A7D899-2807-4AFE-93FC-34964DFB4FAD}" type="parTrans" cxnId="{38E76427-2EA6-43C8-846F-5730453B1BB9}">
      <dgm:prSet/>
      <dgm:spPr/>
      <dgm:t>
        <a:bodyPr/>
        <a:lstStyle/>
        <a:p>
          <a:endParaRPr lang="en-GB"/>
        </a:p>
      </dgm:t>
    </dgm:pt>
    <dgm:pt modelId="{6A0B0255-7469-4842-B026-D7F56EE2D828}" type="sibTrans" cxnId="{38E76427-2EA6-43C8-846F-5730453B1BB9}">
      <dgm:prSet/>
      <dgm:spPr/>
      <dgm:t>
        <a:bodyPr/>
        <a:lstStyle/>
        <a:p>
          <a:endParaRPr lang="en-GB"/>
        </a:p>
      </dgm:t>
    </dgm:pt>
    <dgm:pt modelId="{96F4BDFA-F75F-4D8E-9924-583D64A44104}" type="pres">
      <dgm:prSet presAssocID="{06130878-4563-4CA1-A4B8-C0CA9A0A7D41}" presName="linear" presStyleCnt="0">
        <dgm:presLayoutVars>
          <dgm:animLvl val="lvl"/>
          <dgm:resizeHandles val="exact"/>
        </dgm:presLayoutVars>
      </dgm:prSet>
      <dgm:spPr/>
    </dgm:pt>
    <dgm:pt modelId="{155BB6CF-E8F9-4C65-AF36-20EE66A1F096}" type="pres">
      <dgm:prSet presAssocID="{188E90BE-C9F2-4C50-97A3-ED85157419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5803B4-4610-4F3E-A2EE-4F21F329BB12}" type="pres">
      <dgm:prSet presAssocID="{6132F4A3-5B58-49A2-926D-59DE4021692B}" presName="spacer" presStyleCnt="0"/>
      <dgm:spPr/>
    </dgm:pt>
    <dgm:pt modelId="{1F9D9AD6-C5C9-4D9B-800D-6EE84F262B16}" type="pres">
      <dgm:prSet presAssocID="{21503EE9-8D1E-47FD-93A0-291C9CF17B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72B03F-FD7A-4AAD-A3B8-BC869B773E72}" type="pres">
      <dgm:prSet presAssocID="{F6B1B74C-31BD-4163-951B-FCF0F30EA77F}" presName="spacer" presStyleCnt="0"/>
      <dgm:spPr/>
    </dgm:pt>
    <dgm:pt modelId="{17C44E59-EFF0-4B33-B62F-A7B472976480}" type="pres">
      <dgm:prSet presAssocID="{B757ED82-4358-414D-A3A5-32E7779811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1250295-AF37-4DF2-856B-9EF16389A1E5}" type="pres">
      <dgm:prSet presAssocID="{B757ED82-4358-414D-A3A5-32E77798111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7146309-B5ED-4948-8018-D5CF25537CA2}" type="presOf" srcId="{7A8885F9-A5BE-4FE6-9F6A-522ACFAEF3CF}" destId="{91250295-AF37-4DF2-856B-9EF16389A1E5}" srcOrd="0" destOrd="0" presId="urn:microsoft.com/office/officeart/2005/8/layout/vList2"/>
    <dgm:cxn modelId="{071A440C-77C6-4849-8F69-5DF854335513}" type="presOf" srcId="{3764E766-6C07-4C23-8900-9B78FBA1D46D}" destId="{91250295-AF37-4DF2-856B-9EF16389A1E5}" srcOrd="0" destOrd="1" presId="urn:microsoft.com/office/officeart/2005/8/layout/vList2"/>
    <dgm:cxn modelId="{38E76427-2EA6-43C8-846F-5730453B1BB9}" srcId="{B757ED82-4358-414D-A3A5-32E777981111}" destId="{3764E766-6C07-4C23-8900-9B78FBA1D46D}" srcOrd="1" destOrd="0" parTransId="{60A7D899-2807-4AFE-93FC-34964DFB4FAD}" sibTransId="{6A0B0255-7469-4842-B026-D7F56EE2D828}"/>
    <dgm:cxn modelId="{9969F535-290B-44C6-9237-299CF59E386C}" type="presOf" srcId="{06130878-4563-4CA1-A4B8-C0CA9A0A7D41}" destId="{96F4BDFA-F75F-4D8E-9924-583D64A44104}" srcOrd="0" destOrd="0" presId="urn:microsoft.com/office/officeart/2005/8/layout/vList2"/>
    <dgm:cxn modelId="{F0C8F667-9B5D-4061-AD39-0D548EC83A54}" type="presOf" srcId="{188E90BE-C9F2-4C50-97A3-ED8515741903}" destId="{155BB6CF-E8F9-4C65-AF36-20EE66A1F096}" srcOrd="0" destOrd="0" presId="urn:microsoft.com/office/officeart/2005/8/layout/vList2"/>
    <dgm:cxn modelId="{25A32C68-4AED-4AD7-B216-5FCCB20750E0}" type="presOf" srcId="{21503EE9-8D1E-47FD-93A0-291C9CF17BB0}" destId="{1F9D9AD6-C5C9-4D9B-800D-6EE84F262B16}" srcOrd="0" destOrd="0" presId="urn:microsoft.com/office/officeart/2005/8/layout/vList2"/>
    <dgm:cxn modelId="{737BDF50-C650-4CF9-8433-EBBBFD166E37}" srcId="{06130878-4563-4CA1-A4B8-C0CA9A0A7D41}" destId="{21503EE9-8D1E-47FD-93A0-291C9CF17BB0}" srcOrd="1" destOrd="0" parTransId="{33F3EF16-BA49-43E1-8AAC-FD9730CBCB7B}" sibTransId="{F6B1B74C-31BD-4163-951B-FCF0F30EA77F}"/>
    <dgm:cxn modelId="{2B417A74-576A-41CA-9F9C-4BFD38BAB79B}" type="presOf" srcId="{B757ED82-4358-414D-A3A5-32E777981111}" destId="{17C44E59-EFF0-4B33-B62F-A7B472976480}" srcOrd="0" destOrd="0" presId="urn:microsoft.com/office/officeart/2005/8/layout/vList2"/>
    <dgm:cxn modelId="{F639D3B9-ED31-4EB1-866D-B95E94CFE227}" srcId="{06130878-4563-4CA1-A4B8-C0CA9A0A7D41}" destId="{B757ED82-4358-414D-A3A5-32E777981111}" srcOrd="2" destOrd="0" parTransId="{1C344568-2120-4F1D-8176-1A1C2DBF2FF4}" sibTransId="{B2F7E62C-DF2B-42EA-AC26-F42F3D2E534B}"/>
    <dgm:cxn modelId="{7CD87FD9-221C-4758-B687-39002DCC40E4}" srcId="{B757ED82-4358-414D-A3A5-32E777981111}" destId="{7A8885F9-A5BE-4FE6-9F6A-522ACFAEF3CF}" srcOrd="0" destOrd="0" parTransId="{42FDF80A-399C-48F1-9FF4-E7963944E643}" sibTransId="{374429E6-3EB6-44E3-B07F-9994CEF090C7}"/>
    <dgm:cxn modelId="{5096E5E1-3670-4DC6-AA02-47677FDA8BBF}" srcId="{06130878-4563-4CA1-A4B8-C0CA9A0A7D41}" destId="{188E90BE-C9F2-4C50-97A3-ED8515741903}" srcOrd="0" destOrd="0" parTransId="{96033B14-458B-472B-B614-3D089A74F1EC}" sibTransId="{6132F4A3-5B58-49A2-926D-59DE4021692B}"/>
    <dgm:cxn modelId="{2A4D2200-83B1-43EB-A270-2F50393D27D4}" type="presParOf" srcId="{96F4BDFA-F75F-4D8E-9924-583D64A44104}" destId="{155BB6CF-E8F9-4C65-AF36-20EE66A1F096}" srcOrd="0" destOrd="0" presId="urn:microsoft.com/office/officeart/2005/8/layout/vList2"/>
    <dgm:cxn modelId="{DCF3B327-0BB1-402F-9DC1-B6CB6B23B56A}" type="presParOf" srcId="{96F4BDFA-F75F-4D8E-9924-583D64A44104}" destId="{465803B4-4610-4F3E-A2EE-4F21F329BB12}" srcOrd="1" destOrd="0" presId="urn:microsoft.com/office/officeart/2005/8/layout/vList2"/>
    <dgm:cxn modelId="{64424981-E639-4D66-9374-192D1EB46604}" type="presParOf" srcId="{96F4BDFA-F75F-4D8E-9924-583D64A44104}" destId="{1F9D9AD6-C5C9-4D9B-800D-6EE84F262B16}" srcOrd="2" destOrd="0" presId="urn:microsoft.com/office/officeart/2005/8/layout/vList2"/>
    <dgm:cxn modelId="{5D011115-8B47-4FBC-AF2B-0DC36593951F}" type="presParOf" srcId="{96F4BDFA-F75F-4D8E-9924-583D64A44104}" destId="{5C72B03F-FD7A-4AAD-A3B8-BC869B773E72}" srcOrd="3" destOrd="0" presId="urn:microsoft.com/office/officeart/2005/8/layout/vList2"/>
    <dgm:cxn modelId="{B4C386DE-DBA2-4266-871F-5A9C9CE1EE49}" type="presParOf" srcId="{96F4BDFA-F75F-4D8E-9924-583D64A44104}" destId="{17C44E59-EFF0-4B33-B62F-A7B472976480}" srcOrd="4" destOrd="0" presId="urn:microsoft.com/office/officeart/2005/8/layout/vList2"/>
    <dgm:cxn modelId="{CF7E97C2-A132-4FE4-B139-93FAAA1E9B12}" type="presParOf" srcId="{96F4BDFA-F75F-4D8E-9924-583D64A44104}" destId="{91250295-AF37-4DF2-856B-9EF16389A1E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67784-4B82-41C3-AF59-C416320C64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0A70F7-137B-4555-8FC3-1A57F4D36C56}">
      <dgm:prSet/>
      <dgm:spPr>
        <a:solidFill>
          <a:schemeClr val="accent3">
            <a:lumMod val="90000"/>
            <a:lumOff val="10000"/>
          </a:schemeClr>
        </a:solidFill>
      </dgm:spPr>
      <dgm:t>
        <a:bodyPr/>
        <a:lstStyle/>
        <a:p>
          <a:r>
            <a:rPr lang="en-GB"/>
            <a:t>Focus on leadership not operational detail</a:t>
          </a:r>
        </a:p>
      </dgm:t>
    </dgm:pt>
    <dgm:pt modelId="{384B819D-BA85-439B-AFFE-0D73B7AAEB66}" type="parTrans" cxnId="{5E4581AB-8298-4DD4-8C8A-8263A980C13D}">
      <dgm:prSet/>
      <dgm:spPr/>
      <dgm:t>
        <a:bodyPr/>
        <a:lstStyle/>
        <a:p>
          <a:endParaRPr lang="en-GB"/>
        </a:p>
      </dgm:t>
    </dgm:pt>
    <dgm:pt modelId="{F725E2F8-D3EE-45FF-9946-5F5FAFD5FDE2}" type="sibTrans" cxnId="{5E4581AB-8298-4DD4-8C8A-8263A980C13D}">
      <dgm:prSet/>
      <dgm:spPr/>
      <dgm:t>
        <a:bodyPr/>
        <a:lstStyle/>
        <a:p>
          <a:endParaRPr lang="en-GB"/>
        </a:p>
      </dgm:t>
    </dgm:pt>
    <dgm:pt modelId="{519F365E-076E-4903-9125-6BD801746C52}">
      <dgm:prSet/>
      <dgm:spPr>
        <a:solidFill>
          <a:schemeClr val="accent3">
            <a:lumMod val="90000"/>
            <a:lumOff val="10000"/>
          </a:schemeClr>
        </a:solidFill>
      </dgm:spPr>
      <dgm:t>
        <a:bodyPr/>
        <a:lstStyle/>
        <a:p>
          <a:r>
            <a:rPr lang="en-GB" dirty="0"/>
            <a:t>Give explicit examples – what does leadership look like for you, what will you change, do differently, lead…</a:t>
          </a:r>
        </a:p>
      </dgm:t>
    </dgm:pt>
    <dgm:pt modelId="{E74E34FB-186D-4728-9314-D62DAD459BED}" type="parTrans" cxnId="{4C0FD94D-BC82-4101-8545-262B494F3C59}">
      <dgm:prSet/>
      <dgm:spPr/>
      <dgm:t>
        <a:bodyPr/>
        <a:lstStyle/>
        <a:p>
          <a:endParaRPr lang="en-GB"/>
        </a:p>
      </dgm:t>
    </dgm:pt>
    <dgm:pt modelId="{B89924BB-AC50-49F8-9EE8-BE989AE600A3}" type="sibTrans" cxnId="{4C0FD94D-BC82-4101-8545-262B494F3C59}">
      <dgm:prSet/>
      <dgm:spPr/>
      <dgm:t>
        <a:bodyPr/>
        <a:lstStyle/>
        <a:p>
          <a:endParaRPr lang="en-GB"/>
        </a:p>
      </dgm:t>
    </dgm:pt>
    <dgm:pt modelId="{7494391B-3DA1-49C2-BB2D-C999398D0553}">
      <dgm:prSet/>
      <dgm:spPr>
        <a:solidFill>
          <a:schemeClr val="accent3">
            <a:lumMod val="90000"/>
            <a:lumOff val="10000"/>
          </a:schemeClr>
        </a:solidFill>
      </dgm:spPr>
      <dgm:t>
        <a:bodyPr/>
        <a:lstStyle/>
        <a:p>
          <a:r>
            <a:rPr lang="en-GB" dirty="0"/>
            <a:t>Show you have thought about your leadership development and how you will make the most of this opportunity</a:t>
          </a:r>
        </a:p>
      </dgm:t>
    </dgm:pt>
    <dgm:pt modelId="{D8067D5D-646A-4283-911F-BD12A0344234}" type="parTrans" cxnId="{1D75FEAB-3D66-4153-989A-C619E2F5447B}">
      <dgm:prSet/>
      <dgm:spPr/>
      <dgm:t>
        <a:bodyPr/>
        <a:lstStyle/>
        <a:p>
          <a:endParaRPr lang="en-GB"/>
        </a:p>
      </dgm:t>
    </dgm:pt>
    <dgm:pt modelId="{7CF4957B-BE2C-41CA-B468-C1C65C73DAE4}" type="sibTrans" cxnId="{1D75FEAB-3D66-4153-989A-C619E2F5447B}">
      <dgm:prSet/>
      <dgm:spPr/>
      <dgm:t>
        <a:bodyPr/>
        <a:lstStyle/>
        <a:p>
          <a:endParaRPr lang="en-GB"/>
        </a:p>
      </dgm:t>
    </dgm:pt>
    <dgm:pt modelId="{D221B83A-0A31-463B-AFB2-49C655D098C7}" type="pres">
      <dgm:prSet presAssocID="{8A967784-4B82-41C3-AF59-C416320C647A}" presName="linear" presStyleCnt="0">
        <dgm:presLayoutVars>
          <dgm:animLvl val="lvl"/>
          <dgm:resizeHandles val="exact"/>
        </dgm:presLayoutVars>
      </dgm:prSet>
      <dgm:spPr/>
    </dgm:pt>
    <dgm:pt modelId="{3EB4559C-1EF5-4AD5-833F-2E05F717D282}" type="pres">
      <dgm:prSet presAssocID="{DE0A70F7-137B-4555-8FC3-1A57F4D36C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67E99F-BDEB-4E97-ABD6-E1F2A0FA92C9}" type="pres">
      <dgm:prSet presAssocID="{F725E2F8-D3EE-45FF-9946-5F5FAFD5FDE2}" presName="spacer" presStyleCnt="0"/>
      <dgm:spPr/>
    </dgm:pt>
    <dgm:pt modelId="{8A46B88F-73EA-4B60-9F16-709B7EB02D15}" type="pres">
      <dgm:prSet presAssocID="{519F365E-076E-4903-9125-6BD801746C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75C0D3-FC6D-4DCC-93AC-1A1C333834AC}" type="pres">
      <dgm:prSet presAssocID="{B89924BB-AC50-49F8-9EE8-BE989AE600A3}" presName="spacer" presStyleCnt="0"/>
      <dgm:spPr/>
    </dgm:pt>
    <dgm:pt modelId="{274C8BF1-63A9-4757-BB10-D893825DE32F}" type="pres">
      <dgm:prSet presAssocID="{7494391B-3DA1-49C2-BB2D-C999398D05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C0FD94D-BC82-4101-8545-262B494F3C59}" srcId="{8A967784-4B82-41C3-AF59-C416320C647A}" destId="{519F365E-076E-4903-9125-6BD801746C52}" srcOrd="1" destOrd="0" parTransId="{E74E34FB-186D-4728-9314-D62DAD459BED}" sibTransId="{B89924BB-AC50-49F8-9EE8-BE989AE600A3}"/>
    <dgm:cxn modelId="{18AF2254-FC9D-45D4-8C6F-FFFEC535EE98}" type="presOf" srcId="{7494391B-3DA1-49C2-BB2D-C999398D0553}" destId="{274C8BF1-63A9-4757-BB10-D893825DE32F}" srcOrd="0" destOrd="0" presId="urn:microsoft.com/office/officeart/2005/8/layout/vList2"/>
    <dgm:cxn modelId="{5E4581AB-8298-4DD4-8C8A-8263A980C13D}" srcId="{8A967784-4B82-41C3-AF59-C416320C647A}" destId="{DE0A70F7-137B-4555-8FC3-1A57F4D36C56}" srcOrd="0" destOrd="0" parTransId="{384B819D-BA85-439B-AFFE-0D73B7AAEB66}" sibTransId="{F725E2F8-D3EE-45FF-9946-5F5FAFD5FDE2}"/>
    <dgm:cxn modelId="{1D75FEAB-3D66-4153-989A-C619E2F5447B}" srcId="{8A967784-4B82-41C3-AF59-C416320C647A}" destId="{7494391B-3DA1-49C2-BB2D-C999398D0553}" srcOrd="2" destOrd="0" parTransId="{D8067D5D-646A-4283-911F-BD12A0344234}" sibTransId="{7CF4957B-BE2C-41CA-B468-C1C65C73DAE4}"/>
    <dgm:cxn modelId="{EF62D1B1-139D-4BBD-AC44-7EFA64487F97}" type="presOf" srcId="{DE0A70F7-137B-4555-8FC3-1A57F4D36C56}" destId="{3EB4559C-1EF5-4AD5-833F-2E05F717D282}" srcOrd="0" destOrd="0" presId="urn:microsoft.com/office/officeart/2005/8/layout/vList2"/>
    <dgm:cxn modelId="{F906D2CC-2E2B-443A-82DE-B0356708D182}" type="presOf" srcId="{519F365E-076E-4903-9125-6BD801746C52}" destId="{8A46B88F-73EA-4B60-9F16-709B7EB02D15}" srcOrd="0" destOrd="0" presId="urn:microsoft.com/office/officeart/2005/8/layout/vList2"/>
    <dgm:cxn modelId="{BFEC22DC-7693-416D-A982-ED4A1AC0C7E1}" type="presOf" srcId="{8A967784-4B82-41C3-AF59-C416320C647A}" destId="{D221B83A-0A31-463B-AFB2-49C655D098C7}" srcOrd="0" destOrd="0" presId="urn:microsoft.com/office/officeart/2005/8/layout/vList2"/>
    <dgm:cxn modelId="{A03B8910-EF46-4881-BFA3-1D66177268C2}" type="presParOf" srcId="{D221B83A-0A31-463B-AFB2-49C655D098C7}" destId="{3EB4559C-1EF5-4AD5-833F-2E05F717D282}" srcOrd="0" destOrd="0" presId="urn:microsoft.com/office/officeart/2005/8/layout/vList2"/>
    <dgm:cxn modelId="{884E5F9A-D584-480D-8F3C-321BCE8D5F78}" type="presParOf" srcId="{D221B83A-0A31-463B-AFB2-49C655D098C7}" destId="{7167E99F-BDEB-4E97-ABD6-E1F2A0FA92C9}" srcOrd="1" destOrd="0" presId="urn:microsoft.com/office/officeart/2005/8/layout/vList2"/>
    <dgm:cxn modelId="{BD45597C-6B3D-48FA-BD0A-3094D92EE965}" type="presParOf" srcId="{D221B83A-0A31-463B-AFB2-49C655D098C7}" destId="{8A46B88F-73EA-4B60-9F16-709B7EB02D15}" srcOrd="2" destOrd="0" presId="urn:microsoft.com/office/officeart/2005/8/layout/vList2"/>
    <dgm:cxn modelId="{C83E9B23-3E66-47CB-ACE8-9602724A1469}" type="presParOf" srcId="{D221B83A-0A31-463B-AFB2-49C655D098C7}" destId="{AE75C0D3-FC6D-4DCC-93AC-1A1C333834AC}" srcOrd="3" destOrd="0" presId="urn:microsoft.com/office/officeart/2005/8/layout/vList2"/>
    <dgm:cxn modelId="{855DDEE5-5F43-46FA-A270-DA28541E5B81}" type="presParOf" srcId="{D221B83A-0A31-463B-AFB2-49C655D098C7}" destId="{274C8BF1-63A9-4757-BB10-D893825DE3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C4B08-EF32-45F3-9A79-1C97091AF15F}">
      <dsp:nvSpPr>
        <dsp:cNvPr id="0" name=""/>
        <dsp:cNvSpPr/>
      </dsp:nvSpPr>
      <dsp:spPr>
        <a:xfrm>
          <a:off x="0" y="54763"/>
          <a:ext cx="963168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What would you like the next step in your career to be?</a:t>
          </a:r>
        </a:p>
      </dsp:txBody>
      <dsp:txXfrm>
        <a:off x="35268" y="90031"/>
        <a:ext cx="9561144" cy="651938"/>
      </dsp:txXfrm>
    </dsp:sp>
    <dsp:sp modelId="{B43EE7FB-D1F5-4F68-B4B2-2788FE843ABE}">
      <dsp:nvSpPr>
        <dsp:cNvPr id="0" name=""/>
        <dsp:cNvSpPr/>
      </dsp:nvSpPr>
      <dsp:spPr>
        <a:xfrm>
          <a:off x="0" y="777238"/>
          <a:ext cx="963168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/>
            <a:t>it’s okay to not know exactly</a:t>
          </a:r>
        </a:p>
      </dsp:txBody>
      <dsp:txXfrm>
        <a:off x="0" y="777238"/>
        <a:ext cx="9631680" cy="314640"/>
      </dsp:txXfrm>
    </dsp:sp>
    <dsp:sp modelId="{A650A2DA-114B-4E77-A3EA-CBC5AB27721C}">
      <dsp:nvSpPr>
        <dsp:cNvPr id="0" name=""/>
        <dsp:cNvSpPr/>
      </dsp:nvSpPr>
      <dsp:spPr>
        <a:xfrm>
          <a:off x="0" y="1091878"/>
          <a:ext cx="963168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/>
            <a:t>Why</a:t>
          </a:r>
          <a:r>
            <a:rPr lang="en-GB" sz="1900" kern="1200" dirty="0"/>
            <a:t> do you want to make move to a leadership role?</a:t>
          </a:r>
        </a:p>
      </dsp:txBody>
      <dsp:txXfrm>
        <a:off x="35268" y="1127146"/>
        <a:ext cx="9561144" cy="651938"/>
      </dsp:txXfrm>
    </dsp:sp>
    <dsp:sp modelId="{2D53B058-A569-4D11-8BB0-9595BBCD9D3D}">
      <dsp:nvSpPr>
        <dsp:cNvPr id="0" name=""/>
        <dsp:cNvSpPr/>
      </dsp:nvSpPr>
      <dsp:spPr>
        <a:xfrm>
          <a:off x="0" y="1869073"/>
          <a:ext cx="963168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does leadership look like for you within that ambition? </a:t>
          </a:r>
        </a:p>
      </dsp:txBody>
      <dsp:txXfrm>
        <a:off x="35268" y="1904341"/>
        <a:ext cx="9561144" cy="651938"/>
      </dsp:txXfrm>
    </dsp:sp>
    <dsp:sp modelId="{6DCC1AE9-D500-4245-B8D7-3D0F04A76FD5}">
      <dsp:nvSpPr>
        <dsp:cNvPr id="0" name=""/>
        <dsp:cNvSpPr/>
      </dsp:nvSpPr>
      <dsp:spPr>
        <a:xfrm>
          <a:off x="0" y="2591548"/>
          <a:ext cx="963168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/>
            <a:t>What would you like to change/influence for the better?</a:t>
          </a:r>
        </a:p>
      </dsp:txBody>
      <dsp:txXfrm>
        <a:off x="0" y="2591548"/>
        <a:ext cx="9631680" cy="314640"/>
      </dsp:txXfrm>
    </dsp:sp>
    <dsp:sp modelId="{69404A5F-502E-4475-9798-2F2BA8083FDF}">
      <dsp:nvSpPr>
        <dsp:cNvPr id="0" name=""/>
        <dsp:cNvSpPr/>
      </dsp:nvSpPr>
      <dsp:spPr>
        <a:xfrm>
          <a:off x="0" y="2906188"/>
          <a:ext cx="963168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are you currently doing and what have you done so far towards taking on more leadership?</a:t>
          </a:r>
        </a:p>
      </dsp:txBody>
      <dsp:txXfrm>
        <a:off x="35268" y="2941456"/>
        <a:ext cx="9561144" cy="651938"/>
      </dsp:txXfrm>
    </dsp:sp>
    <dsp:sp modelId="{D771F8F5-236F-4C76-94CB-30E1D88D1CC0}">
      <dsp:nvSpPr>
        <dsp:cNvPr id="0" name=""/>
        <dsp:cNvSpPr/>
      </dsp:nvSpPr>
      <dsp:spPr>
        <a:xfrm>
          <a:off x="0" y="3628663"/>
          <a:ext cx="963168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Have you taken on additional responsibility, already leading a small team, taking part in committees or groups?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Are you not sure how to go about this and Aurora could help?</a:t>
          </a:r>
        </a:p>
      </dsp:txBody>
      <dsp:txXfrm>
        <a:off x="0" y="3628663"/>
        <a:ext cx="9631680" cy="68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F0C6C-1858-4EF7-BB56-60E8763E98FA}">
      <dsp:nvSpPr>
        <dsp:cNvPr id="0" name=""/>
        <dsp:cNvSpPr/>
      </dsp:nvSpPr>
      <dsp:spPr>
        <a:xfrm>
          <a:off x="0" y="45287"/>
          <a:ext cx="963168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was the opportunity? </a:t>
          </a:r>
        </a:p>
      </dsp:txBody>
      <dsp:txXfrm>
        <a:off x="38981" y="84268"/>
        <a:ext cx="9553718" cy="720562"/>
      </dsp:txXfrm>
    </dsp:sp>
    <dsp:sp modelId="{75D08B95-67A9-4A67-80C9-BD870316C0AE}">
      <dsp:nvSpPr>
        <dsp:cNvPr id="0" name=""/>
        <dsp:cNvSpPr/>
      </dsp:nvSpPr>
      <dsp:spPr>
        <a:xfrm>
          <a:off x="0" y="843812"/>
          <a:ext cx="963168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 err="1"/>
            <a:t>Egs</a:t>
          </a:r>
          <a:r>
            <a:rPr lang="en-GB" sz="1600" kern="1200" dirty="0"/>
            <a:t> of workshops, development programmes etc work best here</a:t>
          </a:r>
        </a:p>
      </dsp:txBody>
      <dsp:txXfrm>
        <a:off x="0" y="843812"/>
        <a:ext cx="9631680" cy="347760"/>
      </dsp:txXfrm>
    </dsp:sp>
    <dsp:sp modelId="{7AF8A88A-264B-40A9-B22C-7A308F59400C}">
      <dsp:nvSpPr>
        <dsp:cNvPr id="0" name=""/>
        <dsp:cNvSpPr/>
      </dsp:nvSpPr>
      <dsp:spPr>
        <a:xfrm>
          <a:off x="0" y="1191572"/>
          <a:ext cx="963168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learning have you applied and how?</a:t>
          </a:r>
        </a:p>
      </dsp:txBody>
      <dsp:txXfrm>
        <a:off x="38981" y="1230553"/>
        <a:ext cx="9553718" cy="720562"/>
      </dsp:txXfrm>
    </dsp:sp>
    <dsp:sp modelId="{FC5FE450-3566-421E-8023-0647662AEB06}">
      <dsp:nvSpPr>
        <dsp:cNvPr id="0" name=""/>
        <dsp:cNvSpPr/>
      </dsp:nvSpPr>
      <dsp:spPr>
        <a:xfrm>
          <a:off x="0" y="2050577"/>
          <a:ext cx="963168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has </a:t>
          </a:r>
          <a:r>
            <a:rPr lang="en-GB" sz="2100" b="1" kern="1200" dirty="0"/>
            <a:t>changed</a:t>
          </a:r>
          <a:r>
            <a:rPr lang="en-GB" sz="2100" kern="1200" dirty="0"/>
            <a:t> for you/your department/school/university because of it?</a:t>
          </a:r>
        </a:p>
      </dsp:txBody>
      <dsp:txXfrm>
        <a:off x="38981" y="2089558"/>
        <a:ext cx="9553718" cy="720562"/>
      </dsp:txXfrm>
    </dsp:sp>
    <dsp:sp modelId="{3FD261F0-8122-4146-B03A-905187C10F68}">
      <dsp:nvSpPr>
        <dsp:cNvPr id="0" name=""/>
        <dsp:cNvSpPr/>
      </dsp:nvSpPr>
      <dsp:spPr>
        <a:xfrm>
          <a:off x="0" y="2909582"/>
          <a:ext cx="963168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State explicit outcomes </a:t>
          </a:r>
          <a:r>
            <a:rPr lang="en-GB" sz="2100" kern="1200" dirty="0" err="1"/>
            <a:t>eg</a:t>
          </a:r>
          <a:r>
            <a:rPr lang="en-GB" sz="2100" kern="1200" dirty="0"/>
            <a:t> better able to support colleagues, more confident, changed a process, etc</a:t>
          </a:r>
        </a:p>
      </dsp:txBody>
      <dsp:txXfrm>
        <a:off x="38981" y="2948563"/>
        <a:ext cx="9553718" cy="720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BB6CF-E8F9-4C65-AF36-20EE66A1F096}">
      <dsp:nvSpPr>
        <dsp:cNvPr id="0" name=""/>
        <dsp:cNvSpPr/>
      </dsp:nvSpPr>
      <dsp:spPr>
        <a:xfrm>
          <a:off x="0" y="15269"/>
          <a:ext cx="963168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Why now? </a:t>
          </a:r>
        </a:p>
      </dsp:txBody>
      <dsp:txXfrm>
        <a:off x="31984" y="47253"/>
        <a:ext cx="9567712" cy="591232"/>
      </dsp:txXfrm>
    </dsp:sp>
    <dsp:sp modelId="{1F9D9AD6-C5C9-4D9B-800D-6EE84F262B16}">
      <dsp:nvSpPr>
        <dsp:cNvPr id="0" name=""/>
        <dsp:cNvSpPr/>
      </dsp:nvSpPr>
      <dsp:spPr>
        <a:xfrm>
          <a:off x="0" y="751109"/>
          <a:ext cx="963168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How will Aurora help you move to your next role?</a:t>
          </a:r>
        </a:p>
      </dsp:txBody>
      <dsp:txXfrm>
        <a:off x="31984" y="783093"/>
        <a:ext cx="9567712" cy="591232"/>
      </dsp:txXfrm>
    </dsp:sp>
    <dsp:sp modelId="{17C44E59-EFF0-4B33-B62F-A7B472976480}">
      <dsp:nvSpPr>
        <dsp:cNvPr id="0" name=""/>
        <dsp:cNvSpPr/>
      </dsp:nvSpPr>
      <dsp:spPr>
        <a:xfrm>
          <a:off x="0" y="1486949"/>
          <a:ext cx="963168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Demonstrate you are ready to take the next step </a:t>
          </a:r>
        </a:p>
      </dsp:txBody>
      <dsp:txXfrm>
        <a:off x="31984" y="1518933"/>
        <a:ext cx="9567712" cy="591232"/>
      </dsp:txXfrm>
    </dsp:sp>
    <dsp:sp modelId="{91250295-AF37-4DF2-856B-9EF16389A1E5}">
      <dsp:nvSpPr>
        <dsp:cNvPr id="0" name=""/>
        <dsp:cNvSpPr/>
      </dsp:nvSpPr>
      <dsp:spPr>
        <a:xfrm>
          <a:off x="0" y="2142149"/>
          <a:ext cx="963168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0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What have you done already?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How have you changed your current role to mean you’re ready to take the next step?</a:t>
          </a:r>
        </a:p>
      </dsp:txBody>
      <dsp:txXfrm>
        <a:off x="0" y="2142149"/>
        <a:ext cx="9631680" cy="1014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559C-1EF5-4AD5-833F-2E05F717D282}">
      <dsp:nvSpPr>
        <dsp:cNvPr id="0" name=""/>
        <dsp:cNvSpPr/>
      </dsp:nvSpPr>
      <dsp:spPr>
        <a:xfrm>
          <a:off x="0" y="17584"/>
          <a:ext cx="9353006" cy="1579500"/>
        </a:xfrm>
        <a:prstGeom prst="roundRect">
          <a:avLst/>
        </a:prstGeom>
        <a:solidFill>
          <a:schemeClr val="accent3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Focus on leadership not operational detail</a:t>
          </a:r>
        </a:p>
      </dsp:txBody>
      <dsp:txXfrm>
        <a:off x="77105" y="94689"/>
        <a:ext cx="9198796" cy="1425290"/>
      </dsp:txXfrm>
    </dsp:sp>
    <dsp:sp modelId="{8A46B88F-73EA-4B60-9F16-709B7EB02D15}">
      <dsp:nvSpPr>
        <dsp:cNvPr id="0" name=""/>
        <dsp:cNvSpPr/>
      </dsp:nvSpPr>
      <dsp:spPr>
        <a:xfrm>
          <a:off x="0" y="1683484"/>
          <a:ext cx="9353006" cy="1579500"/>
        </a:xfrm>
        <a:prstGeom prst="roundRect">
          <a:avLst/>
        </a:prstGeom>
        <a:solidFill>
          <a:schemeClr val="accent3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Give explicit examples – what does leadership look like for you, what will you change, do differently, lead…</a:t>
          </a:r>
        </a:p>
      </dsp:txBody>
      <dsp:txXfrm>
        <a:off x="77105" y="1760589"/>
        <a:ext cx="9198796" cy="1425290"/>
      </dsp:txXfrm>
    </dsp:sp>
    <dsp:sp modelId="{274C8BF1-63A9-4757-BB10-D893825DE32F}">
      <dsp:nvSpPr>
        <dsp:cNvPr id="0" name=""/>
        <dsp:cNvSpPr/>
      </dsp:nvSpPr>
      <dsp:spPr>
        <a:xfrm>
          <a:off x="0" y="3349384"/>
          <a:ext cx="9353006" cy="1579500"/>
        </a:xfrm>
        <a:prstGeom prst="roundRect">
          <a:avLst/>
        </a:prstGeom>
        <a:solidFill>
          <a:schemeClr val="accent3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Show you have thought about your leadership development and how you will make the most of this opportunity</a:t>
          </a:r>
        </a:p>
      </dsp:txBody>
      <dsp:txXfrm>
        <a:off x="77105" y="3426489"/>
        <a:ext cx="9198796" cy="142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CD51-24A4-4A20-A8F0-2CD848416F52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7C16-876B-4E03-907B-798CFFAE448B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94E-9D75-49CA-A2B5-6082CAB9DF7D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EAB5-C6CE-4F4E-91DB-D223E19934C1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D58D-32BF-44ED-B368-1E20F627A314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F961-2970-430A-BA3D-CF35539F2147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E4-5FD2-424B-A888-C38681A6D6D2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4FCA-02B3-4A79-81D6-7E44A9395669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446E-2AE0-4252-879C-4EF85311A26F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4874-F193-42A8-B62C-68151560190B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0C9E-22B6-4AE0-958E-0CE3952519FB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C3E-6E57-4B6C-99F3-8DC268D3904F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7E90-613F-459B-8557-3B910D8573F9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188-59D7-4235-BCE2-F1D2F8117063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0CD-AD34-483E-B3F0-4A494143F6AB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66D1-3434-4FA4-AD0A-1400E5AE9DEF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6B83-CB48-4181-80C6-2FC6899C4908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97E2-E20E-4A1C-A2F6-F5488028E3C2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9602-5C72-47D0-BD65-86BBA97164F4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0CF-5B86-430B-AFF5-8E5B98B7DFD7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4D68-4059-4DD1-8BE5-2A2A3F801189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5641-8ED0-4B14-AEE1-AE862D0F8B80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6B17-1953-4B01-B2AD-B4A98BC20958}" type="datetime1">
              <a:rPr lang="en-US" noProof="0" smtClean="0"/>
              <a:t>5/20/2025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CE48-5027-4FC8-B33C-69F1E675B0D9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FC39-A501-449B-A602-13FAFEE0AEFA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8EAC-185C-4EAB-9F9C-E1D3E4913F86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D638-A633-4033-91A8-5D25355E662A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000A-0B90-49FE-8966-B97A043C09D3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663E-2427-4B41-AD5B-F67E3FD9CD16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0B90-7263-43D5-9CFC-2D9187D23AC0}" type="datetime1">
              <a:rPr lang="en-US" noProof="0" smtClean="0"/>
              <a:t>5/20/2025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8A3B-48EB-4F56-983F-91597F0D9AF9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1EC6-7342-4BC2-A4A8-F2A062E825B8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9F4C-7EAF-466D-B574-E7631F9FD383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AF67-F9EB-4CAA-ADCB-8D79EFB41CFE}" type="datetime1">
              <a:rPr lang="en-US" noProof="0" smtClean="0"/>
              <a:t>5/20/2025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43F7-DBAB-4102-8A09-4D7B44091716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7BA-EEB3-43C8-AD69-F6344E163A66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A680-CEC3-432E-AD83-E90249314301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6489-DF9C-46FF-A1DB-79EE3FCCD7EE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B5C-00F4-4041-AD25-92B00C4491B8}" type="datetime1">
              <a:rPr lang="en-US" noProof="0" smtClean="0"/>
              <a:t>5/20/2025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6B03-5F77-4D22-824F-E8C026B2565D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DF2-47F5-4D50-825F-579058C6878D}" type="datetime1">
              <a:rPr lang="en-US" noProof="0" smtClean="0"/>
              <a:t>5/20/2025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11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246128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967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74726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77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EBD2-7745-49F2-AB2B-58A07E4D6C00}" type="datetime1">
              <a:rPr lang="en-US" noProof="0" smtClean="0"/>
              <a:t>5/20/2025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Aurora information, University of Strathclyde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8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661159"/>
            <a:ext cx="9753600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536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181100"/>
            <a:ext cx="69723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927944"/>
            <a:ext cx="112014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64264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4055602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93520"/>
            <a:ext cx="9753600" cy="228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577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1349951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00542"/>
            <a:ext cx="9753600" cy="20504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664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0"/>
            <a:ext cx="434848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19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1"/>
            <a:ext cx="434848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520" y="3444241"/>
            <a:ext cx="434848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43722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593373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93373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593373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6129020" cy="1459697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6129020" cy="42618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461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1561736"/>
            <a:ext cx="4841723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1"/>
            <a:ext cx="9753600" cy="72699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59381"/>
            <a:ext cx="9753600" cy="17866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409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1607819"/>
            <a:ext cx="97536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46270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802C-EBEF-4DED-8190-60C60D5777F8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3667761"/>
            <a:ext cx="42291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6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9" y="664745"/>
            <a:ext cx="456075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49" y="2526750"/>
            <a:ext cx="4560751" cy="367085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6891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3667761"/>
            <a:ext cx="45085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16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664745"/>
            <a:ext cx="508907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526750"/>
            <a:ext cx="5089071" cy="36708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701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3715470"/>
            <a:ext cx="5240020" cy="29305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260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913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691325"/>
            <a:ext cx="5240020" cy="2285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367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9701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502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37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94898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6096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669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79701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2502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437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94898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6096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69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79701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92502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437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94898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46096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69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701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92502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437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94898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6096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3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690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674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658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642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4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2658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42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674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2658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642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44224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0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244737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622575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9753600" cy="757655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44631"/>
            <a:ext cx="9753600" cy="18014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913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72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C94E-A002-401C-AEF5-7DEA0CA4EC3D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4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03099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75107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515474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54585"/>
            <a:ext cx="59359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563926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EFCE-0126-48EF-B992-85ED0F43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6E66-FB76-4A0E-9A86-0B4CC85C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91391-C6E6-4C97-A586-8E8C5436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7F33-06CC-4600-A5E8-385EB5816FF0}" type="datetime1">
              <a:rPr lang="en-US" smtClean="0"/>
              <a:t>5/20/2025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C3E61-F3B6-4888-A9E3-5B26D0DB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97B4-3427-45EC-92F7-0E832332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C672-DF74-4195-B75B-FB91C2913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4526-63B3-4E6E-B8E6-A60EF9D58B31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BEAD-302B-4655-82D1-0F14E2CE242E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E97B1523-0250-4508-AEC4-5D6A425B5D2C}" type="datetime1">
              <a:rPr lang="en-US" smtClean="0"/>
              <a:t>5/20/2025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>   THE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349796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</p:sldLayoutIdLst>
  <p:hf hd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Clr>
          <a:srgbClr val="002060"/>
        </a:buClr>
        <a:buFont typeface="Wingdings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>
          <p15:clr>
            <a:srgbClr val="F26B43"/>
          </p15:clr>
        </p15:guide>
        <p15:guide id="29" pos="7320">
          <p15:clr>
            <a:srgbClr val="F26B43"/>
          </p15:clr>
        </p15:guide>
        <p15:guide id="48" pos="1176">
          <p15:clr>
            <a:srgbClr val="F26B43"/>
          </p15:clr>
        </p15:guide>
        <p15:guide id="51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vance-he.ac.uk/programmes-events/aurora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quality@strath.ac.uk" TargetMode="Externa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vance-he.ac.uk/sites/default/files/2024-06/Aurora%20Core%2C%20Network%20and%20Exchange%20Dates%2024-25.pdf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7" y="4914243"/>
            <a:ext cx="9652411" cy="915873"/>
          </a:xfrm>
        </p:spPr>
        <p:txBody>
          <a:bodyPr>
            <a:normAutofit fontScale="90000"/>
          </a:bodyPr>
          <a:lstStyle/>
          <a:p>
            <a:r>
              <a:rPr lang="en-US" dirty="0"/>
              <a:t>Aurora </a:t>
            </a:r>
            <a:br>
              <a:rPr lang="en-US" dirty="0"/>
            </a:br>
            <a:r>
              <a:rPr lang="en-US" sz="3600" dirty="0"/>
              <a:t>Women’s Leadership Development </a:t>
            </a:r>
            <a:r>
              <a:rPr lang="en-US" sz="3600" dirty="0" err="1"/>
              <a:t>Programme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University of Strathclyde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3091" y="1544714"/>
            <a:ext cx="1972245" cy="532733"/>
          </a:xfrm>
          <a:solidFill>
            <a:srgbClr val="FFFFFF">
              <a:alpha val="50196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/>
              <a:t>Equality &amp; Diversity </a:t>
            </a:r>
            <a:r>
              <a:rPr lang="en-US" b="0" dirty="0"/>
              <a:t>May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0824A-C01A-4A07-B444-B0601AE3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96174-F396-41DB-8B8C-6C06E28C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7CD46-6E07-42F1-91D9-F4C49A7A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6FC36-D1A2-46B1-9875-9D8EC6D654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C5A873-4BAF-411A-87BC-E3A8B5100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873" y="1166226"/>
            <a:ext cx="8588176" cy="48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154B-D7AA-4E42-8086-911B39B8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Aurora at Strathclyde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21C90-AD88-4A9E-9A1C-59A7BF73B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1784482"/>
            <a:ext cx="10442654" cy="36752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Strathclyde centrally funds a limited number of places each year via the Equality &amp; Diversity Office.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Departments can also locally fund additional places for their staff.</a:t>
            </a:r>
          </a:p>
          <a:p>
            <a:pPr>
              <a:defRPr/>
            </a:pPr>
            <a:endParaRPr lang="en-GB" sz="18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There will be approximately </a:t>
            </a:r>
            <a:r>
              <a:rPr lang="en-GB" sz="1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 centrally-funded places </a:t>
            </a:r>
            <a:r>
              <a:rPr lang="en-GB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2025/26. Over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160 places have been funded by the University since 2013!</a:t>
            </a:r>
          </a:p>
          <a:p>
            <a:pPr>
              <a:spcBef>
                <a:spcPts val="0"/>
              </a:spcBef>
            </a:pPr>
            <a:endParaRPr lang="en-GB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will have 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access to mentorship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the duration of the programme – and you will receive  support to match you with a mentor at Strathclyde.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There will be opportunities to </a:t>
            </a:r>
            <a:r>
              <a:rPr lang="en-GB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meet and connect </a:t>
            </a:r>
            <a:r>
              <a:rPr lang="en-GB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with other Strathclyde colleagues taking part in Aurora, and opportunities to get involved in related events and activities.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DE46F-DE9A-4FD0-9019-F1191409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3B4F0-2D60-4304-993E-023BE7F8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5285A4-1E18-488F-A7D7-0F442FD19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4945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8EC7-AAC0-4526-BC8E-4D23F0D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8568-C244-43E5-AD26-68AAE883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2157274"/>
            <a:ext cx="10515600" cy="340413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135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Look out for information in Inside Strathclyde in summer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Complete the short </a:t>
            </a:r>
            <a:r>
              <a:rPr lang="en-GB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application form 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Obtain </a:t>
            </a:r>
            <a:r>
              <a:rPr lang="en-GB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endorsement </a:t>
            </a: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from your line manager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Submit the completed form – there will be an internal deadline for your application</a:t>
            </a:r>
            <a:endParaRPr lang="en-GB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n-GB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selection panel will consider applications </a:t>
            </a: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then notify applicants of outcomes</a:t>
            </a:r>
          </a:p>
          <a:p>
            <a:pPr lvl="0">
              <a:spcBef>
                <a:spcPts val="0"/>
              </a:spcBef>
            </a:pPr>
            <a:endParaRPr lang="en-GB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en-GB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 and guidance will be circulated by the Equality &amp; Diversity Office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0E0DA-02EC-438F-BB4D-FD0A2E68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5236D-E811-4E72-AD9E-CB01C865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F6A41F-3618-4356-A426-33808FEB0B0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For a centrally-funded place at Strathclyde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84042-2407-47C3-927E-1F9F9E277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59372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2745D5-E54D-42D1-A2B7-6FDFCE7A76C3}"/>
              </a:ext>
            </a:extLst>
          </p:cNvPr>
          <p:cNvSpPr txBox="1"/>
          <p:nvPr/>
        </p:nvSpPr>
        <p:spPr>
          <a:xfrm>
            <a:off x="1013610" y="1153093"/>
            <a:ext cx="108126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will be assessed on how they adhere to the below criteria and application word count. Applicants should be: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academic, research, teaching, knowledge exchange or professional services role, usually between grade 7-9.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interested in developing their leadership skills in order to further their career, particularly with regard to leadership skills and progression into a future leadership role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Question 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demonstrate that participation in the Aurora programme specifically would benefit their future career aims and the aims of their department/the University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Question 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demonstrate a record of applying learning from training or development opportunities to current or past job roles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Question 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demonstrate that this is an appropriate time for them to participate in Aurora (in terms of career point, ambitions and learning and development to date)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Question 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B24092-B55A-411F-A8C5-6E619147F00F}"/>
              </a:ext>
            </a:extLst>
          </p:cNvPr>
          <p:cNvSpPr/>
          <p:nvPr/>
        </p:nvSpPr>
        <p:spPr>
          <a:xfrm>
            <a:off x="1045027" y="200297"/>
            <a:ext cx="7184571" cy="766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Selection Criteria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7BBDA-0E19-4480-A125-AC5FBCBF891E}"/>
              </a:ext>
            </a:extLst>
          </p:cNvPr>
          <p:cNvSpPr txBox="1"/>
          <p:nvPr/>
        </p:nvSpPr>
        <p:spPr>
          <a:xfrm>
            <a:off x="1105988" y="5189517"/>
            <a:ext cx="3143795" cy="147732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Scoring: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= does not meet criteria</a:t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= partially meets criteria</a:t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= fully meets criteria</a:t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= exceeds criteria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B71519-193E-4F5D-B134-A7A1ED22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E3EFB-B23C-4F6D-BFE9-74A06DDE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C672-DF74-4195-B75B-FB91C2913C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06A0-7DD8-47D8-B612-37094851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584B-EF45-449C-B9B6-7672BEE44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latin typeface="+mj-lt"/>
              </a:rPr>
              <a:t>The following section provides information about the application form – including information on what to consider and the kinds of things to include when completing the form.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9902C-409E-4F56-8338-576FCE4F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54D94-E981-4BB4-8559-11099BB8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FC6C4D-26B1-40B9-8926-86208BCE0B5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Information to support your application for a centrally-funded place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AE9AEF-51AD-4C09-A7F0-362437077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0667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FDB68-624B-47EC-BB8C-9C968827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CC672-DF74-4195-B75B-FB91C2913CC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4A2E0-F769-40D7-B1B6-C833F180A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29" t="34973" r="11197" b="23792"/>
          <a:stretch/>
        </p:blipFill>
        <p:spPr>
          <a:xfrm>
            <a:off x="1045027" y="1036319"/>
            <a:ext cx="10947566" cy="51380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7AB715-FB4D-47A0-90C7-593FED91E14C}"/>
              </a:ext>
            </a:extLst>
          </p:cNvPr>
          <p:cNvSpPr/>
          <p:nvPr/>
        </p:nvSpPr>
        <p:spPr>
          <a:xfrm>
            <a:off x="1045027" y="200297"/>
            <a:ext cx="7184571" cy="766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 Form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EC1D2-6571-4AFE-902E-6B44533C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334997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5EE73E-A705-43B3-ABD6-5BDCEDB5D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30" t="45455" r="18485" b="16970"/>
          <a:stretch/>
        </p:blipFill>
        <p:spPr>
          <a:xfrm>
            <a:off x="2945879" y="1425301"/>
            <a:ext cx="5760309" cy="3694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7FE281-4465-47C0-875E-659915576FFF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SC2. in an academic, research, teaching, knowledge exchange or professional services role, usually between grade 7-9.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78C68B-C758-4E1E-B5F5-EC9DCFD5DD15}"/>
              </a:ext>
            </a:extLst>
          </p:cNvPr>
          <p:cNvGrpSpPr/>
          <p:nvPr/>
        </p:nvGrpSpPr>
        <p:grpSpPr>
          <a:xfrm>
            <a:off x="2664823" y="1146060"/>
            <a:ext cx="9231086" cy="1701644"/>
            <a:chOff x="2664823" y="1146060"/>
            <a:chExt cx="9231086" cy="17016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BD526B-6F90-410A-B8CC-594BCBD5E005}"/>
                </a:ext>
              </a:extLst>
            </p:cNvPr>
            <p:cNvSpPr/>
            <p:nvPr/>
          </p:nvSpPr>
          <p:spPr>
            <a:xfrm>
              <a:off x="2664823" y="1915886"/>
              <a:ext cx="7106194" cy="93181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3B0706-56A3-41E8-8620-D0A7B56C4AA5}"/>
                </a:ext>
              </a:extLst>
            </p:cNvPr>
            <p:cNvSpPr txBox="1"/>
            <p:nvPr/>
          </p:nvSpPr>
          <p:spPr>
            <a:xfrm>
              <a:off x="8512217" y="1146060"/>
              <a:ext cx="3383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214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Identifying information redacted before scoring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5F331-B676-4710-8BCD-FF28A9B7C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7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E95B3-0C1A-43A1-8297-D007BF4C8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00" t="26662" r="3572" b="68418"/>
          <a:stretch/>
        </p:blipFill>
        <p:spPr>
          <a:xfrm>
            <a:off x="958627" y="241942"/>
            <a:ext cx="11173931" cy="864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E773EF-A9D0-4A0B-9324-3EAE754D822D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 2. interested in developing their leadership skills in order to further their career, particularly with regard to leadership skills and progression into a future leadership role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8FA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B80BAE-066F-46A2-B119-F9F816B89AC1}"/>
              </a:ext>
            </a:extLst>
          </p:cNvPr>
          <p:cNvGraphicFramePr/>
          <p:nvPr/>
        </p:nvGraphicFramePr>
        <p:xfrm>
          <a:off x="1446307" y="1358538"/>
          <a:ext cx="9631680" cy="43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D247EEC-7390-40CD-9EEF-A0204E6314B0}"/>
              </a:ext>
            </a:extLst>
          </p:cNvPr>
          <p:cNvSpPr/>
          <p:nvPr/>
        </p:nvSpPr>
        <p:spPr>
          <a:xfrm>
            <a:off x="1837509" y="426721"/>
            <a:ext cx="4406537" cy="9318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773EF-A9D0-4A0B-9324-3EAE754D822D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SC3. able to demonstrate that participation in the Aurora programme specifically would benefit their future career aims and the aims of their department/the University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6217-97DF-4AF9-923B-622C2345E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57" t="40572" r="4071" b="52579"/>
          <a:stretch/>
        </p:blipFill>
        <p:spPr>
          <a:xfrm>
            <a:off x="879565" y="198499"/>
            <a:ext cx="8322194" cy="9236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4A194F-04D4-4707-B433-8A2433B05EF5}"/>
              </a:ext>
            </a:extLst>
          </p:cNvPr>
          <p:cNvSpPr/>
          <p:nvPr/>
        </p:nvSpPr>
        <p:spPr>
          <a:xfrm>
            <a:off x="1139829" y="2501756"/>
            <a:ext cx="4956171" cy="22444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a) future career aims</a:t>
            </a: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 you see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topics covered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opportunities provided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supporting your leadership vision provided in Q2</a:t>
            </a: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can you not do now that these will help you to do?</a:t>
            </a: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B48F3-B3F6-44C5-B090-BD115E93FBCA}"/>
              </a:ext>
            </a:extLst>
          </p:cNvPr>
          <p:cNvSpPr/>
          <p:nvPr/>
        </p:nvSpPr>
        <p:spPr>
          <a:xfrm>
            <a:off x="6248400" y="2501756"/>
            <a:ext cx="4956171" cy="22444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b) aims of the Department/School/University</a:t>
            </a: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 you see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topics covered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opportunities provided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supporting these aims or helping you to achieve them?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8EF329-9FFA-4492-9413-4D87D97F0CF0}"/>
              </a:ext>
            </a:extLst>
          </p:cNvPr>
          <p:cNvGrpSpPr/>
          <p:nvPr/>
        </p:nvGrpSpPr>
        <p:grpSpPr>
          <a:xfrm>
            <a:off x="2693468" y="68387"/>
            <a:ext cx="9341910" cy="2687826"/>
            <a:chOff x="2797971" y="68387"/>
            <a:chExt cx="9341910" cy="2687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8422A6-69E9-4530-9556-306BCA590AB3}"/>
                </a:ext>
              </a:extLst>
            </p:cNvPr>
            <p:cNvSpPr/>
            <p:nvPr/>
          </p:nvSpPr>
          <p:spPr>
            <a:xfrm>
              <a:off x="2797971" y="1350338"/>
              <a:ext cx="6748458" cy="923681"/>
            </a:xfrm>
            <a:prstGeom prst="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Spend some time looking at the information about Aurora and the Department/School/University aims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E5F3FE-1579-4F57-8750-623703853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43" t="21524" r="75929" b="25785"/>
            <a:stretch/>
          </p:blipFill>
          <p:spPr>
            <a:xfrm>
              <a:off x="10955181" y="1180617"/>
              <a:ext cx="1184700" cy="15755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E15B7-BFA6-4C75-9A2A-4CC349DA0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381" r="67500" b="9060"/>
            <a:stretch/>
          </p:blipFill>
          <p:spPr>
            <a:xfrm>
              <a:off x="9842762" y="68387"/>
              <a:ext cx="2220686" cy="100646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DB23-A856-45D5-A4D5-7FAD03095E5F}"/>
              </a:ext>
            </a:extLst>
          </p:cNvPr>
          <p:cNvSpPr/>
          <p:nvPr/>
        </p:nvSpPr>
        <p:spPr>
          <a:xfrm>
            <a:off x="1139829" y="4973908"/>
            <a:ext cx="10064742" cy="53679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direct, explicit links rather than generic “it will help me be a better leader”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440BA-9802-4586-8EE6-EE63A628BC05}"/>
              </a:ext>
            </a:extLst>
          </p:cNvPr>
          <p:cNvSpPr/>
          <p:nvPr/>
        </p:nvSpPr>
        <p:spPr>
          <a:xfrm>
            <a:off x="3126376" y="408539"/>
            <a:ext cx="1706880" cy="50359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773EF-A9D0-4A0B-9324-3EAE754D822D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SC4. able to demonstrate a record of applying learning from training or development opportunities to current or past job roles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6A0C1F-0657-4BAD-B47C-7E7E54E691C5}"/>
              </a:ext>
            </a:extLst>
          </p:cNvPr>
          <p:cNvGraphicFramePr/>
          <p:nvPr/>
        </p:nvGraphicFramePr>
        <p:xfrm>
          <a:off x="1280160" y="1254034"/>
          <a:ext cx="9631680" cy="375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2D0D4B-87FC-47F1-AE64-12B669B1B6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375" t="60834" r="3672" b="33615"/>
          <a:stretch/>
        </p:blipFill>
        <p:spPr>
          <a:xfrm>
            <a:off x="1097965" y="281935"/>
            <a:ext cx="7963240" cy="693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B6D882-0D7F-44A2-A5E9-E3BEB14847AA}"/>
              </a:ext>
            </a:extLst>
          </p:cNvPr>
          <p:cNvSpPr/>
          <p:nvPr/>
        </p:nvSpPr>
        <p:spPr>
          <a:xfrm>
            <a:off x="1139829" y="5125956"/>
            <a:ext cx="10064742" cy="53679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Think about this using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ituation,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ask,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ction,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esult approach (focus 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ction &amp;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esult)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EE380D-1621-4061-ABF4-0F5A87F4C931}"/>
              </a:ext>
            </a:extLst>
          </p:cNvPr>
          <p:cNvGrpSpPr/>
          <p:nvPr/>
        </p:nvGrpSpPr>
        <p:grpSpPr>
          <a:xfrm>
            <a:off x="7354325" y="53705"/>
            <a:ext cx="4280326" cy="1200329"/>
            <a:chOff x="7354325" y="53705"/>
            <a:chExt cx="4280326" cy="12003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B1E64A-094D-41A7-93C9-8457B55D9198}"/>
                </a:ext>
              </a:extLst>
            </p:cNvPr>
            <p:cNvSpPr/>
            <p:nvPr/>
          </p:nvSpPr>
          <p:spPr>
            <a:xfrm>
              <a:off x="7354325" y="198499"/>
              <a:ext cx="1706880" cy="437484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EBBEEB-7C2B-439B-9A34-C228AB8A29E1}"/>
                </a:ext>
              </a:extLst>
            </p:cNvPr>
            <p:cNvSpPr txBox="1"/>
            <p:nvPr/>
          </p:nvSpPr>
          <p:spPr>
            <a:xfrm>
              <a:off x="9318171" y="53705"/>
              <a:ext cx="23164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214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Want to see that you make the most of learning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6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BD1F-F7F0-422C-A23F-E4E2F5E8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Aurora?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DF322-414D-48B8-8223-A309DBAF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Aurora information, University of Strathclyde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6A767-0CD0-469C-A114-A35E9337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42B332-2CC6-4632-A931-F23D26E01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2025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223813-838A-4915-ABBF-6EB0E20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73" y="1784482"/>
            <a:ext cx="10920635" cy="386604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Aurora is Advance HE’s leadership development initiative for women</a:t>
            </a:r>
            <a:r>
              <a:rPr lang="en-GB" sz="19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9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https://www.advance-he.ac.uk/programmes-events/aurora</a:t>
            </a:r>
            <a:r>
              <a:rPr lang="en-GB" sz="1900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It is focused on 4 key areas associated with leadership success: Identity, Impact and Voice; Politics and Influence; Core Leadership Skills; and, Adaptive Leadership Skills.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Runs across UK and Ireland and involves 6 interlinked days, alongside additional social opportunities and special events.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programme typically runs for 6 months, usually between September and February.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Supports participants and their institutions to fulfil their leadership potential through thought-provoking activities, collaborative problem solving activities and motivating stories supported by inspirational women role models.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9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Why women only? </a:t>
            </a:r>
            <a:r>
              <a:rPr lang="en-GB" sz="1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Aurora is an example of positive action provision to address underrepresentation of women in leadership roles.</a:t>
            </a:r>
            <a:endParaRPr lang="en-GB" sz="1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6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773EF-A9D0-4A0B-9324-3EAE754D822D}"/>
              </a:ext>
            </a:extLst>
          </p:cNvPr>
          <p:cNvSpPr txBox="1"/>
          <p:nvPr/>
        </p:nvSpPr>
        <p:spPr>
          <a:xfrm>
            <a:off x="1030886" y="6013170"/>
            <a:ext cx="1092805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SC5. able to demonstrate that this is an appropriate time for them to participate in Aurora (in terms of career point, ambitions and learning and development to date)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CC118A-CBDF-4607-8DDE-DC60F31A1F1B}"/>
              </a:ext>
            </a:extLst>
          </p:cNvPr>
          <p:cNvGraphicFramePr/>
          <p:nvPr/>
        </p:nvGraphicFramePr>
        <p:xfrm>
          <a:off x="1280159" y="1843140"/>
          <a:ext cx="9631680" cy="317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052507-0398-419B-819A-40A3349902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286" t="30286" r="17357" b="60647"/>
          <a:stretch/>
        </p:blipFill>
        <p:spPr>
          <a:xfrm>
            <a:off x="882071" y="115462"/>
            <a:ext cx="10427857" cy="14346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3CD1BF-5E47-41AE-8893-76C8585C7C8C}"/>
              </a:ext>
            </a:extLst>
          </p:cNvPr>
          <p:cNvSpPr/>
          <p:nvPr/>
        </p:nvSpPr>
        <p:spPr>
          <a:xfrm>
            <a:off x="1063628" y="5148078"/>
            <a:ext cx="10553606" cy="79116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Detailed responses more helpful than generic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“I need leadership skills and now is a good time” or “it’s a great opportunity and I’d like to do it”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3628C-94E0-4BB9-972A-1A549B26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52507-0398-419B-819A-40A334990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86" t="53025" r="17357" b="34676"/>
          <a:stretch/>
        </p:blipFill>
        <p:spPr>
          <a:xfrm>
            <a:off x="969925" y="90213"/>
            <a:ext cx="8616223" cy="1607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8E4E9-9312-4C4C-B1B6-80334D0B8A83}"/>
              </a:ext>
            </a:extLst>
          </p:cNvPr>
          <p:cNvSpPr txBox="1"/>
          <p:nvPr/>
        </p:nvSpPr>
        <p:spPr>
          <a:xfrm>
            <a:off x="2578608" y="2340864"/>
            <a:ext cx="5824728" cy="92333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This optional section enables you to reflect on any personal circumstances or experiences you wish the panel to take into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159719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55F81-D7A3-4919-AAD4-C03D65281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2B2B">
                    <a:alpha val="7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2B2B">
                  <a:alpha val="7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060ACE-2216-4D6A-8C63-85466E24DB7A}"/>
              </a:ext>
            </a:extLst>
          </p:cNvPr>
          <p:cNvGraphicFramePr/>
          <p:nvPr/>
        </p:nvGraphicFramePr>
        <p:xfrm>
          <a:off x="1767840" y="792480"/>
          <a:ext cx="9353006" cy="494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2213932-10A2-44DB-A9F6-1F95A766B016}"/>
              </a:ext>
            </a:extLst>
          </p:cNvPr>
          <p:cNvSpPr/>
          <p:nvPr/>
        </p:nvSpPr>
        <p:spPr>
          <a:xfrm>
            <a:off x="5599612" y="4336868"/>
            <a:ext cx="4406537" cy="12627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4F24-52C5-4466-870E-940D2B843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07F4E-013A-41B6-B9DC-A6336F7FB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If you have any queries, please contact </a:t>
            </a:r>
            <a:r>
              <a:rPr lang="en-GB" dirty="0">
                <a:hlinkClick r:id="rId2"/>
              </a:rPr>
              <a:t>equality@strath.ac.uk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66819-C02D-4865-8E6E-9FD0C56B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091C7-4775-4789-ADFB-4F8FAC17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CD3FC0-9D9A-42BA-803A-B85FB2097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28435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CAA8A-1CE0-6A72-14D7-B6D35792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4861-891B-4D20-99C3-46E6B1B9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55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Sector context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677E4-D67A-1B6A-B073-8308DA01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Aurora information, University of Strathclyde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B639-059B-546E-C0FD-5FEB1AAC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9751" y="61875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CBEC59-7FF9-4688-98DF-89832A0C902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7E1C6D-AEBE-C341-B8C0-3484D8319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/>
          <a:p>
            <a:r>
              <a:rPr lang="en-GB" dirty="0"/>
              <a:t>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441AB-4A2B-E487-FB05-909888A0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51" y="966328"/>
            <a:ext cx="7636899" cy="5210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75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9E435-052A-0628-F8B4-E241A7AE0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5FF-BEDE-C234-7304-9FA0DCFD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55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Sector context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DAEFB-3C96-EB9A-B824-A2E170FD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Aurora information, University of Strathclyde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CB109-C831-2C41-D3F6-DD50ADF6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9751" y="61875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CBEC59-7FF9-4688-98DF-89832A0C902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CFBF84-81BD-E093-9438-B0C81F533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/>
          <a:p>
            <a:r>
              <a:rPr lang="en-GB" dirty="0"/>
              <a:t>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FA9D0-DD88-8F4F-C2E9-EE30547AA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8" y="1195537"/>
            <a:ext cx="7094608" cy="4981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17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2EC5-0A20-4D63-B00B-DEB39889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652069"/>
            <a:ext cx="3932237" cy="2390931"/>
          </a:xfrm>
        </p:spPr>
        <p:txBody>
          <a:bodyPr/>
          <a:lstStyle/>
          <a:p>
            <a:r>
              <a:rPr lang="en-US" dirty="0"/>
              <a:t>Igniting leadership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AEA0E-0AD2-4431-A4BB-BA6FE0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8F80-4A21-4C24-8E8C-2EF0B85E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8E7856-1972-4633-98B1-7926DA31A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pic>
        <p:nvPicPr>
          <p:cNvPr id="13" name="Picture Placeholder 12" descr="A group of people discuss something">
            <a:extLst>
              <a:ext uri="{FF2B5EF4-FFF2-40B4-BE49-F238E27FC236}">
                <a16:creationId xmlns:a16="http://schemas.microsoft.com/office/drawing/2014/main" id="{594ACC6B-B2AA-4E37-97D4-0F8CC4C846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E7696E3-06D7-4ED3-8159-632F01215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963" y="3282949"/>
            <a:ext cx="4838329" cy="282488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  <a:defRPr/>
            </a:pPr>
            <a:r>
              <a:rPr lang="en-GB" sz="1600" dirty="0">
                <a:solidFill>
                  <a:srgbClr val="34BDAD"/>
                </a:solidFill>
                <a:cs typeface="Arial"/>
              </a:rPr>
              <a:t>Learn</a:t>
            </a:r>
            <a:r>
              <a:rPr lang="en-GB" sz="1200" dirty="0">
                <a:solidFill>
                  <a:srgbClr val="34BDAD"/>
                </a:solidFill>
                <a:cs typeface="Arial"/>
              </a:rPr>
              <a:t> </a:t>
            </a:r>
            <a:r>
              <a:rPr lang="en-GB" sz="1200" dirty="0">
                <a:solidFill>
                  <a:srgbClr val="000000"/>
                </a:solidFill>
                <a:cs typeface="Arial"/>
              </a:rPr>
              <a:t>Tools, techniques and strategies from a team of leadership experts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​, guest speakers &amp; online resources</a:t>
            </a:r>
          </a:p>
          <a:p>
            <a:pPr fontAlgn="base">
              <a:lnSpc>
                <a:spcPct val="150000"/>
              </a:lnSpc>
              <a:defRPr/>
            </a:pPr>
            <a:r>
              <a:rPr lang="en-GB" sz="1600" dirty="0">
                <a:solidFill>
                  <a:srgbClr val="655893"/>
                </a:solidFill>
                <a:cs typeface="Arial"/>
              </a:rPr>
              <a:t>Develop 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Leadership skills through experiential processes, reflection and conversations</a:t>
            </a:r>
          </a:p>
          <a:p>
            <a:pPr fontAlgn="base">
              <a:lnSpc>
                <a:spcPct val="150000"/>
              </a:lnSpc>
              <a:defRPr/>
            </a:pPr>
            <a:r>
              <a:rPr lang="en-GB" sz="1500" dirty="0">
                <a:solidFill>
                  <a:srgbClr val="E94A5D"/>
                </a:solidFill>
                <a:cs typeface="Arial"/>
              </a:rPr>
              <a:t>Network</a:t>
            </a:r>
            <a:r>
              <a:rPr lang="en-GB" sz="1200" dirty="0">
                <a:solidFill>
                  <a:srgbClr val="E94A5D"/>
                </a:solidFill>
                <a:cs typeface="Arial"/>
              </a:rPr>
              <a:t> 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Meet delegates through live development days with interactive breakout sessions and two action learning set meetings</a:t>
            </a:r>
          </a:p>
          <a:p>
            <a:pPr fontAlgn="base">
              <a:lnSpc>
                <a:spcPct val="150000"/>
              </a:lnSpc>
              <a:defRPr/>
            </a:pPr>
            <a:r>
              <a:rPr lang="en-GB" sz="1500" dirty="0">
                <a:solidFill>
                  <a:srgbClr val="FCC048"/>
                </a:solidFill>
                <a:cs typeface="Arial"/>
              </a:rPr>
              <a:t>Connect</a:t>
            </a:r>
            <a:r>
              <a:rPr lang="en-GB" sz="1200" dirty="0">
                <a:solidFill>
                  <a:srgbClr val="FCC048"/>
                </a:solidFill>
                <a:cs typeface="Arial"/>
              </a:rPr>
              <a:t> 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With a UK wide network through a members only group</a:t>
            </a:r>
            <a:endParaRPr lang="en-US" sz="1200" dirty="0">
              <a:solidFill>
                <a:srgbClr val="293B47"/>
              </a:solidFill>
              <a:cs typeface="Arial"/>
            </a:endParaRPr>
          </a:p>
          <a:p>
            <a:pPr fontAlgn="base">
              <a:lnSpc>
                <a:spcPct val="150000"/>
              </a:lnSpc>
              <a:defRPr/>
            </a:pPr>
            <a:r>
              <a:rPr lang="en-GB" sz="1500" dirty="0">
                <a:solidFill>
                  <a:srgbClr val="293B47"/>
                </a:solidFill>
                <a:cs typeface="Arial"/>
              </a:rPr>
              <a:t>Grow</a:t>
            </a:r>
            <a:r>
              <a:rPr lang="en-GB" sz="1200" dirty="0">
                <a:solidFill>
                  <a:srgbClr val="293B47"/>
                </a:solidFill>
                <a:cs typeface="Arial"/>
              </a:rPr>
              <a:t> </a:t>
            </a:r>
            <a:r>
              <a:rPr lang="en-GB" sz="1200" dirty="0">
                <a:solidFill>
                  <a:srgbClr val="000000"/>
                </a:solidFill>
                <a:cs typeface="Arial"/>
              </a:rPr>
              <a:t>Supported by a mentor provided by your institution</a:t>
            </a:r>
            <a:r>
              <a:rPr lang="en-US" sz="1200" dirty="0">
                <a:solidFill>
                  <a:srgbClr val="293B47"/>
                </a:solidFill>
                <a:cs typeface="Arial"/>
              </a:rPr>
              <a:t>​.</a:t>
            </a:r>
          </a:p>
        </p:txBody>
      </p:sp>
    </p:spTree>
    <p:extLst>
      <p:ext uri="{BB962C8B-B14F-4D97-AF65-F5344CB8AC3E}">
        <p14:creationId xmlns:p14="http://schemas.microsoft.com/office/powerpoint/2010/main" val="319877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E727-7396-4B83-8DDC-5A21003B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Aurora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DB7D-F8D7-4DC1-AD82-041F31C6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2329230"/>
            <a:ext cx="10515600" cy="312004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5 year study (2015-2020) conducted at University of Loughborough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explored context of women in leadership in HE, as well as views and progression of Aurora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8.6% of </a:t>
            </a:r>
            <a:r>
              <a:rPr lang="en-GB" sz="1900" dirty="0" err="1">
                <a:solidFill>
                  <a:schemeClr val="tx1"/>
                </a:solidFill>
              </a:rPr>
              <a:t>Aurorans</a:t>
            </a:r>
            <a:r>
              <a:rPr lang="en-GB" sz="1900" dirty="0">
                <a:solidFill>
                  <a:schemeClr val="tx1"/>
                </a:solidFill>
              </a:rPr>
              <a:t> said they had been promoted compared with 7.1% of comparison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25.1% of </a:t>
            </a:r>
            <a:r>
              <a:rPr lang="en-GB" sz="1900" dirty="0" err="1">
                <a:solidFill>
                  <a:schemeClr val="tx1"/>
                </a:solidFill>
              </a:rPr>
              <a:t>Aurorans</a:t>
            </a:r>
            <a:r>
              <a:rPr lang="en-GB" sz="1900" dirty="0">
                <a:solidFill>
                  <a:schemeClr val="tx1"/>
                </a:solidFill>
              </a:rPr>
              <a:t> reported receiving an accelerated or discretionary increment compared with 16.1% of the comparison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Three years or more after Aurora, </a:t>
            </a:r>
            <a:r>
              <a:rPr lang="en-GB" sz="1900" dirty="0" err="1">
                <a:solidFill>
                  <a:schemeClr val="tx1"/>
                </a:solidFill>
              </a:rPr>
              <a:t>Aurorans</a:t>
            </a:r>
            <a:r>
              <a:rPr lang="en-GB" sz="1900" dirty="0">
                <a:solidFill>
                  <a:schemeClr val="tx1"/>
                </a:solidFill>
              </a:rPr>
              <a:t> were more likely than comparison group to report receiving an increment in the last 12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</a:rPr>
              <a:t>Qualitative responses were overwhelmingly positive, with many highlighting increased self-confidence in abilities and capabilities.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5E2DA-CEE7-4FFD-BBB7-DBF3FA18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F331C-8319-457A-A160-1D809E18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281AA4A-0F3D-459C-8A36-A01BDFF3D37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Aurora – the longitudinal study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A04C9C-26C1-4B2A-8A0E-1EE626DD4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9392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Aurora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928" y="1700327"/>
            <a:ext cx="4846163" cy="4259657"/>
          </a:xfrm>
          <a:solidFill>
            <a:srgbClr val="FFFFFF">
              <a:alpha val="74902"/>
            </a:srgbClr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900" dirty="0">
                <a:solidFill>
                  <a:schemeClr val="tx1"/>
                </a:solidFill>
                <a:cs typeface="Arial"/>
              </a:rPr>
              <a:t>Aurora is for </a:t>
            </a:r>
            <a:r>
              <a:rPr lang="en-GB" sz="1900" dirty="0">
                <a:solidFill>
                  <a:schemeClr val="tx1"/>
                </a:solidFill>
              </a:rPr>
              <a:t>women</a:t>
            </a:r>
            <a:r>
              <a:rPr lang="en-GB" sz="1900" dirty="0">
                <a:solidFill>
                  <a:schemeClr val="tx1"/>
                </a:solidFill>
                <a:cs typeface="Arial"/>
              </a:rPr>
              <a:t>, </a:t>
            </a:r>
            <a:r>
              <a:rPr lang="en-GB" sz="1900" b="1" dirty="0">
                <a:solidFill>
                  <a:schemeClr val="tx1"/>
                </a:solidFill>
                <a:cs typeface="Arial"/>
              </a:rPr>
              <a:t>up to senior lecturer</a:t>
            </a:r>
            <a:r>
              <a:rPr lang="en-GB" sz="1900" dirty="0">
                <a:solidFill>
                  <a:schemeClr val="tx1"/>
                </a:solidFill>
                <a:cs typeface="Arial"/>
              </a:rPr>
              <a:t> level or </a:t>
            </a:r>
            <a:r>
              <a:rPr lang="en-GB" sz="1900" b="1" dirty="0">
                <a:solidFill>
                  <a:schemeClr val="tx1"/>
                </a:solidFill>
                <a:cs typeface="Arial"/>
              </a:rPr>
              <a:t>the KE/research/professional services</a:t>
            </a:r>
            <a:r>
              <a:rPr lang="en-GB" sz="1900" b="1">
                <a:solidFill>
                  <a:schemeClr val="tx1"/>
                </a:solidFill>
                <a:cs typeface="Arial"/>
              </a:rPr>
              <a:t>/technical </a:t>
            </a:r>
            <a:r>
              <a:rPr lang="en-GB" sz="1900" b="1" dirty="0">
                <a:solidFill>
                  <a:schemeClr val="tx1"/>
                </a:solidFill>
                <a:cs typeface="Arial"/>
              </a:rPr>
              <a:t>equivalent (typically grades 7-9)</a:t>
            </a:r>
            <a:r>
              <a:rPr lang="en-GB" sz="1900" dirty="0">
                <a:solidFill>
                  <a:schemeClr val="tx1"/>
                </a:solidFill>
                <a:cs typeface="Arial"/>
              </a:rPr>
              <a:t> who would like to develop and explore issues relating to leadership roles and responsibilities. </a:t>
            </a:r>
          </a:p>
          <a:p>
            <a:pPr>
              <a:lnSpc>
                <a:spcPct val="150000"/>
              </a:lnSpc>
            </a:pPr>
            <a:endParaRPr lang="en-GB" sz="1700" dirty="0">
              <a:solidFill>
                <a:schemeClr val="tx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1"/>
                </a:solidFill>
                <a:cs typeface="Arial"/>
              </a:rPr>
              <a:t>If you have not done any substantial leadership development training, this programme could be for you</a:t>
            </a:r>
            <a:r>
              <a:rPr lang="en-GB" sz="1700" dirty="0">
                <a:solidFill>
                  <a:srgbClr val="000000"/>
                </a:solidFill>
                <a:cs typeface="Arial"/>
              </a:rPr>
              <a:t>. 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2FEE2-8C1A-48AA-B437-2FC3C692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02" y="3356411"/>
            <a:ext cx="3896606" cy="25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Aurora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928" y="1700327"/>
            <a:ext cx="4846163" cy="4487211"/>
          </a:xfrm>
          <a:solidFill>
            <a:srgbClr val="FFFFFF">
              <a:alpha val="74902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300" dirty="0">
                <a:solidFill>
                  <a:schemeClr val="tx1"/>
                </a:solidFill>
                <a:cs typeface="Arial"/>
              </a:rPr>
              <a:t>You should be c</a:t>
            </a:r>
            <a:r>
              <a:rPr lang="en-GB" sz="2300" dirty="0">
                <a:solidFill>
                  <a:schemeClr val="tx1"/>
                </a:solidFill>
              </a:rPr>
              <a:t>ommitted to developing and enhancing your career and: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Attending each of the four development days, and the two action learning set days organised by participants in their assigned groups;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Undertaking self-directed learning throughout Aurora;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Committed to working with a mentor who is provided by their institution;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Prepared to access leadership opportunities and champion for change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2FEE2-8C1A-48AA-B437-2FC3C692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02" y="3356411"/>
            <a:ext cx="3896606" cy="25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0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DFE7E-B684-43B4-B47A-6E58A9CA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Aurora format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2F552-CBB4-4878-9E2C-38074551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77" y="6480949"/>
            <a:ext cx="3256673" cy="365125"/>
          </a:xfrm>
        </p:spPr>
        <p:txBody>
          <a:bodyPr/>
          <a:lstStyle/>
          <a:p>
            <a:r>
              <a:rPr lang="en-GB" dirty="0"/>
              <a:t>Aurora information, University of Strathclyde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B96C-9D37-45CB-902D-AC5C0F59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17E7D9-9B29-470D-BB56-5E32AF6A3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2025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873E44-91F2-40C7-8921-E57F5ADC119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04103" y="3257126"/>
            <a:ext cx="5775869" cy="29020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2024/25 dates are</a:t>
            </a: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Tuesday 16 September 2025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Tuesday 23 September 2025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Tuesday 7 October 2025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Tuesday 28 October 2025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Tuesday 11 November 2025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Friday 12 December 2025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Friday, 16 January 2026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Tuesday 27 January 2026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Scottish cohort drawn from institutions across Scotland</a:t>
            </a:r>
          </a:p>
          <a:p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Aurora is delivered predominantly online with some optional in-person events</a:t>
            </a:r>
            <a:endParaRPr lang="en-GB" dirty="0"/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D508D9C7-751A-43D6-9D8B-A3E3A6DDE43D}"/>
              </a:ext>
            </a:extLst>
          </p:cNvPr>
          <p:cNvGrpSpPr>
            <a:grpSpLocks noChangeAspect="1"/>
          </p:cNvGrpSpPr>
          <p:nvPr/>
        </p:nvGrpSpPr>
        <p:grpSpPr bwMode="auto">
          <a:xfrm rot="1179513">
            <a:off x="7225958" y="1748069"/>
            <a:ext cx="3857625" cy="3857625"/>
            <a:chOff x="1680" y="0"/>
            <a:chExt cx="4320" cy="4320"/>
          </a:xfrm>
        </p:grpSpPr>
        <p:sp>
          <p:nvSpPr>
            <p:cNvPr id="11" name="AutoShape 36">
              <a:extLst>
                <a:ext uri="{FF2B5EF4-FFF2-40B4-BE49-F238E27FC236}">
                  <a16:creationId xmlns:a16="http://schemas.microsoft.com/office/drawing/2014/main" id="{06F619B9-C4AF-4AAD-AF0A-2D0CE693C4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0" y="0"/>
              <a:ext cx="432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grpSp>
          <p:nvGrpSpPr>
            <p:cNvPr id="12" name="Group 238">
              <a:extLst>
                <a:ext uri="{FF2B5EF4-FFF2-40B4-BE49-F238E27FC236}">
                  <a16:creationId xmlns:a16="http://schemas.microsoft.com/office/drawing/2014/main" id="{C6C7EC88-1D77-4B17-83D8-A559E4561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9" y="160"/>
              <a:ext cx="3727" cy="3860"/>
              <a:chOff x="2019" y="160"/>
              <a:chExt cx="3727" cy="3860"/>
            </a:xfrm>
          </p:grpSpPr>
          <p:sp>
            <p:nvSpPr>
              <p:cNvPr id="76" name="Freeform 40">
                <a:extLst>
                  <a:ext uri="{FF2B5EF4-FFF2-40B4-BE49-F238E27FC236}">
                    <a16:creationId xmlns:a16="http://schemas.microsoft.com/office/drawing/2014/main" id="{CEC5F650-D04F-4A36-B949-F70AA1E2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1292"/>
                <a:ext cx="356" cy="571"/>
              </a:xfrm>
              <a:custGeom>
                <a:avLst/>
                <a:gdLst>
                  <a:gd name="T0" fmla="*/ 54 w 356"/>
                  <a:gd name="T1" fmla="*/ 0 h 571"/>
                  <a:gd name="T2" fmla="*/ 302 w 356"/>
                  <a:gd name="T3" fmla="*/ 0 h 571"/>
                  <a:gd name="T4" fmla="*/ 317 w 356"/>
                  <a:gd name="T5" fmla="*/ 1 h 571"/>
                  <a:gd name="T6" fmla="*/ 329 w 356"/>
                  <a:gd name="T7" fmla="*/ 7 h 571"/>
                  <a:gd name="T8" fmla="*/ 340 w 356"/>
                  <a:gd name="T9" fmla="*/ 16 h 571"/>
                  <a:gd name="T10" fmla="*/ 349 w 356"/>
                  <a:gd name="T11" fmla="*/ 28 h 571"/>
                  <a:gd name="T12" fmla="*/ 355 w 356"/>
                  <a:gd name="T13" fmla="*/ 41 h 571"/>
                  <a:gd name="T14" fmla="*/ 356 w 356"/>
                  <a:gd name="T15" fmla="*/ 54 h 571"/>
                  <a:gd name="T16" fmla="*/ 356 w 356"/>
                  <a:gd name="T17" fmla="*/ 517 h 571"/>
                  <a:gd name="T18" fmla="*/ 355 w 356"/>
                  <a:gd name="T19" fmla="*/ 530 h 571"/>
                  <a:gd name="T20" fmla="*/ 349 w 356"/>
                  <a:gd name="T21" fmla="*/ 543 h 571"/>
                  <a:gd name="T22" fmla="*/ 340 w 356"/>
                  <a:gd name="T23" fmla="*/ 555 h 571"/>
                  <a:gd name="T24" fmla="*/ 329 w 356"/>
                  <a:gd name="T25" fmla="*/ 564 h 571"/>
                  <a:gd name="T26" fmla="*/ 317 w 356"/>
                  <a:gd name="T27" fmla="*/ 570 h 571"/>
                  <a:gd name="T28" fmla="*/ 302 w 356"/>
                  <a:gd name="T29" fmla="*/ 571 h 571"/>
                  <a:gd name="T30" fmla="*/ 54 w 356"/>
                  <a:gd name="T31" fmla="*/ 571 h 571"/>
                  <a:gd name="T32" fmla="*/ 41 w 356"/>
                  <a:gd name="T33" fmla="*/ 570 h 571"/>
                  <a:gd name="T34" fmla="*/ 27 w 356"/>
                  <a:gd name="T35" fmla="*/ 564 h 571"/>
                  <a:gd name="T36" fmla="*/ 16 w 356"/>
                  <a:gd name="T37" fmla="*/ 555 h 571"/>
                  <a:gd name="T38" fmla="*/ 6 w 356"/>
                  <a:gd name="T39" fmla="*/ 543 h 571"/>
                  <a:gd name="T40" fmla="*/ 1 w 356"/>
                  <a:gd name="T41" fmla="*/ 530 h 571"/>
                  <a:gd name="T42" fmla="*/ 0 w 356"/>
                  <a:gd name="T43" fmla="*/ 517 h 571"/>
                  <a:gd name="T44" fmla="*/ 0 w 356"/>
                  <a:gd name="T45" fmla="*/ 54 h 571"/>
                  <a:gd name="T46" fmla="*/ 1 w 356"/>
                  <a:gd name="T47" fmla="*/ 41 h 571"/>
                  <a:gd name="T48" fmla="*/ 6 w 356"/>
                  <a:gd name="T49" fmla="*/ 28 h 571"/>
                  <a:gd name="T50" fmla="*/ 16 w 356"/>
                  <a:gd name="T51" fmla="*/ 16 h 571"/>
                  <a:gd name="T52" fmla="*/ 27 w 356"/>
                  <a:gd name="T53" fmla="*/ 7 h 571"/>
                  <a:gd name="T54" fmla="*/ 41 w 356"/>
                  <a:gd name="T55" fmla="*/ 1 h 571"/>
                  <a:gd name="T56" fmla="*/ 54 w 356"/>
                  <a:gd name="T57" fmla="*/ 0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6" h="571">
                    <a:moveTo>
                      <a:pt x="54" y="0"/>
                    </a:moveTo>
                    <a:lnTo>
                      <a:pt x="302" y="0"/>
                    </a:lnTo>
                    <a:lnTo>
                      <a:pt x="317" y="1"/>
                    </a:lnTo>
                    <a:lnTo>
                      <a:pt x="329" y="7"/>
                    </a:lnTo>
                    <a:lnTo>
                      <a:pt x="340" y="16"/>
                    </a:lnTo>
                    <a:lnTo>
                      <a:pt x="349" y="28"/>
                    </a:lnTo>
                    <a:lnTo>
                      <a:pt x="355" y="41"/>
                    </a:lnTo>
                    <a:lnTo>
                      <a:pt x="356" y="54"/>
                    </a:lnTo>
                    <a:lnTo>
                      <a:pt x="356" y="517"/>
                    </a:lnTo>
                    <a:lnTo>
                      <a:pt x="355" y="530"/>
                    </a:lnTo>
                    <a:lnTo>
                      <a:pt x="349" y="543"/>
                    </a:lnTo>
                    <a:lnTo>
                      <a:pt x="340" y="555"/>
                    </a:lnTo>
                    <a:lnTo>
                      <a:pt x="329" y="564"/>
                    </a:lnTo>
                    <a:lnTo>
                      <a:pt x="317" y="570"/>
                    </a:lnTo>
                    <a:lnTo>
                      <a:pt x="302" y="571"/>
                    </a:lnTo>
                    <a:lnTo>
                      <a:pt x="54" y="571"/>
                    </a:lnTo>
                    <a:lnTo>
                      <a:pt x="41" y="570"/>
                    </a:lnTo>
                    <a:lnTo>
                      <a:pt x="27" y="564"/>
                    </a:lnTo>
                    <a:lnTo>
                      <a:pt x="16" y="555"/>
                    </a:lnTo>
                    <a:lnTo>
                      <a:pt x="6" y="543"/>
                    </a:lnTo>
                    <a:lnTo>
                      <a:pt x="1" y="530"/>
                    </a:lnTo>
                    <a:lnTo>
                      <a:pt x="0" y="517"/>
                    </a:lnTo>
                    <a:lnTo>
                      <a:pt x="0" y="54"/>
                    </a:lnTo>
                    <a:lnTo>
                      <a:pt x="1" y="41"/>
                    </a:lnTo>
                    <a:lnTo>
                      <a:pt x="6" y="28"/>
                    </a:lnTo>
                    <a:lnTo>
                      <a:pt x="16" y="16"/>
                    </a:lnTo>
                    <a:lnTo>
                      <a:pt x="27" y="7"/>
                    </a:lnTo>
                    <a:lnTo>
                      <a:pt x="41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77" name="Rectangle 41">
                <a:extLst>
                  <a:ext uri="{FF2B5EF4-FFF2-40B4-BE49-F238E27FC236}">
                    <a16:creationId xmlns:a16="http://schemas.microsoft.com/office/drawing/2014/main" id="{6398AE02-8D18-4186-93AE-2EAD26250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9" y="1382"/>
                <a:ext cx="356" cy="391"/>
              </a:xfrm>
              <a:prstGeom prst="rect">
                <a:avLst/>
              </a:pr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78" name="Freeform 42">
                <a:extLst>
                  <a:ext uri="{FF2B5EF4-FFF2-40B4-BE49-F238E27FC236}">
                    <a16:creationId xmlns:a16="http://schemas.microsoft.com/office/drawing/2014/main" id="{F34125F1-BDA2-4BFE-A26C-1270CFF3E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1316"/>
                <a:ext cx="57" cy="56"/>
              </a:xfrm>
              <a:custGeom>
                <a:avLst/>
                <a:gdLst>
                  <a:gd name="T0" fmla="*/ 28 w 57"/>
                  <a:gd name="T1" fmla="*/ 0 h 56"/>
                  <a:gd name="T2" fmla="*/ 42 w 57"/>
                  <a:gd name="T3" fmla="*/ 4 h 56"/>
                  <a:gd name="T4" fmla="*/ 53 w 57"/>
                  <a:gd name="T5" fmla="*/ 14 h 56"/>
                  <a:gd name="T6" fmla="*/ 57 w 57"/>
                  <a:gd name="T7" fmla="*/ 27 h 56"/>
                  <a:gd name="T8" fmla="*/ 53 w 57"/>
                  <a:gd name="T9" fmla="*/ 42 h 56"/>
                  <a:gd name="T10" fmla="*/ 42 w 57"/>
                  <a:gd name="T11" fmla="*/ 52 h 56"/>
                  <a:gd name="T12" fmla="*/ 28 w 57"/>
                  <a:gd name="T13" fmla="*/ 56 h 56"/>
                  <a:gd name="T14" fmla="*/ 14 w 57"/>
                  <a:gd name="T15" fmla="*/ 52 h 56"/>
                  <a:gd name="T16" fmla="*/ 4 w 57"/>
                  <a:gd name="T17" fmla="*/ 42 h 56"/>
                  <a:gd name="T18" fmla="*/ 0 w 57"/>
                  <a:gd name="T19" fmla="*/ 27 h 56"/>
                  <a:gd name="T20" fmla="*/ 4 w 57"/>
                  <a:gd name="T21" fmla="*/ 14 h 56"/>
                  <a:gd name="T22" fmla="*/ 14 w 57"/>
                  <a:gd name="T23" fmla="*/ 4 h 56"/>
                  <a:gd name="T24" fmla="*/ 28 w 57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42" y="4"/>
                    </a:lnTo>
                    <a:lnTo>
                      <a:pt x="53" y="14"/>
                    </a:lnTo>
                    <a:lnTo>
                      <a:pt x="57" y="27"/>
                    </a:lnTo>
                    <a:lnTo>
                      <a:pt x="53" y="42"/>
                    </a:lnTo>
                    <a:lnTo>
                      <a:pt x="42" y="52"/>
                    </a:lnTo>
                    <a:lnTo>
                      <a:pt x="28" y="56"/>
                    </a:lnTo>
                    <a:lnTo>
                      <a:pt x="14" y="52"/>
                    </a:lnTo>
                    <a:lnTo>
                      <a:pt x="4" y="42"/>
                    </a:lnTo>
                    <a:lnTo>
                      <a:pt x="0" y="27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79" name="Freeform 43">
                <a:extLst>
                  <a:ext uri="{FF2B5EF4-FFF2-40B4-BE49-F238E27FC236}">
                    <a16:creationId xmlns:a16="http://schemas.microsoft.com/office/drawing/2014/main" id="{8B6D5C6C-9A13-405D-ACC8-DEEB8362D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" y="1325"/>
                <a:ext cx="38" cy="38"/>
              </a:xfrm>
              <a:custGeom>
                <a:avLst/>
                <a:gdLst>
                  <a:gd name="T0" fmla="*/ 18 w 38"/>
                  <a:gd name="T1" fmla="*/ 0 h 38"/>
                  <a:gd name="T2" fmla="*/ 25 w 38"/>
                  <a:gd name="T3" fmla="*/ 1 h 38"/>
                  <a:gd name="T4" fmla="*/ 30 w 38"/>
                  <a:gd name="T5" fmla="*/ 4 h 38"/>
                  <a:gd name="T6" fmla="*/ 34 w 38"/>
                  <a:gd name="T7" fmla="*/ 8 h 38"/>
                  <a:gd name="T8" fmla="*/ 36 w 38"/>
                  <a:gd name="T9" fmla="*/ 13 h 38"/>
                  <a:gd name="T10" fmla="*/ 38 w 38"/>
                  <a:gd name="T11" fmla="*/ 18 h 38"/>
                  <a:gd name="T12" fmla="*/ 36 w 38"/>
                  <a:gd name="T13" fmla="*/ 25 h 38"/>
                  <a:gd name="T14" fmla="*/ 34 w 38"/>
                  <a:gd name="T15" fmla="*/ 30 h 38"/>
                  <a:gd name="T16" fmla="*/ 30 w 38"/>
                  <a:gd name="T17" fmla="*/ 34 h 38"/>
                  <a:gd name="T18" fmla="*/ 25 w 38"/>
                  <a:gd name="T19" fmla="*/ 36 h 38"/>
                  <a:gd name="T20" fmla="*/ 18 w 38"/>
                  <a:gd name="T21" fmla="*/ 38 h 38"/>
                  <a:gd name="T22" fmla="*/ 13 w 38"/>
                  <a:gd name="T23" fmla="*/ 36 h 38"/>
                  <a:gd name="T24" fmla="*/ 8 w 38"/>
                  <a:gd name="T25" fmla="*/ 34 h 38"/>
                  <a:gd name="T26" fmla="*/ 4 w 38"/>
                  <a:gd name="T27" fmla="*/ 30 h 38"/>
                  <a:gd name="T28" fmla="*/ 0 w 38"/>
                  <a:gd name="T29" fmla="*/ 25 h 38"/>
                  <a:gd name="T30" fmla="*/ 0 w 38"/>
                  <a:gd name="T31" fmla="*/ 18 h 38"/>
                  <a:gd name="T32" fmla="*/ 0 w 38"/>
                  <a:gd name="T33" fmla="*/ 13 h 38"/>
                  <a:gd name="T34" fmla="*/ 4 w 38"/>
                  <a:gd name="T35" fmla="*/ 8 h 38"/>
                  <a:gd name="T36" fmla="*/ 8 w 38"/>
                  <a:gd name="T37" fmla="*/ 4 h 38"/>
                  <a:gd name="T38" fmla="*/ 13 w 38"/>
                  <a:gd name="T39" fmla="*/ 1 h 38"/>
                  <a:gd name="T40" fmla="*/ 18 w 38"/>
                  <a:gd name="T4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8">
                    <a:moveTo>
                      <a:pt x="18" y="0"/>
                    </a:moveTo>
                    <a:lnTo>
                      <a:pt x="25" y="1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6" y="13"/>
                    </a:lnTo>
                    <a:lnTo>
                      <a:pt x="38" y="18"/>
                    </a:lnTo>
                    <a:lnTo>
                      <a:pt x="36" y="25"/>
                    </a:lnTo>
                    <a:lnTo>
                      <a:pt x="34" y="30"/>
                    </a:lnTo>
                    <a:lnTo>
                      <a:pt x="30" y="34"/>
                    </a:lnTo>
                    <a:lnTo>
                      <a:pt x="25" y="36"/>
                    </a:lnTo>
                    <a:lnTo>
                      <a:pt x="18" y="38"/>
                    </a:lnTo>
                    <a:lnTo>
                      <a:pt x="13" y="36"/>
                    </a:lnTo>
                    <a:lnTo>
                      <a:pt x="8" y="34"/>
                    </a:lnTo>
                    <a:lnTo>
                      <a:pt x="4" y="30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3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0" name="Freeform 44">
                <a:extLst>
                  <a:ext uri="{FF2B5EF4-FFF2-40B4-BE49-F238E27FC236}">
                    <a16:creationId xmlns:a16="http://schemas.microsoft.com/office/drawing/2014/main" id="{B654A98E-35A3-44B4-9BFF-7718E1823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9" y="1331"/>
                <a:ext cx="26" cy="25"/>
              </a:xfrm>
              <a:custGeom>
                <a:avLst/>
                <a:gdLst>
                  <a:gd name="T0" fmla="*/ 13 w 26"/>
                  <a:gd name="T1" fmla="*/ 0 h 25"/>
                  <a:gd name="T2" fmla="*/ 17 w 26"/>
                  <a:gd name="T3" fmla="*/ 0 h 25"/>
                  <a:gd name="T4" fmla="*/ 21 w 26"/>
                  <a:gd name="T5" fmla="*/ 2 h 25"/>
                  <a:gd name="T6" fmla="*/ 23 w 26"/>
                  <a:gd name="T7" fmla="*/ 6 h 25"/>
                  <a:gd name="T8" fmla="*/ 25 w 26"/>
                  <a:gd name="T9" fmla="*/ 8 h 25"/>
                  <a:gd name="T10" fmla="*/ 26 w 26"/>
                  <a:gd name="T11" fmla="*/ 12 h 25"/>
                  <a:gd name="T12" fmla="*/ 25 w 26"/>
                  <a:gd name="T13" fmla="*/ 16 h 25"/>
                  <a:gd name="T14" fmla="*/ 23 w 26"/>
                  <a:gd name="T15" fmla="*/ 20 h 25"/>
                  <a:gd name="T16" fmla="*/ 21 w 26"/>
                  <a:gd name="T17" fmla="*/ 23 h 25"/>
                  <a:gd name="T18" fmla="*/ 17 w 26"/>
                  <a:gd name="T19" fmla="*/ 25 h 25"/>
                  <a:gd name="T20" fmla="*/ 13 w 26"/>
                  <a:gd name="T21" fmla="*/ 25 h 25"/>
                  <a:gd name="T22" fmla="*/ 9 w 26"/>
                  <a:gd name="T23" fmla="*/ 25 h 25"/>
                  <a:gd name="T24" fmla="*/ 5 w 26"/>
                  <a:gd name="T25" fmla="*/ 23 h 25"/>
                  <a:gd name="T26" fmla="*/ 3 w 26"/>
                  <a:gd name="T27" fmla="*/ 20 h 25"/>
                  <a:gd name="T28" fmla="*/ 1 w 26"/>
                  <a:gd name="T29" fmla="*/ 16 h 25"/>
                  <a:gd name="T30" fmla="*/ 0 w 26"/>
                  <a:gd name="T31" fmla="*/ 12 h 25"/>
                  <a:gd name="T32" fmla="*/ 1 w 26"/>
                  <a:gd name="T33" fmla="*/ 8 h 25"/>
                  <a:gd name="T34" fmla="*/ 3 w 26"/>
                  <a:gd name="T35" fmla="*/ 6 h 25"/>
                  <a:gd name="T36" fmla="*/ 5 w 26"/>
                  <a:gd name="T37" fmla="*/ 2 h 25"/>
                  <a:gd name="T38" fmla="*/ 9 w 26"/>
                  <a:gd name="T39" fmla="*/ 0 h 25"/>
                  <a:gd name="T40" fmla="*/ 13 w 26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5" y="16"/>
                    </a:lnTo>
                    <a:lnTo>
                      <a:pt x="23" y="20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3" y="25"/>
                    </a:lnTo>
                    <a:lnTo>
                      <a:pt x="9" y="25"/>
                    </a:lnTo>
                    <a:lnTo>
                      <a:pt x="5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1" name="Freeform 45">
                <a:extLst>
                  <a:ext uri="{FF2B5EF4-FFF2-40B4-BE49-F238E27FC236}">
                    <a16:creationId xmlns:a16="http://schemas.microsoft.com/office/drawing/2014/main" id="{4703BDAD-1D65-46A8-9ADD-F55A07672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" y="1795"/>
                <a:ext cx="138" cy="40"/>
              </a:xfrm>
              <a:custGeom>
                <a:avLst/>
                <a:gdLst>
                  <a:gd name="T0" fmla="*/ 10 w 138"/>
                  <a:gd name="T1" fmla="*/ 0 h 40"/>
                  <a:gd name="T2" fmla="*/ 129 w 138"/>
                  <a:gd name="T3" fmla="*/ 0 h 40"/>
                  <a:gd name="T4" fmla="*/ 133 w 138"/>
                  <a:gd name="T5" fmla="*/ 1 h 40"/>
                  <a:gd name="T6" fmla="*/ 136 w 138"/>
                  <a:gd name="T7" fmla="*/ 4 h 40"/>
                  <a:gd name="T8" fmla="*/ 138 w 138"/>
                  <a:gd name="T9" fmla="*/ 6 h 40"/>
                  <a:gd name="T10" fmla="*/ 138 w 138"/>
                  <a:gd name="T11" fmla="*/ 10 h 40"/>
                  <a:gd name="T12" fmla="*/ 138 w 138"/>
                  <a:gd name="T13" fmla="*/ 30 h 40"/>
                  <a:gd name="T14" fmla="*/ 138 w 138"/>
                  <a:gd name="T15" fmla="*/ 34 h 40"/>
                  <a:gd name="T16" fmla="*/ 136 w 138"/>
                  <a:gd name="T17" fmla="*/ 36 h 40"/>
                  <a:gd name="T18" fmla="*/ 133 w 138"/>
                  <a:gd name="T19" fmla="*/ 39 h 40"/>
                  <a:gd name="T20" fmla="*/ 129 w 138"/>
                  <a:gd name="T21" fmla="*/ 40 h 40"/>
                  <a:gd name="T22" fmla="*/ 10 w 138"/>
                  <a:gd name="T23" fmla="*/ 40 h 40"/>
                  <a:gd name="T24" fmla="*/ 6 w 138"/>
                  <a:gd name="T25" fmla="*/ 39 h 40"/>
                  <a:gd name="T26" fmla="*/ 2 w 138"/>
                  <a:gd name="T27" fmla="*/ 36 h 40"/>
                  <a:gd name="T28" fmla="*/ 1 w 138"/>
                  <a:gd name="T29" fmla="*/ 34 h 40"/>
                  <a:gd name="T30" fmla="*/ 0 w 138"/>
                  <a:gd name="T31" fmla="*/ 30 h 40"/>
                  <a:gd name="T32" fmla="*/ 0 w 138"/>
                  <a:gd name="T33" fmla="*/ 10 h 40"/>
                  <a:gd name="T34" fmla="*/ 1 w 138"/>
                  <a:gd name="T35" fmla="*/ 6 h 40"/>
                  <a:gd name="T36" fmla="*/ 2 w 138"/>
                  <a:gd name="T37" fmla="*/ 4 h 40"/>
                  <a:gd name="T38" fmla="*/ 6 w 138"/>
                  <a:gd name="T39" fmla="*/ 1 h 40"/>
                  <a:gd name="T40" fmla="*/ 10 w 138"/>
                  <a:gd name="T4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40">
                    <a:moveTo>
                      <a:pt x="10" y="0"/>
                    </a:moveTo>
                    <a:lnTo>
                      <a:pt x="129" y="0"/>
                    </a:lnTo>
                    <a:lnTo>
                      <a:pt x="133" y="1"/>
                    </a:lnTo>
                    <a:lnTo>
                      <a:pt x="136" y="4"/>
                    </a:lnTo>
                    <a:lnTo>
                      <a:pt x="138" y="6"/>
                    </a:lnTo>
                    <a:lnTo>
                      <a:pt x="138" y="10"/>
                    </a:lnTo>
                    <a:lnTo>
                      <a:pt x="138" y="30"/>
                    </a:lnTo>
                    <a:lnTo>
                      <a:pt x="138" y="34"/>
                    </a:lnTo>
                    <a:lnTo>
                      <a:pt x="136" y="36"/>
                    </a:lnTo>
                    <a:lnTo>
                      <a:pt x="133" y="39"/>
                    </a:lnTo>
                    <a:lnTo>
                      <a:pt x="129" y="40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2" y="36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2" name="Freeform 46">
                <a:extLst>
                  <a:ext uri="{FF2B5EF4-FFF2-40B4-BE49-F238E27FC236}">
                    <a16:creationId xmlns:a16="http://schemas.microsoft.com/office/drawing/2014/main" id="{E7FB2D62-F45C-4F91-9BB2-1E9391F70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" y="1804"/>
                <a:ext cx="111" cy="22"/>
              </a:xfrm>
              <a:custGeom>
                <a:avLst/>
                <a:gdLst>
                  <a:gd name="T0" fmla="*/ 4 w 111"/>
                  <a:gd name="T1" fmla="*/ 0 h 22"/>
                  <a:gd name="T2" fmla="*/ 106 w 111"/>
                  <a:gd name="T3" fmla="*/ 0 h 22"/>
                  <a:gd name="T4" fmla="*/ 109 w 111"/>
                  <a:gd name="T5" fmla="*/ 1 h 22"/>
                  <a:gd name="T6" fmla="*/ 110 w 111"/>
                  <a:gd name="T7" fmla="*/ 3 h 22"/>
                  <a:gd name="T8" fmla="*/ 111 w 111"/>
                  <a:gd name="T9" fmla="*/ 5 h 22"/>
                  <a:gd name="T10" fmla="*/ 111 w 111"/>
                  <a:gd name="T11" fmla="*/ 17 h 22"/>
                  <a:gd name="T12" fmla="*/ 110 w 111"/>
                  <a:gd name="T13" fmla="*/ 20 h 22"/>
                  <a:gd name="T14" fmla="*/ 109 w 111"/>
                  <a:gd name="T15" fmla="*/ 21 h 22"/>
                  <a:gd name="T16" fmla="*/ 106 w 111"/>
                  <a:gd name="T17" fmla="*/ 22 h 22"/>
                  <a:gd name="T18" fmla="*/ 4 w 111"/>
                  <a:gd name="T19" fmla="*/ 22 h 22"/>
                  <a:gd name="T20" fmla="*/ 3 w 111"/>
                  <a:gd name="T21" fmla="*/ 21 h 22"/>
                  <a:gd name="T22" fmla="*/ 0 w 111"/>
                  <a:gd name="T23" fmla="*/ 20 h 22"/>
                  <a:gd name="T24" fmla="*/ 0 w 111"/>
                  <a:gd name="T25" fmla="*/ 17 h 22"/>
                  <a:gd name="T26" fmla="*/ 0 w 111"/>
                  <a:gd name="T27" fmla="*/ 5 h 22"/>
                  <a:gd name="T28" fmla="*/ 0 w 111"/>
                  <a:gd name="T29" fmla="*/ 3 h 22"/>
                  <a:gd name="T30" fmla="*/ 3 w 111"/>
                  <a:gd name="T31" fmla="*/ 1 h 22"/>
                  <a:gd name="T32" fmla="*/ 4 w 111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22">
                    <a:moveTo>
                      <a:pt x="4" y="0"/>
                    </a:moveTo>
                    <a:lnTo>
                      <a:pt x="106" y="0"/>
                    </a:lnTo>
                    <a:lnTo>
                      <a:pt x="109" y="1"/>
                    </a:lnTo>
                    <a:lnTo>
                      <a:pt x="110" y="3"/>
                    </a:lnTo>
                    <a:lnTo>
                      <a:pt x="111" y="5"/>
                    </a:lnTo>
                    <a:lnTo>
                      <a:pt x="111" y="17"/>
                    </a:lnTo>
                    <a:lnTo>
                      <a:pt x="110" y="20"/>
                    </a:lnTo>
                    <a:lnTo>
                      <a:pt x="109" y="21"/>
                    </a:lnTo>
                    <a:lnTo>
                      <a:pt x="106" y="22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3" name="Freeform 47">
                <a:extLst>
                  <a:ext uri="{FF2B5EF4-FFF2-40B4-BE49-F238E27FC236}">
                    <a16:creationId xmlns:a16="http://schemas.microsoft.com/office/drawing/2014/main" id="{09D9EB5B-BBAB-4614-8CC0-CB6CBCBC7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1437"/>
                <a:ext cx="17" cy="65"/>
              </a:xfrm>
              <a:custGeom>
                <a:avLst/>
                <a:gdLst>
                  <a:gd name="T0" fmla="*/ 0 w 17"/>
                  <a:gd name="T1" fmla="*/ 0 h 65"/>
                  <a:gd name="T2" fmla="*/ 7 w 17"/>
                  <a:gd name="T3" fmla="*/ 0 h 65"/>
                  <a:gd name="T4" fmla="*/ 10 w 17"/>
                  <a:gd name="T5" fmla="*/ 0 h 65"/>
                  <a:gd name="T6" fmla="*/ 14 w 17"/>
                  <a:gd name="T7" fmla="*/ 3 h 65"/>
                  <a:gd name="T8" fmla="*/ 17 w 17"/>
                  <a:gd name="T9" fmla="*/ 7 h 65"/>
                  <a:gd name="T10" fmla="*/ 17 w 17"/>
                  <a:gd name="T11" fmla="*/ 11 h 65"/>
                  <a:gd name="T12" fmla="*/ 17 w 17"/>
                  <a:gd name="T13" fmla="*/ 54 h 65"/>
                  <a:gd name="T14" fmla="*/ 17 w 17"/>
                  <a:gd name="T15" fmla="*/ 58 h 65"/>
                  <a:gd name="T16" fmla="*/ 14 w 17"/>
                  <a:gd name="T17" fmla="*/ 62 h 65"/>
                  <a:gd name="T18" fmla="*/ 10 w 17"/>
                  <a:gd name="T19" fmla="*/ 65 h 65"/>
                  <a:gd name="T20" fmla="*/ 7 w 17"/>
                  <a:gd name="T21" fmla="*/ 65 h 65"/>
                  <a:gd name="T22" fmla="*/ 0 w 17"/>
                  <a:gd name="T23" fmla="*/ 65 h 65"/>
                  <a:gd name="T24" fmla="*/ 0 w 1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5">
                    <a:moveTo>
                      <a:pt x="0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4" y="3"/>
                    </a:lnTo>
                    <a:lnTo>
                      <a:pt x="17" y="7"/>
                    </a:lnTo>
                    <a:lnTo>
                      <a:pt x="17" y="11"/>
                    </a:lnTo>
                    <a:lnTo>
                      <a:pt x="17" y="54"/>
                    </a:lnTo>
                    <a:lnTo>
                      <a:pt x="17" y="58"/>
                    </a:lnTo>
                    <a:lnTo>
                      <a:pt x="14" y="62"/>
                    </a:lnTo>
                    <a:lnTo>
                      <a:pt x="10" y="65"/>
                    </a:lnTo>
                    <a:lnTo>
                      <a:pt x="7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4" name="Freeform 48">
                <a:extLst>
                  <a:ext uri="{FF2B5EF4-FFF2-40B4-BE49-F238E27FC236}">
                    <a16:creationId xmlns:a16="http://schemas.microsoft.com/office/drawing/2014/main" id="{1849A092-2DFE-4202-8168-01252D310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1526"/>
                <a:ext cx="17" cy="65"/>
              </a:xfrm>
              <a:custGeom>
                <a:avLst/>
                <a:gdLst>
                  <a:gd name="T0" fmla="*/ 0 w 17"/>
                  <a:gd name="T1" fmla="*/ 0 h 65"/>
                  <a:gd name="T2" fmla="*/ 7 w 17"/>
                  <a:gd name="T3" fmla="*/ 0 h 65"/>
                  <a:gd name="T4" fmla="*/ 10 w 17"/>
                  <a:gd name="T5" fmla="*/ 0 h 65"/>
                  <a:gd name="T6" fmla="*/ 14 w 17"/>
                  <a:gd name="T7" fmla="*/ 3 h 65"/>
                  <a:gd name="T8" fmla="*/ 17 w 17"/>
                  <a:gd name="T9" fmla="*/ 7 h 65"/>
                  <a:gd name="T10" fmla="*/ 17 w 17"/>
                  <a:gd name="T11" fmla="*/ 11 h 65"/>
                  <a:gd name="T12" fmla="*/ 17 w 17"/>
                  <a:gd name="T13" fmla="*/ 54 h 65"/>
                  <a:gd name="T14" fmla="*/ 17 w 17"/>
                  <a:gd name="T15" fmla="*/ 58 h 65"/>
                  <a:gd name="T16" fmla="*/ 14 w 17"/>
                  <a:gd name="T17" fmla="*/ 62 h 65"/>
                  <a:gd name="T18" fmla="*/ 10 w 17"/>
                  <a:gd name="T19" fmla="*/ 65 h 65"/>
                  <a:gd name="T20" fmla="*/ 7 w 17"/>
                  <a:gd name="T21" fmla="*/ 65 h 65"/>
                  <a:gd name="T22" fmla="*/ 0 w 17"/>
                  <a:gd name="T23" fmla="*/ 65 h 65"/>
                  <a:gd name="T24" fmla="*/ 0 w 1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5">
                    <a:moveTo>
                      <a:pt x="0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4" y="3"/>
                    </a:lnTo>
                    <a:lnTo>
                      <a:pt x="17" y="7"/>
                    </a:lnTo>
                    <a:lnTo>
                      <a:pt x="17" y="11"/>
                    </a:lnTo>
                    <a:lnTo>
                      <a:pt x="17" y="54"/>
                    </a:lnTo>
                    <a:lnTo>
                      <a:pt x="17" y="58"/>
                    </a:lnTo>
                    <a:lnTo>
                      <a:pt x="14" y="62"/>
                    </a:lnTo>
                    <a:lnTo>
                      <a:pt x="10" y="65"/>
                    </a:lnTo>
                    <a:lnTo>
                      <a:pt x="7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5" name="Freeform 49">
                <a:extLst>
                  <a:ext uri="{FF2B5EF4-FFF2-40B4-BE49-F238E27FC236}">
                    <a16:creationId xmlns:a16="http://schemas.microsoft.com/office/drawing/2014/main" id="{172D15C4-B02B-4620-B00C-407BDBFF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2" y="1666"/>
                <a:ext cx="17" cy="66"/>
              </a:xfrm>
              <a:custGeom>
                <a:avLst/>
                <a:gdLst>
                  <a:gd name="T0" fmla="*/ 10 w 17"/>
                  <a:gd name="T1" fmla="*/ 0 h 66"/>
                  <a:gd name="T2" fmla="*/ 17 w 17"/>
                  <a:gd name="T3" fmla="*/ 0 h 66"/>
                  <a:gd name="T4" fmla="*/ 17 w 17"/>
                  <a:gd name="T5" fmla="*/ 66 h 66"/>
                  <a:gd name="T6" fmla="*/ 10 w 17"/>
                  <a:gd name="T7" fmla="*/ 66 h 66"/>
                  <a:gd name="T8" fmla="*/ 6 w 17"/>
                  <a:gd name="T9" fmla="*/ 65 h 66"/>
                  <a:gd name="T10" fmla="*/ 3 w 17"/>
                  <a:gd name="T11" fmla="*/ 62 h 66"/>
                  <a:gd name="T12" fmla="*/ 1 w 17"/>
                  <a:gd name="T13" fmla="*/ 59 h 66"/>
                  <a:gd name="T14" fmla="*/ 0 w 17"/>
                  <a:gd name="T15" fmla="*/ 54 h 66"/>
                  <a:gd name="T16" fmla="*/ 0 w 17"/>
                  <a:gd name="T17" fmla="*/ 11 h 66"/>
                  <a:gd name="T18" fmla="*/ 1 w 17"/>
                  <a:gd name="T19" fmla="*/ 7 h 66"/>
                  <a:gd name="T20" fmla="*/ 3 w 17"/>
                  <a:gd name="T21" fmla="*/ 4 h 66"/>
                  <a:gd name="T22" fmla="*/ 6 w 17"/>
                  <a:gd name="T23" fmla="*/ 2 h 66"/>
                  <a:gd name="T24" fmla="*/ 10 w 1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6">
                    <a:moveTo>
                      <a:pt x="10" y="0"/>
                    </a:moveTo>
                    <a:lnTo>
                      <a:pt x="17" y="0"/>
                    </a:lnTo>
                    <a:lnTo>
                      <a:pt x="17" y="66"/>
                    </a:lnTo>
                    <a:lnTo>
                      <a:pt x="10" y="66"/>
                    </a:lnTo>
                    <a:lnTo>
                      <a:pt x="6" y="65"/>
                    </a:lnTo>
                    <a:lnTo>
                      <a:pt x="3" y="62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A4FDFC71-F462-4F16-8528-3C6DC63A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" y="572"/>
                <a:ext cx="494" cy="495"/>
              </a:xfrm>
              <a:custGeom>
                <a:avLst/>
                <a:gdLst>
                  <a:gd name="T0" fmla="*/ 233 w 494"/>
                  <a:gd name="T1" fmla="*/ 0 h 495"/>
                  <a:gd name="T2" fmla="*/ 272 w 494"/>
                  <a:gd name="T3" fmla="*/ 1 h 495"/>
                  <a:gd name="T4" fmla="*/ 311 w 494"/>
                  <a:gd name="T5" fmla="*/ 8 h 495"/>
                  <a:gd name="T6" fmla="*/ 349 w 494"/>
                  <a:gd name="T7" fmla="*/ 22 h 495"/>
                  <a:gd name="T8" fmla="*/ 383 w 494"/>
                  <a:gd name="T9" fmla="*/ 41 h 495"/>
                  <a:gd name="T10" fmla="*/ 413 w 494"/>
                  <a:gd name="T11" fmla="*/ 64 h 495"/>
                  <a:gd name="T12" fmla="*/ 439 w 494"/>
                  <a:gd name="T13" fmla="*/ 93 h 495"/>
                  <a:gd name="T14" fmla="*/ 462 w 494"/>
                  <a:gd name="T15" fmla="*/ 123 h 495"/>
                  <a:gd name="T16" fmla="*/ 477 w 494"/>
                  <a:gd name="T17" fmla="*/ 158 h 495"/>
                  <a:gd name="T18" fmla="*/ 489 w 494"/>
                  <a:gd name="T19" fmla="*/ 195 h 495"/>
                  <a:gd name="T20" fmla="*/ 494 w 494"/>
                  <a:gd name="T21" fmla="*/ 233 h 495"/>
                  <a:gd name="T22" fmla="*/ 493 w 494"/>
                  <a:gd name="T23" fmla="*/ 272 h 495"/>
                  <a:gd name="T24" fmla="*/ 487 w 494"/>
                  <a:gd name="T25" fmla="*/ 312 h 495"/>
                  <a:gd name="T26" fmla="*/ 472 w 494"/>
                  <a:gd name="T27" fmla="*/ 350 h 495"/>
                  <a:gd name="T28" fmla="*/ 454 w 494"/>
                  <a:gd name="T29" fmla="*/ 384 h 495"/>
                  <a:gd name="T30" fmla="*/ 430 w 494"/>
                  <a:gd name="T31" fmla="*/ 415 h 495"/>
                  <a:gd name="T32" fmla="*/ 403 w 494"/>
                  <a:gd name="T33" fmla="*/ 441 h 495"/>
                  <a:gd name="T34" fmla="*/ 371 w 494"/>
                  <a:gd name="T35" fmla="*/ 462 h 495"/>
                  <a:gd name="T36" fmla="*/ 336 w 494"/>
                  <a:gd name="T37" fmla="*/ 479 h 495"/>
                  <a:gd name="T38" fmla="*/ 299 w 494"/>
                  <a:gd name="T39" fmla="*/ 490 h 495"/>
                  <a:gd name="T40" fmla="*/ 261 w 494"/>
                  <a:gd name="T41" fmla="*/ 495 h 495"/>
                  <a:gd name="T42" fmla="*/ 222 w 494"/>
                  <a:gd name="T43" fmla="*/ 494 h 495"/>
                  <a:gd name="T44" fmla="*/ 183 w 494"/>
                  <a:gd name="T45" fmla="*/ 487 h 495"/>
                  <a:gd name="T46" fmla="*/ 145 w 494"/>
                  <a:gd name="T47" fmla="*/ 474 h 495"/>
                  <a:gd name="T48" fmla="*/ 111 w 494"/>
                  <a:gd name="T49" fmla="*/ 454 h 495"/>
                  <a:gd name="T50" fmla="*/ 79 w 494"/>
                  <a:gd name="T51" fmla="*/ 431 h 495"/>
                  <a:gd name="T52" fmla="*/ 53 w 494"/>
                  <a:gd name="T53" fmla="*/ 403 h 495"/>
                  <a:gd name="T54" fmla="*/ 32 w 494"/>
                  <a:gd name="T55" fmla="*/ 372 h 495"/>
                  <a:gd name="T56" fmla="*/ 15 w 494"/>
                  <a:gd name="T57" fmla="*/ 338 h 495"/>
                  <a:gd name="T58" fmla="*/ 5 w 494"/>
                  <a:gd name="T59" fmla="*/ 301 h 495"/>
                  <a:gd name="T60" fmla="*/ 0 w 494"/>
                  <a:gd name="T61" fmla="*/ 262 h 495"/>
                  <a:gd name="T62" fmla="*/ 1 w 494"/>
                  <a:gd name="T63" fmla="*/ 223 h 495"/>
                  <a:gd name="T64" fmla="*/ 7 w 494"/>
                  <a:gd name="T65" fmla="*/ 183 h 495"/>
                  <a:gd name="T66" fmla="*/ 21 w 494"/>
                  <a:gd name="T67" fmla="*/ 145 h 495"/>
                  <a:gd name="T68" fmla="*/ 40 w 494"/>
                  <a:gd name="T69" fmla="*/ 111 h 495"/>
                  <a:gd name="T70" fmla="*/ 64 w 494"/>
                  <a:gd name="T71" fmla="*/ 81 h 495"/>
                  <a:gd name="T72" fmla="*/ 91 w 494"/>
                  <a:gd name="T73" fmla="*/ 55 h 495"/>
                  <a:gd name="T74" fmla="*/ 123 w 494"/>
                  <a:gd name="T75" fmla="*/ 33 h 495"/>
                  <a:gd name="T76" fmla="*/ 158 w 494"/>
                  <a:gd name="T77" fmla="*/ 17 h 495"/>
                  <a:gd name="T78" fmla="*/ 193 w 494"/>
                  <a:gd name="T79" fmla="*/ 5 h 495"/>
                  <a:gd name="T80" fmla="*/ 233 w 494"/>
                  <a:gd name="T8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4" h="495">
                    <a:moveTo>
                      <a:pt x="233" y="0"/>
                    </a:moveTo>
                    <a:lnTo>
                      <a:pt x="272" y="1"/>
                    </a:lnTo>
                    <a:lnTo>
                      <a:pt x="311" y="8"/>
                    </a:lnTo>
                    <a:lnTo>
                      <a:pt x="349" y="22"/>
                    </a:lnTo>
                    <a:lnTo>
                      <a:pt x="383" y="41"/>
                    </a:lnTo>
                    <a:lnTo>
                      <a:pt x="413" y="64"/>
                    </a:lnTo>
                    <a:lnTo>
                      <a:pt x="439" y="93"/>
                    </a:lnTo>
                    <a:lnTo>
                      <a:pt x="462" y="123"/>
                    </a:lnTo>
                    <a:lnTo>
                      <a:pt x="477" y="158"/>
                    </a:lnTo>
                    <a:lnTo>
                      <a:pt x="489" y="195"/>
                    </a:lnTo>
                    <a:lnTo>
                      <a:pt x="494" y="233"/>
                    </a:lnTo>
                    <a:lnTo>
                      <a:pt x="493" y="272"/>
                    </a:lnTo>
                    <a:lnTo>
                      <a:pt x="487" y="312"/>
                    </a:lnTo>
                    <a:lnTo>
                      <a:pt x="472" y="350"/>
                    </a:lnTo>
                    <a:lnTo>
                      <a:pt x="454" y="384"/>
                    </a:lnTo>
                    <a:lnTo>
                      <a:pt x="430" y="415"/>
                    </a:lnTo>
                    <a:lnTo>
                      <a:pt x="403" y="441"/>
                    </a:lnTo>
                    <a:lnTo>
                      <a:pt x="371" y="462"/>
                    </a:lnTo>
                    <a:lnTo>
                      <a:pt x="336" y="479"/>
                    </a:lnTo>
                    <a:lnTo>
                      <a:pt x="299" y="490"/>
                    </a:lnTo>
                    <a:lnTo>
                      <a:pt x="261" y="495"/>
                    </a:lnTo>
                    <a:lnTo>
                      <a:pt x="222" y="494"/>
                    </a:lnTo>
                    <a:lnTo>
                      <a:pt x="183" y="487"/>
                    </a:lnTo>
                    <a:lnTo>
                      <a:pt x="145" y="474"/>
                    </a:lnTo>
                    <a:lnTo>
                      <a:pt x="111" y="454"/>
                    </a:lnTo>
                    <a:lnTo>
                      <a:pt x="79" y="431"/>
                    </a:lnTo>
                    <a:lnTo>
                      <a:pt x="53" y="403"/>
                    </a:lnTo>
                    <a:lnTo>
                      <a:pt x="32" y="372"/>
                    </a:lnTo>
                    <a:lnTo>
                      <a:pt x="15" y="338"/>
                    </a:lnTo>
                    <a:lnTo>
                      <a:pt x="5" y="301"/>
                    </a:lnTo>
                    <a:lnTo>
                      <a:pt x="0" y="262"/>
                    </a:lnTo>
                    <a:lnTo>
                      <a:pt x="1" y="223"/>
                    </a:lnTo>
                    <a:lnTo>
                      <a:pt x="7" y="183"/>
                    </a:lnTo>
                    <a:lnTo>
                      <a:pt x="21" y="145"/>
                    </a:lnTo>
                    <a:lnTo>
                      <a:pt x="40" y="111"/>
                    </a:lnTo>
                    <a:lnTo>
                      <a:pt x="64" y="81"/>
                    </a:lnTo>
                    <a:lnTo>
                      <a:pt x="91" y="55"/>
                    </a:lnTo>
                    <a:lnTo>
                      <a:pt x="123" y="33"/>
                    </a:lnTo>
                    <a:lnTo>
                      <a:pt x="158" y="17"/>
                    </a:lnTo>
                    <a:lnTo>
                      <a:pt x="193" y="5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7" name="Freeform 51">
                <a:extLst>
                  <a:ext uri="{FF2B5EF4-FFF2-40B4-BE49-F238E27FC236}">
                    <a16:creationId xmlns:a16="http://schemas.microsoft.com/office/drawing/2014/main" id="{55F6157F-E27C-4DA3-945A-B80BD892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6" y="666"/>
                <a:ext cx="306" cy="307"/>
              </a:xfrm>
              <a:custGeom>
                <a:avLst/>
                <a:gdLst>
                  <a:gd name="T0" fmla="*/ 162 w 306"/>
                  <a:gd name="T1" fmla="*/ 0 h 307"/>
                  <a:gd name="T2" fmla="*/ 192 w 306"/>
                  <a:gd name="T3" fmla="*/ 6 h 307"/>
                  <a:gd name="T4" fmla="*/ 221 w 306"/>
                  <a:gd name="T5" fmla="*/ 17 h 307"/>
                  <a:gd name="T6" fmla="*/ 247 w 306"/>
                  <a:gd name="T7" fmla="*/ 33 h 307"/>
                  <a:gd name="T8" fmla="*/ 268 w 306"/>
                  <a:gd name="T9" fmla="*/ 53 h 307"/>
                  <a:gd name="T10" fmla="*/ 285 w 306"/>
                  <a:gd name="T11" fmla="*/ 78 h 307"/>
                  <a:gd name="T12" fmla="*/ 297 w 306"/>
                  <a:gd name="T13" fmla="*/ 104 h 307"/>
                  <a:gd name="T14" fmla="*/ 305 w 306"/>
                  <a:gd name="T15" fmla="*/ 133 h 307"/>
                  <a:gd name="T16" fmla="*/ 306 w 306"/>
                  <a:gd name="T17" fmla="*/ 163 h 307"/>
                  <a:gd name="T18" fmla="*/ 301 w 306"/>
                  <a:gd name="T19" fmla="*/ 193 h 307"/>
                  <a:gd name="T20" fmla="*/ 289 w 306"/>
                  <a:gd name="T21" fmla="*/ 223 h 307"/>
                  <a:gd name="T22" fmla="*/ 273 w 306"/>
                  <a:gd name="T23" fmla="*/ 248 h 307"/>
                  <a:gd name="T24" fmla="*/ 254 w 306"/>
                  <a:gd name="T25" fmla="*/ 269 h 307"/>
                  <a:gd name="T26" fmla="*/ 229 w 306"/>
                  <a:gd name="T27" fmla="*/ 286 h 307"/>
                  <a:gd name="T28" fmla="*/ 203 w 306"/>
                  <a:gd name="T29" fmla="*/ 299 h 307"/>
                  <a:gd name="T30" fmla="*/ 174 w 306"/>
                  <a:gd name="T31" fmla="*/ 305 h 307"/>
                  <a:gd name="T32" fmla="*/ 144 w 306"/>
                  <a:gd name="T33" fmla="*/ 307 h 307"/>
                  <a:gd name="T34" fmla="*/ 114 w 306"/>
                  <a:gd name="T35" fmla="*/ 301 h 307"/>
                  <a:gd name="T36" fmla="*/ 85 w 306"/>
                  <a:gd name="T37" fmla="*/ 291 h 307"/>
                  <a:gd name="T38" fmla="*/ 59 w 306"/>
                  <a:gd name="T39" fmla="*/ 274 h 307"/>
                  <a:gd name="T40" fmla="*/ 38 w 306"/>
                  <a:gd name="T41" fmla="*/ 254 h 307"/>
                  <a:gd name="T42" fmla="*/ 21 w 306"/>
                  <a:gd name="T43" fmla="*/ 231 h 307"/>
                  <a:gd name="T44" fmla="*/ 8 w 306"/>
                  <a:gd name="T45" fmla="*/ 203 h 307"/>
                  <a:gd name="T46" fmla="*/ 1 w 306"/>
                  <a:gd name="T47" fmla="*/ 174 h 307"/>
                  <a:gd name="T48" fmla="*/ 0 w 306"/>
                  <a:gd name="T49" fmla="*/ 144 h 307"/>
                  <a:gd name="T50" fmla="*/ 5 w 306"/>
                  <a:gd name="T51" fmla="*/ 114 h 307"/>
                  <a:gd name="T52" fmla="*/ 16 w 306"/>
                  <a:gd name="T53" fmla="*/ 85 h 307"/>
                  <a:gd name="T54" fmla="*/ 33 w 306"/>
                  <a:gd name="T55" fmla="*/ 59 h 307"/>
                  <a:gd name="T56" fmla="*/ 52 w 306"/>
                  <a:gd name="T57" fmla="*/ 38 h 307"/>
                  <a:gd name="T58" fmla="*/ 77 w 306"/>
                  <a:gd name="T59" fmla="*/ 21 h 307"/>
                  <a:gd name="T60" fmla="*/ 103 w 306"/>
                  <a:gd name="T61" fmla="*/ 9 h 307"/>
                  <a:gd name="T62" fmla="*/ 132 w 306"/>
                  <a:gd name="T63" fmla="*/ 2 h 307"/>
                  <a:gd name="T64" fmla="*/ 162 w 306"/>
                  <a:gd name="T6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6" h="307">
                    <a:moveTo>
                      <a:pt x="162" y="0"/>
                    </a:moveTo>
                    <a:lnTo>
                      <a:pt x="192" y="6"/>
                    </a:lnTo>
                    <a:lnTo>
                      <a:pt x="221" y="17"/>
                    </a:lnTo>
                    <a:lnTo>
                      <a:pt x="247" y="33"/>
                    </a:lnTo>
                    <a:lnTo>
                      <a:pt x="268" y="53"/>
                    </a:lnTo>
                    <a:lnTo>
                      <a:pt x="285" y="78"/>
                    </a:lnTo>
                    <a:lnTo>
                      <a:pt x="297" y="104"/>
                    </a:lnTo>
                    <a:lnTo>
                      <a:pt x="305" y="133"/>
                    </a:lnTo>
                    <a:lnTo>
                      <a:pt x="306" y="163"/>
                    </a:lnTo>
                    <a:lnTo>
                      <a:pt x="301" y="193"/>
                    </a:lnTo>
                    <a:lnTo>
                      <a:pt x="289" y="223"/>
                    </a:lnTo>
                    <a:lnTo>
                      <a:pt x="273" y="248"/>
                    </a:lnTo>
                    <a:lnTo>
                      <a:pt x="254" y="269"/>
                    </a:lnTo>
                    <a:lnTo>
                      <a:pt x="229" y="286"/>
                    </a:lnTo>
                    <a:lnTo>
                      <a:pt x="203" y="299"/>
                    </a:lnTo>
                    <a:lnTo>
                      <a:pt x="174" y="305"/>
                    </a:lnTo>
                    <a:lnTo>
                      <a:pt x="144" y="307"/>
                    </a:lnTo>
                    <a:lnTo>
                      <a:pt x="114" y="301"/>
                    </a:lnTo>
                    <a:lnTo>
                      <a:pt x="85" y="291"/>
                    </a:lnTo>
                    <a:lnTo>
                      <a:pt x="59" y="274"/>
                    </a:lnTo>
                    <a:lnTo>
                      <a:pt x="38" y="254"/>
                    </a:lnTo>
                    <a:lnTo>
                      <a:pt x="21" y="231"/>
                    </a:lnTo>
                    <a:lnTo>
                      <a:pt x="8" y="203"/>
                    </a:lnTo>
                    <a:lnTo>
                      <a:pt x="1" y="174"/>
                    </a:lnTo>
                    <a:lnTo>
                      <a:pt x="0" y="144"/>
                    </a:lnTo>
                    <a:lnTo>
                      <a:pt x="5" y="114"/>
                    </a:lnTo>
                    <a:lnTo>
                      <a:pt x="16" y="85"/>
                    </a:lnTo>
                    <a:lnTo>
                      <a:pt x="33" y="59"/>
                    </a:lnTo>
                    <a:lnTo>
                      <a:pt x="52" y="38"/>
                    </a:lnTo>
                    <a:lnTo>
                      <a:pt x="77" y="21"/>
                    </a:lnTo>
                    <a:lnTo>
                      <a:pt x="103" y="9"/>
                    </a:lnTo>
                    <a:lnTo>
                      <a:pt x="132" y="2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8" name="Freeform 52">
                <a:extLst>
                  <a:ext uri="{FF2B5EF4-FFF2-40B4-BE49-F238E27FC236}">
                    <a16:creationId xmlns:a16="http://schemas.microsoft.com/office/drawing/2014/main" id="{80D5F1FE-B01C-4664-84F7-40E7C428C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715"/>
                <a:ext cx="211" cy="211"/>
              </a:xfrm>
              <a:custGeom>
                <a:avLst/>
                <a:gdLst>
                  <a:gd name="T0" fmla="*/ 109 w 211"/>
                  <a:gd name="T1" fmla="*/ 0 h 211"/>
                  <a:gd name="T2" fmla="*/ 133 w 211"/>
                  <a:gd name="T3" fmla="*/ 2 h 211"/>
                  <a:gd name="T4" fmla="*/ 156 w 211"/>
                  <a:gd name="T5" fmla="*/ 12 h 211"/>
                  <a:gd name="T6" fmla="*/ 175 w 211"/>
                  <a:gd name="T7" fmla="*/ 25 h 211"/>
                  <a:gd name="T8" fmla="*/ 191 w 211"/>
                  <a:gd name="T9" fmla="*/ 42 h 211"/>
                  <a:gd name="T10" fmla="*/ 203 w 211"/>
                  <a:gd name="T11" fmla="*/ 63 h 211"/>
                  <a:gd name="T12" fmla="*/ 209 w 211"/>
                  <a:gd name="T13" fmla="*/ 85 h 211"/>
                  <a:gd name="T14" fmla="*/ 211 w 211"/>
                  <a:gd name="T15" fmla="*/ 108 h 211"/>
                  <a:gd name="T16" fmla="*/ 208 w 211"/>
                  <a:gd name="T17" fmla="*/ 132 h 211"/>
                  <a:gd name="T18" fmla="*/ 199 w 211"/>
                  <a:gd name="T19" fmla="*/ 154 h 211"/>
                  <a:gd name="T20" fmla="*/ 186 w 211"/>
                  <a:gd name="T21" fmla="*/ 174 h 211"/>
                  <a:gd name="T22" fmla="*/ 169 w 211"/>
                  <a:gd name="T23" fmla="*/ 190 h 211"/>
                  <a:gd name="T24" fmla="*/ 148 w 211"/>
                  <a:gd name="T25" fmla="*/ 201 h 211"/>
                  <a:gd name="T26" fmla="*/ 126 w 211"/>
                  <a:gd name="T27" fmla="*/ 208 h 211"/>
                  <a:gd name="T28" fmla="*/ 103 w 211"/>
                  <a:gd name="T29" fmla="*/ 211 h 211"/>
                  <a:gd name="T30" fmla="*/ 78 w 211"/>
                  <a:gd name="T31" fmla="*/ 207 h 211"/>
                  <a:gd name="T32" fmla="*/ 56 w 211"/>
                  <a:gd name="T33" fmla="*/ 197 h 211"/>
                  <a:gd name="T34" fmla="*/ 37 w 211"/>
                  <a:gd name="T35" fmla="*/ 184 h 211"/>
                  <a:gd name="T36" fmla="*/ 21 w 211"/>
                  <a:gd name="T37" fmla="*/ 167 h 211"/>
                  <a:gd name="T38" fmla="*/ 9 w 211"/>
                  <a:gd name="T39" fmla="*/ 146 h 211"/>
                  <a:gd name="T40" fmla="*/ 3 w 211"/>
                  <a:gd name="T41" fmla="*/ 125 h 211"/>
                  <a:gd name="T42" fmla="*/ 0 w 211"/>
                  <a:gd name="T43" fmla="*/ 102 h 211"/>
                  <a:gd name="T44" fmla="*/ 4 w 211"/>
                  <a:gd name="T45" fmla="*/ 77 h 211"/>
                  <a:gd name="T46" fmla="*/ 13 w 211"/>
                  <a:gd name="T47" fmla="*/ 55 h 211"/>
                  <a:gd name="T48" fmla="*/ 26 w 211"/>
                  <a:gd name="T49" fmla="*/ 35 h 211"/>
                  <a:gd name="T50" fmla="*/ 43 w 211"/>
                  <a:gd name="T51" fmla="*/ 19 h 211"/>
                  <a:gd name="T52" fmla="*/ 64 w 211"/>
                  <a:gd name="T53" fmla="*/ 8 h 211"/>
                  <a:gd name="T54" fmla="*/ 85 w 211"/>
                  <a:gd name="T55" fmla="*/ 1 h 211"/>
                  <a:gd name="T56" fmla="*/ 109 w 211"/>
                  <a:gd name="T5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211">
                    <a:moveTo>
                      <a:pt x="109" y="0"/>
                    </a:moveTo>
                    <a:lnTo>
                      <a:pt x="133" y="2"/>
                    </a:lnTo>
                    <a:lnTo>
                      <a:pt x="156" y="12"/>
                    </a:lnTo>
                    <a:lnTo>
                      <a:pt x="175" y="25"/>
                    </a:lnTo>
                    <a:lnTo>
                      <a:pt x="191" y="42"/>
                    </a:lnTo>
                    <a:lnTo>
                      <a:pt x="203" y="63"/>
                    </a:lnTo>
                    <a:lnTo>
                      <a:pt x="209" y="85"/>
                    </a:lnTo>
                    <a:lnTo>
                      <a:pt x="211" y="108"/>
                    </a:lnTo>
                    <a:lnTo>
                      <a:pt x="208" y="132"/>
                    </a:lnTo>
                    <a:lnTo>
                      <a:pt x="199" y="154"/>
                    </a:lnTo>
                    <a:lnTo>
                      <a:pt x="186" y="174"/>
                    </a:lnTo>
                    <a:lnTo>
                      <a:pt x="169" y="190"/>
                    </a:lnTo>
                    <a:lnTo>
                      <a:pt x="148" y="201"/>
                    </a:lnTo>
                    <a:lnTo>
                      <a:pt x="126" y="208"/>
                    </a:lnTo>
                    <a:lnTo>
                      <a:pt x="103" y="211"/>
                    </a:lnTo>
                    <a:lnTo>
                      <a:pt x="78" y="207"/>
                    </a:lnTo>
                    <a:lnTo>
                      <a:pt x="56" y="197"/>
                    </a:lnTo>
                    <a:lnTo>
                      <a:pt x="37" y="184"/>
                    </a:lnTo>
                    <a:lnTo>
                      <a:pt x="21" y="167"/>
                    </a:lnTo>
                    <a:lnTo>
                      <a:pt x="9" y="146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4" y="77"/>
                    </a:lnTo>
                    <a:lnTo>
                      <a:pt x="13" y="55"/>
                    </a:lnTo>
                    <a:lnTo>
                      <a:pt x="26" y="35"/>
                    </a:lnTo>
                    <a:lnTo>
                      <a:pt x="43" y="19"/>
                    </a:lnTo>
                    <a:lnTo>
                      <a:pt x="64" y="8"/>
                    </a:lnTo>
                    <a:lnTo>
                      <a:pt x="85" y="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89" name="Freeform 53">
                <a:extLst>
                  <a:ext uri="{FF2B5EF4-FFF2-40B4-BE49-F238E27FC236}">
                    <a16:creationId xmlns:a16="http://schemas.microsoft.com/office/drawing/2014/main" id="{2B7B3A46-58BC-45F2-94F9-134AF2873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823"/>
                <a:ext cx="110" cy="83"/>
              </a:xfrm>
              <a:custGeom>
                <a:avLst/>
                <a:gdLst>
                  <a:gd name="T0" fmla="*/ 16 w 110"/>
                  <a:gd name="T1" fmla="*/ 0 h 83"/>
                  <a:gd name="T2" fmla="*/ 94 w 110"/>
                  <a:gd name="T3" fmla="*/ 21 h 83"/>
                  <a:gd name="T4" fmla="*/ 100 w 110"/>
                  <a:gd name="T5" fmla="*/ 24 h 83"/>
                  <a:gd name="T6" fmla="*/ 104 w 110"/>
                  <a:gd name="T7" fmla="*/ 27 h 83"/>
                  <a:gd name="T8" fmla="*/ 107 w 110"/>
                  <a:gd name="T9" fmla="*/ 32 h 83"/>
                  <a:gd name="T10" fmla="*/ 109 w 110"/>
                  <a:gd name="T11" fmla="*/ 37 h 83"/>
                  <a:gd name="T12" fmla="*/ 110 w 110"/>
                  <a:gd name="T13" fmla="*/ 42 h 83"/>
                  <a:gd name="T14" fmla="*/ 109 w 110"/>
                  <a:gd name="T15" fmla="*/ 48 h 83"/>
                  <a:gd name="T16" fmla="*/ 105 w 110"/>
                  <a:gd name="T17" fmla="*/ 66 h 83"/>
                  <a:gd name="T18" fmla="*/ 102 w 110"/>
                  <a:gd name="T19" fmla="*/ 71 h 83"/>
                  <a:gd name="T20" fmla="*/ 98 w 110"/>
                  <a:gd name="T21" fmla="*/ 76 h 83"/>
                  <a:gd name="T22" fmla="*/ 94 w 110"/>
                  <a:gd name="T23" fmla="*/ 79 h 83"/>
                  <a:gd name="T24" fmla="*/ 89 w 110"/>
                  <a:gd name="T25" fmla="*/ 82 h 83"/>
                  <a:gd name="T26" fmla="*/ 84 w 110"/>
                  <a:gd name="T27" fmla="*/ 83 h 83"/>
                  <a:gd name="T28" fmla="*/ 77 w 110"/>
                  <a:gd name="T29" fmla="*/ 82 h 83"/>
                  <a:gd name="T30" fmla="*/ 0 w 110"/>
                  <a:gd name="T31" fmla="*/ 61 h 83"/>
                  <a:gd name="T32" fmla="*/ 16 w 110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83">
                    <a:moveTo>
                      <a:pt x="16" y="0"/>
                    </a:moveTo>
                    <a:lnTo>
                      <a:pt x="94" y="21"/>
                    </a:lnTo>
                    <a:lnTo>
                      <a:pt x="100" y="24"/>
                    </a:lnTo>
                    <a:lnTo>
                      <a:pt x="104" y="27"/>
                    </a:lnTo>
                    <a:lnTo>
                      <a:pt x="107" y="32"/>
                    </a:lnTo>
                    <a:lnTo>
                      <a:pt x="109" y="37"/>
                    </a:lnTo>
                    <a:lnTo>
                      <a:pt x="110" y="42"/>
                    </a:lnTo>
                    <a:lnTo>
                      <a:pt x="109" y="48"/>
                    </a:lnTo>
                    <a:lnTo>
                      <a:pt x="105" y="66"/>
                    </a:lnTo>
                    <a:lnTo>
                      <a:pt x="102" y="71"/>
                    </a:lnTo>
                    <a:lnTo>
                      <a:pt x="98" y="76"/>
                    </a:lnTo>
                    <a:lnTo>
                      <a:pt x="94" y="79"/>
                    </a:lnTo>
                    <a:lnTo>
                      <a:pt x="89" y="82"/>
                    </a:lnTo>
                    <a:lnTo>
                      <a:pt x="84" y="83"/>
                    </a:lnTo>
                    <a:lnTo>
                      <a:pt x="77" y="82"/>
                    </a:lnTo>
                    <a:lnTo>
                      <a:pt x="0" y="6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0" name="Freeform 54">
                <a:extLst>
                  <a:ext uri="{FF2B5EF4-FFF2-40B4-BE49-F238E27FC236}">
                    <a16:creationId xmlns:a16="http://schemas.microsoft.com/office/drawing/2014/main" id="{12E21814-71D6-4CE3-94BC-5AB3018C2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898"/>
                <a:ext cx="440" cy="1122"/>
              </a:xfrm>
              <a:custGeom>
                <a:avLst/>
                <a:gdLst>
                  <a:gd name="T0" fmla="*/ 151 w 440"/>
                  <a:gd name="T1" fmla="*/ 0 h 1122"/>
                  <a:gd name="T2" fmla="*/ 440 w 440"/>
                  <a:gd name="T3" fmla="*/ 1082 h 1122"/>
                  <a:gd name="T4" fmla="*/ 289 w 440"/>
                  <a:gd name="T5" fmla="*/ 1122 h 1122"/>
                  <a:gd name="T6" fmla="*/ 0 w 440"/>
                  <a:gd name="T7" fmla="*/ 41 h 1122"/>
                  <a:gd name="T8" fmla="*/ 151 w 440"/>
                  <a:gd name="T9" fmla="*/ 0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1122">
                    <a:moveTo>
                      <a:pt x="151" y="0"/>
                    </a:moveTo>
                    <a:lnTo>
                      <a:pt x="440" y="1082"/>
                    </a:lnTo>
                    <a:lnTo>
                      <a:pt x="289" y="1122"/>
                    </a:lnTo>
                    <a:lnTo>
                      <a:pt x="0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7E29C719-A87D-420C-9A24-76D73A1FE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928"/>
                <a:ext cx="327" cy="1092"/>
              </a:xfrm>
              <a:custGeom>
                <a:avLst/>
                <a:gdLst>
                  <a:gd name="T0" fmla="*/ 38 w 327"/>
                  <a:gd name="T1" fmla="*/ 0 h 1092"/>
                  <a:gd name="T2" fmla="*/ 327 w 327"/>
                  <a:gd name="T3" fmla="*/ 1082 h 1092"/>
                  <a:gd name="T4" fmla="*/ 289 w 327"/>
                  <a:gd name="T5" fmla="*/ 1092 h 1092"/>
                  <a:gd name="T6" fmla="*/ 0 w 327"/>
                  <a:gd name="T7" fmla="*/ 11 h 1092"/>
                  <a:gd name="T8" fmla="*/ 38 w 327"/>
                  <a:gd name="T9" fmla="*/ 0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1092">
                    <a:moveTo>
                      <a:pt x="38" y="0"/>
                    </a:moveTo>
                    <a:lnTo>
                      <a:pt x="327" y="1082"/>
                    </a:lnTo>
                    <a:lnTo>
                      <a:pt x="289" y="1092"/>
                    </a:lnTo>
                    <a:lnTo>
                      <a:pt x="0" y="1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A45200B2-F67F-4136-BA9B-75DDAE2CC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3934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0 h 27"/>
                  <a:gd name="T4" fmla="*/ 4 w 64"/>
                  <a:gd name="T5" fmla="*/ 27 h 27"/>
                  <a:gd name="T6" fmla="*/ 0 w 64"/>
                  <a:gd name="T7" fmla="*/ 17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0"/>
                    </a:lnTo>
                    <a:lnTo>
                      <a:pt x="4" y="27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F3DA492C-914A-414E-BA5B-EDE26DD58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3887"/>
                <a:ext cx="64" cy="26"/>
              </a:xfrm>
              <a:custGeom>
                <a:avLst/>
                <a:gdLst>
                  <a:gd name="T0" fmla="*/ 60 w 64"/>
                  <a:gd name="T1" fmla="*/ 0 h 26"/>
                  <a:gd name="T2" fmla="*/ 64 w 64"/>
                  <a:gd name="T3" fmla="*/ 10 h 26"/>
                  <a:gd name="T4" fmla="*/ 2 w 64"/>
                  <a:gd name="T5" fmla="*/ 26 h 26"/>
                  <a:gd name="T6" fmla="*/ 0 w 64"/>
                  <a:gd name="T7" fmla="*/ 15 h 26"/>
                  <a:gd name="T8" fmla="*/ 60 w 6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6">
                    <a:moveTo>
                      <a:pt x="60" y="0"/>
                    </a:moveTo>
                    <a:lnTo>
                      <a:pt x="64" y="10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4" name="Freeform 58">
                <a:extLst>
                  <a:ext uri="{FF2B5EF4-FFF2-40B4-BE49-F238E27FC236}">
                    <a16:creationId xmlns:a16="http://schemas.microsoft.com/office/drawing/2014/main" id="{59C258FC-CF7C-455A-B601-97B2B261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838"/>
                <a:ext cx="64" cy="28"/>
              </a:xfrm>
              <a:custGeom>
                <a:avLst/>
                <a:gdLst>
                  <a:gd name="T0" fmla="*/ 61 w 64"/>
                  <a:gd name="T1" fmla="*/ 0 h 28"/>
                  <a:gd name="T2" fmla="*/ 64 w 64"/>
                  <a:gd name="T3" fmla="*/ 11 h 28"/>
                  <a:gd name="T4" fmla="*/ 2 w 64"/>
                  <a:gd name="T5" fmla="*/ 28 h 28"/>
                  <a:gd name="T6" fmla="*/ 0 w 64"/>
                  <a:gd name="T7" fmla="*/ 17 h 28"/>
                  <a:gd name="T8" fmla="*/ 61 w 6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61" y="0"/>
                    </a:moveTo>
                    <a:lnTo>
                      <a:pt x="64" y="11"/>
                    </a:lnTo>
                    <a:lnTo>
                      <a:pt x="2" y="28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5" name="Freeform 59">
                <a:extLst>
                  <a:ext uri="{FF2B5EF4-FFF2-40B4-BE49-F238E27FC236}">
                    <a16:creationId xmlns:a16="http://schemas.microsoft.com/office/drawing/2014/main" id="{B0CEE02B-D104-4B85-9E90-EE29B58C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791"/>
                <a:ext cx="64" cy="28"/>
              </a:xfrm>
              <a:custGeom>
                <a:avLst/>
                <a:gdLst>
                  <a:gd name="T0" fmla="*/ 61 w 64"/>
                  <a:gd name="T1" fmla="*/ 0 h 28"/>
                  <a:gd name="T2" fmla="*/ 64 w 64"/>
                  <a:gd name="T3" fmla="*/ 11 h 28"/>
                  <a:gd name="T4" fmla="*/ 2 w 64"/>
                  <a:gd name="T5" fmla="*/ 28 h 28"/>
                  <a:gd name="T6" fmla="*/ 0 w 64"/>
                  <a:gd name="T7" fmla="*/ 17 h 28"/>
                  <a:gd name="T8" fmla="*/ 61 w 6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61" y="0"/>
                    </a:moveTo>
                    <a:lnTo>
                      <a:pt x="64" y="11"/>
                    </a:lnTo>
                    <a:lnTo>
                      <a:pt x="2" y="28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6" name="Freeform 60">
                <a:extLst>
                  <a:ext uri="{FF2B5EF4-FFF2-40B4-BE49-F238E27FC236}">
                    <a16:creationId xmlns:a16="http://schemas.microsoft.com/office/drawing/2014/main" id="{8A7CF783-22D4-4552-8985-9C6CFFAF9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3744"/>
                <a:ext cx="64" cy="26"/>
              </a:xfrm>
              <a:custGeom>
                <a:avLst/>
                <a:gdLst>
                  <a:gd name="T0" fmla="*/ 61 w 64"/>
                  <a:gd name="T1" fmla="*/ 0 h 26"/>
                  <a:gd name="T2" fmla="*/ 64 w 64"/>
                  <a:gd name="T3" fmla="*/ 10 h 26"/>
                  <a:gd name="T4" fmla="*/ 3 w 64"/>
                  <a:gd name="T5" fmla="*/ 26 h 26"/>
                  <a:gd name="T6" fmla="*/ 0 w 64"/>
                  <a:gd name="T7" fmla="*/ 16 h 26"/>
                  <a:gd name="T8" fmla="*/ 61 w 6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6">
                    <a:moveTo>
                      <a:pt x="61" y="0"/>
                    </a:moveTo>
                    <a:lnTo>
                      <a:pt x="64" y="10"/>
                    </a:lnTo>
                    <a:lnTo>
                      <a:pt x="3" y="26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7" name="Freeform 61">
                <a:extLst>
                  <a:ext uri="{FF2B5EF4-FFF2-40B4-BE49-F238E27FC236}">
                    <a16:creationId xmlns:a16="http://schemas.microsoft.com/office/drawing/2014/main" id="{5AE35DCD-075A-4F34-AD3B-751269559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3696"/>
                <a:ext cx="64" cy="27"/>
              </a:xfrm>
              <a:custGeom>
                <a:avLst/>
                <a:gdLst>
                  <a:gd name="T0" fmla="*/ 60 w 64"/>
                  <a:gd name="T1" fmla="*/ 0 h 27"/>
                  <a:gd name="T2" fmla="*/ 64 w 64"/>
                  <a:gd name="T3" fmla="*/ 10 h 27"/>
                  <a:gd name="T4" fmla="*/ 2 w 64"/>
                  <a:gd name="T5" fmla="*/ 27 h 27"/>
                  <a:gd name="T6" fmla="*/ 0 w 64"/>
                  <a:gd name="T7" fmla="*/ 17 h 27"/>
                  <a:gd name="T8" fmla="*/ 60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0" y="0"/>
                    </a:moveTo>
                    <a:lnTo>
                      <a:pt x="64" y="10"/>
                    </a:lnTo>
                    <a:lnTo>
                      <a:pt x="2" y="27"/>
                    </a:lnTo>
                    <a:lnTo>
                      <a:pt x="0" y="1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8" name="Freeform 62">
                <a:extLst>
                  <a:ext uri="{FF2B5EF4-FFF2-40B4-BE49-F238E27FC236}">
                    <a16:creationId xmlns:a16="http://schemas.microsoft.com/office/drawing/2014/main" id="{68FBE036-7805-4EFB-A115-4897D28B4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3648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1 h 27"/>
                  <a:gd name="T4" fmla="*/ 2 w 64"/>
                  <a:gd name="T5" fmla="*/ 27 h 27"/>
                  <a:gd name="T6" fmla="*/ 0 w 64"/>
                  <a:gd name="T7" fmla="*/ 16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1"/>
                    </a:lnTo>
                    <a:lnTo>
                      <a:pt x="2" y="27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99" name="Freeform 63">
                <a:extLst>
                  <a:ext uri="{FF2B5EF4-FFF2-40B4-BE49-F238E27FC236}">
                    <a16:creationId xmlns:a16="http://schemas.microsoft.com/office/drawing/2014/main" id="{139F13B0-B816-41D2-B14E-476281D66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3600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0 h 27"/>
                  <a:gd name="T4" fmla="*/ 2 w 64"/>
                  <a:gd name="T5" fmla="*/ 27 h 27"/>
                  <a:gd name="T6" fmla="*/ 0 w 64"/>
                  <a:gd name="T7" fmla="*/ 17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0"/>
                    </a:lnTo>
                    <a:lnTo>
                      <a:pt x="2" y="27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0" name="Freeform 64">
                <a:extLst>
                  <a:ext uri="{FF2B5EF4-FFF2-40B4-BE49-F238E27FC236}">
                    <a16:creationId xmlns:a16="http://schemas.microsoft.com/office/drawing/2014/main" id="{D0F64B11-1B97-4224-AC05-A5382D2F5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553"/>
                <a:ext cx="65" cy="26"/>
              </a:xfrm>
              <a:custGeom>
                <a:avLst/>
                <a:gdLst>
                  <a:gd name="T0" fmla="*/ 62 w 65"/>
                  <a:gd name="T1" fmla="*/ 0 h 26"/>
                  <a:gd name="T2" fmla="*/ 65 w 65"/>
                  <a:gd name="T3" fmla="*/ 10 h 26"/>
                  <a:gd name="T4" fmla="*/ 4 w 65"/>
                  <a:gd name="T5" fmla="*/ 26 h 26"/>
                  <a:gd name="T6" fmla="*/ 0 w 65"/>
                  <a:gd name="T7" fmla="*/ 17 h 26"/>
                  <a:gd name="T8" fmla="*/ 62 w 6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6">
                    <a:moveTo>
                      <a:pt x="62" y="0"/>
                    </a:moveTo>
                    <a:lnTo>
                      <a:pt x="65" y="10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1" name="Freeform 65">
                <a:extLst>
                  <a:ext uri="{FF2B5EF4-FFF2-40B4-BE49-F238E27FC236}">
                    <a16:creationId xmlns:a16="http://schemas.microsoft.com/office/drawing/2014/main" id="{6E7D0CE7-2025-4108-861A-B864753F4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3506"/>
                <a:ext cx="63" cy="26"/>
              </a:xfrm>
              <a:custGeom>
                <a:avLst/>
                <a:gdLst>
                  <a:gd name="T0" fmla="*/ 60 w 63"/>
                  <a:gd name="T1" fmla="*/ 0 h 26"/>
                  <a:gd name="T2" fmla="*/ 63 w 63"/>
                  <a:gd name="T3" fmla="*/ 10 h 26"/>
                  <a:gd name="T4" fmla="*/ 2 w 63"/>
                  <a:gd name="T5" fmla="*/ 26 h 26"/>
                  <a:gd name="T6" fmla="*/ 0 w 63"/>
                  <a:gd name="T7" fmla="*/ 15 h 26"/>
                  <a:gd name="T8" fmla="*/ 60 w 6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60" y="0"/>
                    </a:moveTo>
                    <a:lnTo>
                      <a:pt x="63" y="10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2" name="Freeform 66">
                <a:extLst>
                  <a:ext uri="{FF2B5EF4-FFF2-40B4-BE49-F238E27FC236}">
                    <a16:creationId xmlns:a16="http://schemas.microsoft.com/office/drawing/2014/main" id="{5CEB6EE9-6AC7-4981-9E4A-14DB006D2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3457"/>
                <a:ext cx="64" cy="28"/>
              </a:xfrm>
              <a:custGeom>
                <a:avLst/>
                <a:gdLst>
                  <a:gd name="T0" fmla="*/ 61 w 64"/>
                  <a:gd name="T1" fmla="*/ 0 h 28"/>
                  <a:gd name="T2" fmla="*/ 64 w 64"/>
                  <a:gd name="T3" fmla="*/ 11 h 28"/>
                  <a:gd name="T4" fmla="*/ 2 w 64"/>
                  <a:gd name="T5" fmla="*/ 28 h 28"/>
                  <a:gd name="T6" fmla="*/ 0 w 64"/>
                  <a:gd name="T7" fmla="*/ 17 h 28"/>
                  <a:gd name="T8" fmla="*/ 61 w 6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61" y="0"/>
                    </a:moveTo>
                    <a:lnTo>
                      <a:pt x="64" y="11"/>
                    </a:lnTo>
                    <a:lnTo>
                      <a:pt x="2" y="28"/>
                    </a:lnTo>
                    <a:lnTo>
                      <a:pt x="0" y="1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3" name="Freeform 67">
                <a:extLst>
                  <a:ext uri="{FF2B5EF4-FFF2-40B4-BE49-F238E27FC236}">
                    <a16:creationId xmlns:a16="http://schemas.microsoft.com/office/drawing/2014/main" id="{D6812BCD-070A-472D-8CB4-5CF754700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3410"/>
                <a:ext cx="64" cy="26"/>
              </a:xfrm>
              <a:custGeom>
                <a:avLst/>
                <a:gdLst>
                  <a:gd name="T0" fmla="*/ 61 w 64"/>
                  <a:gd name="T1" fmla="*/ 0 h 26"/>
                  <a:gd name="T2" fmla="*/ 64 w 64"/>
                  <a:gd name="T3" fmla="*/ 11 h 26"/>
                  <a:gd name="T4" fmla="*/ 2 w 64"/>
                  <a:gd name="T5" fmla="*/ 26 h 26"/>
                  <a:gd name="T6" fmla="*/ 0 w 64"/>
                  <a:gd name="T7" fmla="*/ 16 h 26"/>
                  <a:gd name="T8" fmla="*/ 61 w 6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6">
                    <a:moveTo>
                      <a:pt x="61" y="0"/>
                    </a:moveTo>
                    <a:lnTo>
                      <a:pt x="64" y="11"/>
                    </a:lnTo>
                    <a:lnTo>
                      <a:pt x="2" y="26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4" name="Freeform 68">
                <a:extLst>
                  <a:ext uri="{FF2B5EF4-FFF2-40B4-BE49-F238E27FC236}">
                    <a16:creationId xmlns:a16="http://schemas.microsoft.com/office/drawing/2014/main" id="{D2DEEA87-46A1-4F6F-8C00-B3E3A79E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3362"/>
                <a:ext cx="65" cy="27"/>
              </a:xfrm>
              <a:custGeom>
                <a:avLst/>
                <a:gdLst>
                  <a:gd name="T0" fmla="*/ 62 w 65"/>
                  <a:gd name="T1" fmla="*/ 0 h 27"/>
                  <a:gd name="T2" fmla="*/ 65 w 65"/>
                  <a:gd name="T3" fmla="*/ 10 h 27"/>
                  <a:gd name="T4" fmla="*/ 3 w 65"/>
                  <a:gd name="T5" fmla="*/ 27 h 27"/>
                  <a:gd name="T6" fmla="*/ 0 w 65"/>
                  <a:gd name="T7" fmla="*/ 17 h 27"/>
                  <a:gd name="T8" fmla="*/ 62 w 6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7">
                    <a:moveTo>
                      <a:pt x="62" y="0"/>
                    </a:moveTo>
                    <a:lnTo>
                      <a:pt x="65" y="10"/>
                    </a:lnTo>
                    <a:lnTo>
                      <a:pt x="3" y="27"/>
                    </a:lnTo>
                    <a:lnTo>
                      <a:pt x="0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5" name="Freeform 69">
                <a:extLst>
                  <a:ext uri="{FF2B5EF4-FFF2-40B4-BE49-F238E27FC236}">
                    <a16:creationId xmlns:a16="http://schemas.microsoft.com/office/drawing/2014/main" id="{D968AB1A-A963-4550-9E19-82538113E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3315"/>
                <a:ext cx="62" cy="26"/>
              </a:xfrm>
              <a:custGeom>
                <a:avLst/>
                <a:gdLst>
                  <a:gd name="T0" fmla="*/ 60 w 62"/>
                  <a:gd name="T1" fmla="*/ 0 h 26"/>
                  <a:gd name="T2" fmla="*/ 62 w 62"/>
                  <a:gd name="T3" fmla="*/ 10 h 26"/>
                  <a:gd name="T4" fmla="*/ 2 w 62"/>
                  <a:gd name="T5" fmla="*/ 26 h 26"/>
                  <a:gd name="T6" fmla="*/ 0 w 62"/>
                  <a:gd name="T7" fmla="*/ 15 h 26"/>
                  <a:gd name="T8" fmla="*/ 60 w 6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6">
                    <a:moveTo>
                      <a:pt x="60" y="0"/>
                    </a:moveTo>
                    <a:lnTo>
                      <a:pt x="62" y="10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6" name="Freeform 70">
                <a:extLst>
                  <a:ext uri="{FF2B5EF4-FFF2-40B4-BE49-F238E27FC236}">
                    <a16:creationId xmlns:a16="http://schemas.microsoft.com/office/drawing/2014/main" id="{59FFEA24-BF64-48F1-9F2D-F981A94CB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267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1 h 27"/>
                  <a:gd name="T4" fmla="*/ 2 w 64"/>
                  <a:gd name="T5" fmla="*/ 27 h 27"/>
                  <a:gd name="T6" fmla="*/ 0 w 64"/>
                  <a:gd name="T7" fmla="*/ 16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1"/>
                    </a:lnTo>
                    <a:lnTo>
                      <a:pt x="2" y="27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57A0CA29-6819-4D65-A921-73E355EE5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3219"/>
                <a:ext cx="65" cy="28"/>
              </a:xfrm>
              <a:custGeom>
                <a:avLst/>
                <a:gdLst>
                  <a:gd name="T0" fmla="*/ 62 w 65"/>
                  <a:gd name="T1" fmla="*/ 0 h 28"/>
                  <a:gd name="T2" fmla="*/ 65 w 65"/>
                  <a:gd name="T3" fmla="*/ 11 h 28"/>
                  <a:gd name="T4" fmla="*/ 3 w 65"/>
                  <a:gd name="T5" fmla="*/ 28 h 28"/>
                  <a:gd name="T6" fmla="*/ 0 w 65"/>
                  <a:gd name="T7" fmla="*/ 17 h 28"/>
                  <a:gd name="T8" fmla="*/ 62 w 6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62" y="0"/>
                    </a:moveTo>
                    <a:lnTo>
                      <a:pt x="65" y="11"/>
                    </a:lnTo>
                    <a:lnTo>
                      <a:pt x="3" y="28"/>
                    </a:lnTo>
                    <a:lnTo>
                      <a:pt x="0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8" name="Freeform 72">
                <a:extLst>
                  <a:ext uri="{FF2B5EF4-FFF2-40B4-BE49-F238E27FC236}">
                    <a16:creationId xmlns:a16="http://schemas.microsoft.com/office/drawing/2014/main" id="{9D61664A-FA3D-4056-B58C-6039B4DA1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3172"/>
                <a:ext cx="65" cy="26"/>
              </a:xfrm>
              <a:custGeom>
                <a:avLst/>
                <a:gdLst>
                  <a:gd name="T0" fmla="*/ 62 w 65"/>
                  <a:gd name="T1" fmla="*/ 0 h 26"/>
                  <a:gd name="T2" fmla="*/ 65 w 65"/>
                  <a:gd name="T3" fmla="*/ 10 h 26"/>
                  <a:gd name="T4" fmla="*/ 3 w 65"/>
                  <a:gd name="T5" fmla="*/ 26 h 26"/>
                  <a:gd name="T6" fmla="*/ 0 w 65"/>
                  <a:gd name="T7" fmla="*/ 16 h 26"/>
                  <a:gd name="T8" fmla="*/ 62 w 6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6">
                    <a:moveTo>
                      <a:pt x="62" y="0"/>
                    </a:moveTo>
                    <a:lnTo>
                      <a:pt x="65" y="10"/>
                    </a:lnTo>
                    <a:lnTo>
                      <a:pt x="3" y="26"/>
                    </a:lnTo>
                    <a:lnTo>
                      <a:pt x="0" y="1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09" name="Freeform 73">
                <a:extLst>
                  <a:ext uri="{FF2B5EF4-FFF2-40B4-BE49-F238E27FC236}">
                    <a16:creationId xmlns:a16="http://schemas.microsoft.com/office/drawing/2014/main" id="{14D60887-6E94-46E6-AB46-93CADB987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3123"/>
                <a:ext cx="62" cy="28"/>
              </a:xfrm>
              <a:custGeom>
                <a:avLst/>
                <a:gdLst>
                  <a:gd name="T0" fmla="*/ 60 w 62"/>
                  <a:gd name="T1" fmla="*/ 0 h 28"/>
                  <a:gd name="T2" fmla="*/ 62 w 62"/>
                  <a:gd name="T3" fmla="*/ 11 h 28"/>
                  <a:gd name="T4" fmla="*/ 2 w 62"/>
                  <a:gd name="T5" fmla="*/ 28 h 28"/>
                  <a:gd name="T6" fmla="*/ 0 w 62"/>
                  <a:gd name="T7" fmla="*/ 18 h 28"/>
                  <a:gd name="T8" fmla="*/ 60 w 6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60" y="0"/>
                    </a:moveTo>
                    <a:lnTo>
                      <a:pt x="62" y="11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0" name="Freeform 74">
                <a:extLst>
                  <a:ext uri="{FF2B5EF4-FFF2-40B4-BE49-F238E27FC236}">
                    <a16:creationId xmlns:a16="http://schemas.microsoft.com/office/drawing/2014/main" id="{D670315A-43C3-4C59-A096-F988C4385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3076"/>
                <a:ext cx="64" cy="27"/>
              </a:xfrm>
              <a:custGeom>
                <a:avLst/>
                <a:gdLst>
                  <a:gd name="T0" fmla="*/ 61 w 64"/>
                  <a:gd name="T1" fmla="*/ 0 h 27"/>
                  <a:gd name="T2" fmla="*/ 64 w 64"/>
                  <a:gd name="T3" fmla="*/ 11 h 27"/>
                  <a:gd name="T4" fmla="*/ 2 w 64"/>
                  <a:gd name="T5" fmla="*/ 27 h 27"/>
                  <a:gd name="T6" fmla="*/ 0 w 64"/>
                  <a:gd name="T7" fmla="*/ 16 h 27"/>
                  <a:gd name="T8" fmla="*/ 61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1" y="0"/>
                    </a:moveTo>
                    <a:lnTo>
                      <a:pt x="64" y="11"/>
                    </a:lnTo>
                    <a:lnTo>
                      <a:pt x="2" y="27"/>
                    </a:lnTo>
                    <a:lnTo>
                      <a:pt x="0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1" name="Freeform 75">
                <a:extLst>
                  <a:ext uri="{FF2B5EF4-FFF2-40B4-BE49-F238E27FC236}">
                    <a16:creationId xmlns:a16="http://schemas.microsoft.com/office/drawing/2014/main" id="{7CD2BDEA-103D-4196-BCCA-3F1F98B6E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3029"/>
                <a:ext cx="65" cy="26"/>
              </a:xfrm>
              <a:custGeom>
                <a:avLst/>
                <a:gdLst>
                  <a:gd name="T0" fmla="*/ 62 w 65"/>
                  <a:gd name="T1" fmla="*/ 0 h 26"/>
                  <a:gd name="T2" fmla="*/ 65 w 65"/>
                  <a:gd name="T3" fmla="*/ 9 h 26"/>
                  <a:gd name="T4" fmla="*/ 3 w 65"/>
                  <a:gd name="T5" fmla="*/ 26 h 26"/>
                  <a:gd name="T6" fmla="*/ 0 w 65"/>
                  <a:gd name="T7" fmla="*/ 16 h 26"/>
                  <a:gd name="T8" fmla="*/ 62 w 6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6">
                    <a:moveTo>
                      <a:pt x="62" y="0"/>
                    </a:moveTo>
                    <a:lnTo>
                      <a:pt x="65" y="9"/>
                    </a:lnTo>
                    <a:lnTo>
                      <a:pt x="3" y="26"/>
                    </a:lnTo>
                    <a:lnTo>
                      <a:pt x="0" y="1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2" name="Freeform 76">
                <a:extLst>
                  <a:ext uri="{FF2B5EF4-FFF2-40B4-BE49-F238E27FC236}">
                    <a16:creationId xmlns:a16="http://schemas.microsoft.com/office/drawing/2014/main" id="{365F32A2-BD7E-4638-92EE-41761AE09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2981"/>
                <a:ext cx="64" cy="27"/>
              </a:xfrm>
              <a:custGeom>
                <a:avLst/>
                <a:gdLst>
                  <a:gd name="T0" fmla="*/ 62 w 64"/>
                  <a:gd name="T1" fmla="*/ 0 h 27"/>
                  <a:gd name="T2" fmla="*/ 64 w 64"/>
                  <a:gd name="T3" fmla="*/ 10 h 27"/>
                  <a:gd name="T4" fmla="*/ 3 w 64"/>
                  <a:gd name="T5" fmla="*/ 27 h 27"/>
                  <a:gd name="T6" fmla="*/ 0 w 64"/>
                  <a:gd name="T7" fmla="*/ 17 h 27"/>
                  <a:gd name="T8" fmla="*/ 62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2" y="0"/>
                    </a:moveTo>
                    <a:lnTo>
                      <a:pt x="64" y="10"/>
                    </a:lnTo>
                    <a:lnTo>
                      <a:pt x="3" y="27"/>
                    </a:lnTo>
                    <a:lnTo>
                      <a:pt x="0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3" name="Freeform 77">
                <a:extLst>
                  <a:ext uri="{FF2B5EF4-FFF2-40B4-BE49-F238E27FC236}">
                    <a16:creationId xmlns:a16="http://schemas.microsoft.com/office/drawing/2014/main" id="{D2561EFD-A667-47BE-A4C0-305A931F9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2934"/>
                <a:ext cx="62" cy="26"/>
              </a:xfrm>
              <a:custGeom>
                <a:avLst/>
                <a:gdLst>
                  <a:gd name="T0" fmla="*/ 60 w 62"/>
                  <a:gd name="T1" fmla="*/ 0 h 26"/>
                  <a:gd name="T2" fmla="*/ 62 w 62"/>
                  <a:gd name="T3" fmla="*/ 10 h 26"/>
                  <a:gd name="T4" fmla="*/ 2 w 62"/>
                  <a:gd name="T5" fmla="*/ 26 h 26"/>
                  <a:gd name="T6" fmla="*/ 0 w 62"/>
                  <a:gd name="T7" fmla="*/ 15 h 26"/>
                  <a:gd name="T8" fmla="*/ 60 w 6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6">
                    <a:moveTo>
                      <a:pt x="60" y="0"/>
                    </a:moveTo>
                    <a:lnTo>
                      <a:pt x="62" y="10"/>
                    </a:lnTo>
                    <a:lnTo>
                      <a:pt x="2" y="26"/>
                    </a:lnTo>
                    <a:lnTo>
                      <a:pt x="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4" name="Freeform 78">
                <a:extLst>
                  <a:ext uri="{FF2B5EF4-FFF2-40B4-BE49-F238E27FC236}">
                    <a16:creationId xmlns:a16="http://schemas.microsoft.com/office/drawing/2014/main" id="{458EA4CC-0ACC-4FDC-9184-2C5A1B602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240"/>
                <a:ext cx="90" cy="751"/>
              </a:xfrm>
              <a:custGeom>
                <a:avLst/>
                <a:gdLst>
                  <a:gd name="T0" fmla="*/ 15 w 90"/>
                  <a:gd name="T1" fmla="*/ 0 h 751"/>
                  <a:gd name="T2" fmla="*/ 74 w 90"/>
                  <a:gd name="T3" fmla="*/ 0 h 751"/>
                  <a:gd name="T4" fmla="*/ 80 w 90"/>
                  <a:gd name="T5" fmla="*/ 1 h 751"/>
                  <a:gd name="T6" fmla="*/ 84 w 90"/>
                  <a:gd name="T7" fmla="*/ 2 h 751"/>
                  <a:gd name="T8" fmla="*/ 87 w 90"/>
                  <a:gd name="T9" fmla="*/ 6 h 751"/>
                  <a:gd name="T10" fmla="*/ 90 w 90"/>
                  <a:gd name="T11" fmla="*/ 10 h 751"/>
                  <a:gd name="T12" fmla="*/ 90 w 90"/>
                  <a:gd name="T13" fmla="*/ 15 h 751"/>
                  <a:gd name="T14" fmla="*/ 90 w 90"/>
                  <a:gd name="T15" fmla="*/ 735 h 751"/>
                  <a:gd name="T16" fmla="*/ 90 w 90"/>
                  <a:gd name="T17" fmla="*/ 741 h 751"/>
                  <a:gd name="T18" fmla="*/ 87 w 90"/>
                  <a:gd name="T19" fmla="*/ 745 h 751"/>
                  <a:gd name="T20" fmla="*/ 84 w 90"/>
                  <a:gd name="T21" fmla="*/ 749 h 751"/>
                  <a:gd name="T22" fmla="*/ 80 w 90"/>
                  <a:gd name="T23" fmla="*/ 750 h 751"/>
                  <a:gd name="T24" fmla="*/ 74 w 90"/>
                  <a:gd name="T25" fmla="*/ 751 h 751"/>
                  <a:gd name="T26" fmla="*/ 69 w 90"/>
                  <a:gd name="T27" fmla="*/ 750 h 751"/>
                  <a:gd name="T28" fmla="*/ 65 w 90"/>
                  <a:gd name="T29" fmla="*/ 749 h 751"/>
                  <a:gd name="T30" fmla="*/ 61 w 90"/>
                  <a:gd name="T31" fmla="*/ 745 h 751"/>
                  <a:gd name="T32" fmla="*/ 59 w 90"/>
                  <a:gd name="T33" fmla="*/ 741 h 751"/>
                  <a:gd name="T34" fmla="*/ 57 w 90"/>
                  <a:gd name="T35" fmla="*/ 735 h 751"/>
                  <a:gd name="T36" fmla="*/ 57 w 90"/>
                  <a:gd name="T37" fmla="*/ 32 h 751"/>
                  <a:gd name="T38" fmla="*/ 15 w 90"/>
                  <a:gd name="T39" fmla="*/ 32 h 751"/>
                  <a:gd name="T40" fmla="*/ 10 w 90"/>
                  <a:gd name="T41" fmla="*/ 31 h 751"/>
                  <a:gd name="T42" fmla="*/ 6 w 90"/>
                  <a:gd name="T43" fmla="*/ 29 h 751"/>
                  <a:gd name="T44" fmla="*/ 2 w 90"/>
                  <a:gd name="T45" fmla="*/ 26 h 751"/>
                  <a:gd name="T46" fmla="*/ 0 w 90"/>
                  <a:gd name="T47" fmla="*/ 21 h 751"/>
                  <a:gd name="T48" fmla="*/ 0 w 90"/>
                  <a:gd name="T49" fmla="*/ 15 h 751"/>
                  <a:gd name="T50" fmla="*/ 0 w 90"/>
                  <a:gd name="T51" fmla="*/ 10 h 751"/>
                  <a:gd name="T52" fmla="*/ 2 w 90"/>
                  <a:gd name="T53" fmla="*/ 6 h 751"/>
                  <a:gd name="T54" fmla="*/ 6 w 90"/>
                  <a:gd name="T55" fmla="*/ 2 h 751"/>
                  <a:gd name="T56" fmla="*/ 10 w 90"/>
                  <a:gd name="T57" fmla="*/ 1 h 751"/>
                  <a:gd name="T58" fmla="*/ 15 w 90"/>
                  <a:gd name="T59" fmla="*/ 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0" h="751">
                    <a:moveTo>
                      <a:pt x="15" y="0"/>
                    </a:moveTo>
                    <a:lnTo>
                      <a:pt x="74" y="0"/>
                    </a:lnTo>
                    <a:lnTo>
                      <a:pt x="80" y="1"/>
                    </a:lnTo>
                    <a:lnTo>
                      <a:pt x="84" y="2"/>
                    </a:lnTo>
                    <a:lnTo>
                      <a:pt x="87" y="6"/>
                    </a:lnTo>
                    <a:lnTo>
                      <a:pt x="90" y="10"/>
                    </a:lnTo>
                    <a:lnTo>
                      <a:pt x="90" y="15"/>
                    </a:lnTo>
                    <a:lnTo>
                      <a:pt x="90" y="735"/>
                    </a:lnTo>
                    <a:lnTo>
                      <a:pt x="90" y="741"/>
                    </a:lnTo>
                    <a:lnTo>
                      <a:pt x="87" y="745"/>
                    </a:lnTo>
                    <a:lnTo>
                      <a:pt x="84" y="749"/>
                    </a:lnTo>
                    <a:lnTo>
                      <a:pt x="80" y="750"/>
                    </a:lnTo>
                    <a:lnTo>
                      <a:pt x="74" y="751"/>
                    </a:lnTo>
                    <a:lnTo>
                      <a:pt x="69" y="750"/>
                    </a:lnTo>
                    <a:lnTo>
                      <a:pt x="65" y="749"/>
                    </a:lnTo>
                    <a:lnTo>
                      <a:pt x="61" y="745"/>
                    </a:lnTo>
                    <a:lnTo>
                      <a:pt x="59" y="741"/>
                    </a:lnTo>
                    <a:lnTo>
                      <a:pt x="57" y="735"/>
                    </a:lnTo>
                    <a:lnTo>
                      <a:pt x="57" y="32"/>
                    </a:lnTo>
                    <a:lnTo>
                      <a:pt x="15" y="32"/>
                    </a:lnTo>
                    <a:lnTo>
                      <a:pt x="10" y="31"/>
                    </a:lnTo>
                    <a:lnTo>
                      <a:pt x="6" y="29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5" name="Freeform 79">
                <a:extLst>
                  <a:ext uri="{FF2B5EF4-FFF2-40B4-BE49-F238E27FC236}">
                    <a16:creationId xmlns:a16="http://schemas.microsoft.com/office/drawing/2014/main" id="{B1EF0562-CE82-47A2-9119-BB25DD6D0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160"/>
                <a:ext cx="1688" cy="797"/>
              </a:xfrm>
              <a:custGeom>
                <a:avLst/>
                <a:gdLst>
                  <a:gd name="T0" fmla="*/ 96 w 1688"/>
                  <a:gd name="T1" fmla="*/ 0 h 797"/>
                  <a:gd name="T2" fmla="*/ 1591 w 1688"/>
                  <a:gd name="T3" fmla="*/ 0 h 797"/>
                  <a:gd name="T4" fmla="*/ 1612 w 1688"/>
                  <a:gd name="T5" fmla="*/ 2 h 797"/>
                  <a:gd name="T6" fmla="*/ 1632 w 1688"/>
                  <a:gd name="T7" fmla="*/ 9 h 797"/>
                  <a:gd name="T8" fmla="*/ 1650 w 1688"/>
                  <a:gd name="T9" fmla="*/ 19 h 797"/>
                  <a:gd name="T10" fmla="*/ 1666 w 1688"/>
                  <a:gd name="T11" fmla="*/ 35 h 797"/>
                  <a:gd name="T12" fmla="*/ 1678 w 1688"/>
                  <a:gd name="T13" fmla="*/ 53 h 797"/>
                  <a:gd name="T14" fmla="*/ 1686 w 1688"/>
                  <a:gd name="T15" fmla="*/ 73 h 797"/>
                  <a:gd name="T16" fmla="*/ 1688 w 1688"/>
                  <a:gd name="T17" fmla="*/ 93 h 797"/>
                  <a:gd name="T18" fmla="*/ 1687 w 1688"/>
                  <a:gd name="T19" fmla="*/ 114 h 797"/>
                  <a:gd name="T20" fmla="*/ 1564 w 1688"/>
                  <a:gd name="T21" fmla="*/ 718 h 797"/>
                  <a:gd name="T22" fmla="*/ 1557 w 1688"/>
                  <a:gd name="T23" fmla="*/ 739 h 797"/>
                  <a:gd name="T24" fmla="*/ 1547 w 1688"/>
                  <a:gd name="T25" fmla="*/ 758 h 797"/>
                  <a:gd name="T26" fmla="*/ 1531 w 1688"/>
                  <a:gd name="T27" fmla="*/ 775 h 797"/>
                  <a:gd name="T28" fmla="*/ 1512 w 1688"/>
                  <a:gd name="T29" fmla="*/ 788 h 797"/>
                  <a:gd name="T30" fmla="*/ 1491 w 1688"/>
                  <a:gd name="T31" fmla="*/ 794 h 797"/>
                  <a:gd name="T32" fmla="*/ 1470 w 1688"/>
                  <a:gd name="T33" fmla="*/ 797 h 797"/>
                  <a:gd name="T34" fmla="*/ 220 w 1688"/>
                  <a:gd name="T35" fmla="*/ 797 h 797"/>
                  <a:gd name="T36" fmla="*/ 199 w 1688"/>
                  <a:gd name="T37" fmla="*/ 794 h 797"/>
                  <a:gd name="T38" fmla="*/ 178 w 1688"/>
                  <a:gd name="T39" fmla="*/ 788 h 797"/>
                  <a:gd name="T40" fmla="*/ 158 w 1688"/>
                  <a:gd name="T41" fmla="*/ 775 h 797"/>
                  <a:gd name="T42" fmla="*/ 142 w 1688"/>
                  <a:gd name="T43" fmla="*/ 758 h 797"/>
                  <a:gd name="T44" fmla="*/ 132 w 1688"/>
                  <a:gd name="T45" fmla="*/ 739 h 797"/>
                  <a:gd name="T46" fmla="*/ 125 w 1688"/>
                  <a:gd name="T47" fmla="*/ 718 h 797"/>
                  <a:gd name="T48" fmla="*/ 1 w 1688"/>
                  <a:gd name="T49" fmla="*/ 114 h 797"/>
                  <a:gd name="T50" fmla="*/ 0 w 1688"/>
                  <a:gd name="T51" fmla="*/ 93 h 797"/>
                  <a:gd name="T52" fmla="*/ 2 w 1688"/>
                  <a:gd name="T53" fmla="*/ 73 h 797"/>
                  <a:gd name="T54" fmla="*/ 10 w 1688"/>
                  <a:gd name="T55" fmla="*/ 53 h 797"/>
                  <a:gd name="T56" fmla="*/ 22 w 1688"/>
                  <a:gd name="T57" fmla="*/ 35 h 797"/>
                  <a:gd name="T58" fmla="*/ 38 w 1688"/>
                  <a:gd name="T59" fmla="*/ 19 h 797"/>
                  <a:gd name="T60" fmla="*/ 56 w 1688"/>
                  <a:gd name="T61" fmla="*/ 9 h 797"/>
                  <a:gd name="T62" fmla="*/ 76 w 1688"/>
                  <a:gd name="T63" fmla="*/ 2 h 797"/>
                  <a:gd name="T64" fmla="*/ 96 w 1688"/>
                  <a:gd name="T65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88" h="797">
                    <a:moveTo>
                      <a:pt x="96" y="0"/>
                    </a:moveTo>
                    <a:lnTo>
                      <a:pt x="1591" y="0"/>
                    </a:lnTo>
                    <a:lnTo>
                      <a:pt x="1612" y="2"/>
                    </a:lnTo>
                    <a:lnTo>
                      <a:pt x="1632" y="9"/>
                    </a:lnTo>
                    <a:lnTo>
                      <a:pt x="1650" y="19"/>
                    </a:lnTo>
                    <a:lnTo>
                      <a:pt x="1666" y="35"/>
                    </a:lnTo>
                    <a:lnTo>
                      <a:pt x="1678" y="53"/>
                    </a:lnTo>
                    <a:lnTo>
                      <a:pt x="1686" y="73"/>
                    </a:lnTo>
                    <a:lnTo>
                      <a:pt x="1688" y="93"/>
                    </a:lnTo>
                    <a:lnTo>
                      <a:pt x="1687" y="114"/>
                    </a:lnTo>
                    <a:lnTo>
                      <a:pt x="1564" y="718"/>
                    </a:lnTo>
                    <a:lnTo>
                      <a:pt x="1557" y="739"/>
                    </a:lnTo>
                    <a:lnTo>
                      <a:pt x="1547" y="758"/>
                    </a:lnTo>
                    <a:lnTo>
                      <a:pt x="1531" y="775"/>
                    </a:lnTo>
                    <a:lnTo>
                      <a:pt x="1512" y="788"/>
                    </a:lnTo>
                    <a:lnTo>
                      <a:pt x="1491" y="794"/>
                    </a:lnTo>
                    <a:lnTo>
                      <a:pt x="1470" y="797"/>
                    </a:lnTo>
                    <a:lnTo>
                      <a:pt x="220" y="797"/>
                    </a:lnTo>
                    <a:lnTo>
                      <a:pt x="199" y="794"/>
                    </a:lnTo>
                    <a:lnTo>
                      <a:pt x="178" y="788"/>
                    </a:lnTo>
                    <a:lnTo>
                      <a:pt x="158" y="775"/>
                    </a:lnTo>
                    <a:lnTo>
                      <a:pt x="142" y="758"/>
                    </a:lnTo>
                    <a:lnTo>
                      <a:pt x="132" y="739"/>
                    </a:lnTo>
                    <a:lnTo>
                      <a:pt x="125" y="718"/>
                    </a:lnTo>
                    <a:lnTo>
                      <a:pt x="1" y="114"/>
                    </a:lnTo>
                    <a:lnTo>
                      <a:pt x="0" y="93"/>
                    </a:lnTo>
                    <a:lnTo>
                      <a:pt x="2" y="73"/>
                    </a:lnTo>
                    <a:lnTo>
                      <a:pt x="10" y="53"/>
                    </a:lnTo>
                    <a:lnTo>
                      <a:pt x="22" y="35"/>
                    </a:lnTo>
                    <a:lnTo>
                      <a:pt x="38" y="19"/>
                    </a:lnTo>
                    <a:lnTo>
                      <a:pt x="56" y="9"/>
                    </a:lnTo>
                    <a:lnTo>
                      <a:pt x="76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6" name="Freeform 80">
                <a:extLst>
                  <a:ext uri="{FF2B5EF4-FFF2-40B4-BE49-F238E27FC236}">
                    <a16:creationId xmlns:a16="http://schemas.microsoft.com/office/drawing/2014/main" id="{6788097B-AE0D-4B11-830D-ECFA68812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1007"/>
                <a:ext cx="1410" cy="947"/>
              </a:xfrm>
              <a:custGeom>
                <a:avLst/>
                <a:gdLst>
                  <a:gd name="T0" fmla="*/ 48 w 1410"/>
                  <a:gd name="T1" fmla="*/ 0 h 947"/>
                  <a:gd name="T2" fmla="*/ 1361 w 1410"/>
                  <a:gd name="T3" fmla="*/ 0 h 947"/>
                  <a:gd name="T4" fmla="*/ 1379 w 1410"/>
                  <a:gd name="T5" fmla="*/ 4 h 947"/>
                  <a:gd name="T6" fmla="*/ 1395 w 1410"/>
                  <a:gd name="T7" fmla="*/ 14 h 947"/>
                  <a:gd name="T8" fmla="*/ 1406 w 1410"/>
                  <a:gd name="T9" fmla="*/ 30 h 947"/>
                  <a:gd name="T10" fmla="*/ 1410 w 1410"/>
                  <a:gd name="T11" fmla="*/ 48 h 947"/>
                  <a:gd name="T12" fmla="*/ 1410 w 1410"/>
                  <a:gd name="T13" fmla="*/ 899 h 947"/>
                  <a:gd name="T14" fmla="*/ 1406 w 1410"/>
                  <a:gd name="T15" fmla="*/ 917 h 947"/>
                  <a:gd name="T16" fmla="*/ 1395 w 1410"/>
                  <a:gd name="T17" fmla="*/ 933 h 947"/>
                  <a:gd name="T18" fmla="*/ 1379 w 1410"/>
                  <a:gd name="T19" fmla="*/ 944 h 947"/>
                  <a:gd name="T20" fmla="*/ 1361 w 1410"/>
                  <a:gd name="T21" fmla="*/ 947 h 947"/>
                  <a:gd name="T22" fmla="*/ 48 w 1410"/>
                  <a:gd name="T23" fmla="*/ 947 h 947"/>
                  <a:gd name="T24" fmla="*/ 28 w 1410"/>
                  <a:gd name="T25" fmla="*/ 944 h 947"/>
                  <a:gd name="T26" fmla="*/ 14 w 1410"/>
                  <a:gd name="T27" fmla="*/ 933 h 947"/>
                  <a:gd name="T28" fmla="*/ 4 w 1410"/>
                  <a:gd name="T29" fmla="*/ 917 h 947"/>
                  <a:gd name="T30" fmla="*/ 0 w 1410"/>
                  <a:gd name="T31" fmla="*/ 899 h 947"/>
                  <a:gd name="T32" fmla="*/ 0 w 1410"/>
                  <a:gd name="T33" fmla="*/ 48 h 947"/>
                  <a:gd name="T34" fmla="*/ 4 w 1410"/>
                  <a:gd name="T35" fmla="*/ 30 h 947"/>
                  <a:gd name="T36" fmla="*/ 14 w 1410"/>
                  <a:gd name="T37" fmla="*/ 14 h 947"/>
                  <a:gd name="T38" fmla="*/ 28 w 1410"/>
                  <a:gd name="T39" fmla="*/ 4 h 947"/>
                  <a:gd name="T40" fmla="*/ 48 w 1410"/>
                  <a:gd name="T41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0" h="947">
                    <a:moveTo>
                      <a:pt x="48" y="0"/>
                    </a:moveTo>
                    <a:lnTo>
                      <a:pt x="1361" y="0"/>
                    </a:lnTo>
                    <a:lnTo>
                      <a:pt x="1379" y="4"/>
                    </a:lnTo>
                    <a:lnTo>
                      <a:pt x="1395" y="14"/>
                    </a:lnTo>
                    <a:lnTo>
                      <a:pt x="1406" y="30"/>
                    </a:lnTo>
                    <a:lnTo>
                      <a:pt x="1410" y="48"/>
                    </a:lnTo>
                    <a:lnTo>
                      <a:pt x="1410" y="899"/>
                    </a:lnTo>
                    <a:lnTo>
                      <a:pt x="1406" y="917"/>
                    </a:lnTo>
                    <a:lnTo>
                      <a:pt x="1395" y="933"/>
                    </a:lnTo>
                    <a:lnTo>
                      <a:pt x="1379" y="944"/>
                    </a:lnTo>
                    <a:lnTo>
                      <a:pt x="1361" y="947"/>
                    </a:lnTo>
                    <a:lnTo>
                      <a:pt x="48" y="947"/>
                    </a:lnTo>
                    <a:lnTo>
                      <a:pt x="28" y="944"/>
                    </a:lnTo>
                    <a:lnTo>
                      <a:pt x="14" y="933"/>
                    </a:lnTo>
                    <a:lnTo>
                      <a:pt x="4" y="917"/>
                    </a:lnTo>
                    <a:lnTo>
                      <a:pt x="0" y="899"/>
                    </a:lnTo>
                    <a:lnTo>
                      <a:pt x="0" y="48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28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7" name="Freeform 81">
                <a:extLst>
                  <a:ext uri="{FF2B5EF4-FFF2-40B4-BE49-F238E27FC236}">
                    <a16:creationId xmlns:a16="http://schemas.microsoft.com/office/drawing/2014/main" id="{202B5D81-C683-4714-8AFC-A2D7EBD86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1110"/>
                <a:ext cx="1219" cy="580"/>
              </a:xfrm>
              <a:custGeom>
                <a:avLst/>
                <a:gdLst>
                  <a:gd name="T0" fmla="*/ 47 w 1219"/>
                  <a:gd name="T1" fmla="*/ 0 h 580"/>
                  <a:gd name="T2" fmla="*/ 1171 w 1219"/>
                  <a:gd name="T3" fmla="*/ 0 h 580"/>
                  <a:gd name="T4" fmla="*/ 1190 w 1219"/>
                  <a:gd name="T5" fmla="*/ 4 h 580"/>
                  <a:gd name="T6" fmla="*/ 1205 w 1219"/>
                  <a:gd name="T7" fmla="*/ 15 h 580"/>
                  <a:gd name="T8" fmla="*/ 1215 w 1219"/>
                  <a:gd name="T9" fmla="*/ 29 h 580"/>
                  <a:gd name="T10" fmla="*/ 1219 w 1219"/>
                  <a:gd name="T11" fmla="*/ 49 h 580"/>
                  <a:gd name="T12" fmla="*/ 1219 w 1219"/>
                  <a:gd name="T13" fmla="*/ 532 h 580"/>
                  <a:gd name="T14" fmla="*/ 1215 w 1219"/>
                  <a:gd name="T15" fmla="*/ 551 h 580"/>
                  <a:gd name="T16" fmla="*/ 1205 w 1219"/>
                  <a:gd name="T17" fmla="*/ 566 h 580"/>
                  <a:gd name="T18" fmla="*/ 1190 w 1219"/>
                  <a:gd name="T19" fmla="*/ 576 h 580"/>
                  <a:gd name="T20" fmla="*/ 1171 w 1219"/>
                  <a:gd name="T21" fmla="*/ 580 h 580"/>
                  <a:gd name="T22" fmla="*/ 47 w 1219"/>
                  <a:gd name="T23" fmla="*/ 580 h 580"/>
                  <a:gd name="T24" fmla="*/ 29 w 1219"/>
                  <a:gd name="T25" fmla="*/ 576 h 580"/>
                  <a:gd name="T26" fmla="*/ 13 w 1219"/>
                  <a:gd name="T27" fmla="*/ 566 h 580"/>
                  <a:gd name="T28" fmla="*/ 4 w 1219"/>
                  <a:gd name="T29" fmla="*/ 551 h 580"/>
                  <a:gd name="T30" fmla="*/ 0 w 1219"/>
                  <a:gd name="T31" fmla="*/ 532 h 580"/>
                  <a:gd name="T32" fmla="*/ 0 w 1219"/>
                  <a:gd name="T33" fmla="*/ 49 h 580"/>
                  <a:gd name="T34" fmla="*/ 4 w 1219"/>
                  <a:gd name="T35" fmla="*/ 29 h 580"/>
                  <a:gd name="T36" fmla="*/ 13 w 1219"/>
                  <a:gd name="T37" fmla="*/ 15 h 580"/>
                  <a:gd name="T38" fmla="*/ 29 w 1219"/>
                  <a:gd name="T39" fmla="*/ 4 h 580"/>
                  <a:gd name="T40" fmla="*/ 47 w 1219"/>
                  <a:gd name="T41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9" h="580">
                    <a:moveTo>
                      <a:pt x="47" y="0"/>
                    </a:moveTo>
                    <a:lnTo>
                      <a:pt x="1171" y="0"/>
                    </a:lnTo>
                    <a:lnTo>
                      <a:pt x="1190" y="4"/>
                    </a:lnTo>
                    <a:lnTo>
                      <a:pt x="1205" y="15"/>
                    </a:lnTo>
                    <a:lnTo>
                      <a:pt x="1215" y="29"/>
                    </a:lnTo>
                    <a:lnTo>
                      <a:pt x="1219" y="49"/>
                    </a:lnTo>
                    <a:lnTo>
                      <a:pt x="1219" y="532"/>
                    </a:lnTo>
                    <a:lnTo>
                      <a:pt x="1215" y="551"/>
                    </a:lnTo>
                    <a:lnTo>
                      <a:pt x="1205" y="566"/>
                    </a:lnTo>
                    <a:lnTo>
                      <a:pt x="1190" y="576"/>
                    </a:lnTo>
                    <a:lnTo>
                      <a:pt x="1171" y="580"/>
                    </a:lnTo>
                    <a:lnTo>
                      <a:pt x="47" y="580"/>
                    </a:lnTo>
                    <a:lnTo>
                      <a:pt x="29" y="576"/>
                    </a:lnTo>
                    <a:lnTo>
                      <a:pt x="13" y="566"/>
                    </a:lnTo>
                    <a:lnTo>
                      <a:pt x="4" y="551"/>
                    </a:lnTo>
                    <a:lnTo>
                      <a:pt x="0" y="532"/>
                    </a:lnTo>
                    <a:lnTo>
                      <a:pt x="0" y="49"/>
                    </a:lnTo>
                    <a:lnTo>
                      <a:pt x="4" y="29"/>
                    </a:lnTo>
                    <a:lnTo>
                      <a:pt x="13" y="15"/>
                    </a:lnTo>
                    <a:lnTo>
                      <a:pt x="29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8" name="Freeform 82">
                <a:extLst>
                  <a:ext uri="{FF2B5EF4-FFF2-40B4-BE49-F238E27FC236}">
                    <a16:creationId xmlns:a16="http://schemas.microsoft.com/office/drawing/2014/main" id="{0432FF44-9DEB-462F-A70B-251D15A9A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733"/>
                <a:ext cx="371" cy="170"/>
              </a:xfrm>
              <a:custGeom>
                <a:avLst/>
                <a:gdLst>
                  <a:gd name="T0" fmla="*/ 49 w 371"/>
                  <a:gd name="T1" fmla="*/ 0 h 170"/>
                  <a:gd name="T2" fmla="*/ 322 w 371"/>
                  <a:gd name="T3" fmla="*/ 0 h 170"/>
                  <a:gd name="T4" fmla="*/ 342 w 371"/>
                  <a:gd name="T5" fmla="*/ 4 h 170"/>
                  <a:gd name="T6" fmla="*/ 356 w 371"/>
                  <a:gd name="T7" fmla="*/ 15 h 170"/>
                  <a:gd name="T8" fmla="*/ 367 w 371"/>
                  <a:gd name="T9" fmla="*/ 30 h 170"/>
                  <a:gd name="T10" fmla="*/ 371 w 371"/>
                  <a:gd name="T11" fmla="*/ 49 h 170"/>
                  <a:gd name="T12" fmla="*/ 371 w 371"/>
                  <a:gd name="T13" fmla="*/ 122 h 170"/>
                  <a:gd name="T14" fmla="*/ 367 w 371"/>
                  <a:gd name="T15" fmla="*/ 142 h 170"/>
                  <a:gd name="T16" fmla="*/ 356 w 371"/>
                  <a:gd name="T17" fmla="*/ 156 h 170"/>
                  <a:gd name="T18" fmla="*/ 342 w 371"/>
                  <a:gd name="T19" fmla="*/ 166 h 170"/>
                  <a:gd name="T20" fmla="*/ 322 w 371"/>
                  <a:gd name="T21" fmla="*/ 170 h 170"/>
                  <a:gd name="T22" fmla="*/ 49 w 371"/>
                  <a:gd name="T23" fmla="*/ 170 h 170"/>
                  <a:gd name="T24" fmla="*/ 29 w 371"/>
                  <a:gd name="T25" fmla="*/ 166 h 170"/>
                  <a:gd name="T26" fmla="*/ 15 w 371"/>
                  <a:gd name="T27" fmla="*/ 156 h 170"/>
                  <a:gd name="T28" fmla="*/ 4 w 371"/>
                  <a:gd name="T29" fmla="*/ 142 h 170"/>
                  <a:gd name="T30" fmla="*/ 0 w 371"/>
                  <a:gd name="T31" fmla="*/ 122 h 170"/>
                  <a:gd name="T32" fmla="*/ 0 w 371"/>
                  <a:gd name="T33" fmla="*/ 49 h 170"/>
                  <a:gd name="T34" fmla="*/ 4 w 371"/>
                  <a:gd name="T35" fmla="*/ 30 h 170"/>
                  <a:gd name="T36" fmla="*/ 15 w 371"/>
                  <a:gd name="T37" fmla="*/ 15 h 170"/>
                  <a:gd name="T38" fmla="*/ 29 w 371"/>
                  <a:gd name="T39" fmla="*/ 4 h 170"/>
                  <a:gd name="T40" fmla="*/ 49 w 371"/>
                  <a:gd name="T4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1" h="170">
                    <a:moveTo>
                      <a:pt x="49" y="0"/>
                    </a:moveTo>
                    <a:lnTo>
                      <a:pt x="322" y="0"/>
                    </a:lnTo>
                    <a:lnTo>
                      <a:pt x="342" y="4"/>
                    </a:lnTo>
                    <a:lnTo>
                      <a:pt x="356" y="15"/>
                    </a:lnTo>
                    <a:lnTo>
                      <a:pt x="367" y="30"/>
                    </a:lnTo>
                    <a:lnTo>
                      <a:pt x="371" y="49"/>
                    </a:lnTo>
                    <a:lnTo>
                      <a:pt x="371" y="122"/>
                    </a:lnTo>
                    <a:lnTo>
                      <a:pt x="367" y="142"/>
                    </a:lnTo>
                    <a:lnTo>
                      <a:pt x="356" y="156"/>
                    </a:lnTo>
                    <a:lnTo>
                      <a:pt x="342" y="166"/>
                    </a:lnTo>
                    <a:lnTo>
                      <a:pt x="322" y="170"/>
                    </a:lnTo>
                    <a:lnTo>
                      <a:pt x="49" y="170"/>
                    </a:lnTo>
                    <a:lnTo>
                      <a:pt x="29" y="166"/>
                    </a:lnTo>
                    <a:lnTo>
                      <a:pt x="15" y="156"/>
                    </a:lnTo>
                    <a:lnTo>
                      <a:pt x="4" y="142"/>
                    </a:lnTo>
                    <a:lnTo>
                      <a:pt x="0" y="122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5" y="15"/>
                    </a:lnTo>
                    <a:lnTo>
                      <a:pt x="29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19" name="Freeform 83">
                <a:extLst>
                  <a:ext uri="{FF2B5EF4-FFF2-40B4-BE49-F238E27FC236}">
                    <a16:creationId xmlns:a16="http://schemas.microsoft.com/office/drawing/2014/main" id="{CEE3D917-F37F-4578-A881-C42F362DB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1838"/>
                <a:ext cx="138" cy="41"/>
              </a:xfrm>
              <a:custGeom>
                <a:avLst/>
                <a:gdLst>
                  <a:gd name="T0" fmla="*/ 9 w 138"/>
                  <a:gd name="T1" fmla="*/ 0 h 41"/>
                  <a:gd name="T2" fmla="*/ 128 w 138"/>
                  <a:gd name="T3" fmla="*/ 0 h 41"/>
                  <a:gd name="T4" fmla="*/ 132 w 138"/>
                  <a:gd name="T5" fmla="*/ 1 h 41"/>
                  <a:gd name="T6" fmla="*/ 135 w 138"/>
                  <a:gd name="T7" fmla="*/ 4 h 41"/>
                  <a:gd name="T8" fmla="*/ 138 w 138"/>
                  <a:gd name="T9" fmla="*/ 7 h 41"/>
                  <a:gd name="T10" fmla="*/ 138 w 138"/>
                  <a:gd name="T11" fmla="*/ 10 h 41"/>
                  <a:gd name="T12" fmla="*/ 138 w 138"/>
                  <a:gd name="T13" fmla="*/ 31 h 41"/>
                  <a:gd name="T14" fmla="*/ 138 w 138"/>
                  <a:gd name="T15" fmla="*/ 35 h 41"/>
                  <a:gd name="T16" fmla="*/ 135 w 138"/>
                  <a:gd name="T17" fmla="*/ 38 h 41"/>
                  <a:gd name="T18" fmla="*/ 132 w 138"/>
                  <a:gd name="T19" fmla="*/ 41 h 41"/>
                  <a:gd name="T20" fmla="*/ 128 w 138"/>
                  <a:gd name="T21" fmla="*/ 41 h 41"/>
                  <a:gd name="T22" fmla="*/ 9 w 138"/>
                  <a:gd name="T23" fmla="*/ 41 h 41"/>
                  <a:gd name="T24" fmla="*/ 5 w 138"/>
                  <a:gd name="T25" fmla="*/ 41 h 41"/>
                  <a:gd name="T26" fmla="*/ 3 w 138"/>
                  <a:gd name="T27" fmla="*/ 38 h 41"/>
                  <a:gd name="T28" fmla="*/ 0 w 138"/>
                  <a:gd name="T29" fmla="*/ 35 h 41"/>
                  <a:gd name="T30" fmla="*/ 0 w 138"/>
                  <a:gd name="T31" fmla="*/ 31 h 41"/>
                  <a:gd name="T32" fmla="*/ 0 w 138"/>
                  <a:gd name="T33" fmla="*/ 10 h 41"/>
                  <a:gd name="T34" fmla="*/ 0 w 138"/>
                  <a:gd name="T35" fmla="*/ 7 h 41"/>
                  <a:gd name="T36" fmla="*/ 3 w 138"/>
                  <a:gd name="T37" fmla="*/ 4 h 41"/>
                  <a:gd name="T38" fmla="*/ 5 w 138"/>
                  <a:gd name="T39" fmla="*/ 1 h 41"/>
                  <a:gd name="T40" fmla="*/ 9 w 138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41">
                    <a:moveTo>
                      <a:pt x="9" y="0"/>
                    </a:moveTo>
                    <a:lnTo>
                      <a:pt x="128" y="0"/>
                    </a:lnTo>
                    <a:lnTo>
                      <a:pt x="132" y="1"/>
                    </a:lnTo>
                    <a:lnTo>
                      <a:pt x="135" y="4"/>
                    </a:lnTo>
                    <a:lnTo>
                      <a:pt x="138" y="7"/>
                    </a:lnTo>
                    <a:lnTo>
                      <a:pt x="138" y="10"/>
                    </a:lnTo>
                    <a:lnTo>
                      <a:pt x="138" y="31"/>
                    </a:lnTo>
                    <a:lnTo>
                      <a:pt x="138" y="35"/>
                    </a:lnTo>
                    <a:lnTo>
                      <a:pt x="135" y="38"/>
                    </a:lnTo>
                    <a:lnTo>
                      <a:pt x="132" y="41"/>
                    </a:lnTo>
                    <a:lnTo>
                      <a:pt x="128" y="41"/>
                    </a:lnTo>
                    <a:lnTo>
                      <a:pt x="9" y="41"/>
                    </a:lnTo>
                    <a:lnTo>
                      <a:pt x="5" y="41"/>
                    </a:lnTo>
                    <a:lnTo>
                      <a:pt x="3" y="38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0" name="Freeform 84">
                <a:extLst>
                  <a:ext uri="{FF2B5EF4-FFF2-40B4-BE49-F238E27FC236}">
                    <a16:creationId xmlns:a16="http://schemas.microsoft.com/office/drawing/2014/main" id="{4F4D9348-D1BF-46D7-8905-98C1DDA2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1838"/>
                <a:ext cx="141" cy="41"/>
              </a:xfrm>
              <a:custGeom>
                <a:avLst/>
                <a:gdLst>
                  <a:gd name="T0" fmla="*/ 9 w 141"/>
                  <a:gd name="T1" fmla="*/ 0 h 41"/>
                  <a:gd name="T2" fmla="*/ 132 w 141"/>
                  <a:gd name="T3" fmla="*/ 0 h 41"/>
                  <a:gd name="T4" fmla="*/ 136 w 141"/>
                  <a:gd name="T5" fmla="*/ 1 h 41"/>
                  <a:gd name="T6" fmla="*/ 138 w 141"/>
                  <a:gd name="T7" fmla="*/ 4 h 41"/>
                  <a:gd name="T8" fmla="*/ 141 w 141"/>
                  <a:gd name="T9" fmla="*/ 7 h 41"/>
                  <a:gd name="T10" fmla="*/ 141 w 141"/>
                  <a:gd name="T11" fmla="*/ 10 h 41"/>
                  <a:gd name="T12" fmla="*/ 141 w 141"/>
                  <a:gd name="T13" fmla="*/ 31 h 41"/>
                  <a:gd name="T14" fmla="*/ 141 w 141"/>
                  <a:gd name="T15" fmla="*/ 35 h 41"/>
                  <a:gd name="T16" fmla="*/ 138 w 141"/>
                  <a:gd name="T17" fmla="*/ 38 h 41"/>
                  <a:gd name="T18" fmla="*/ 136 w 141"/>
                  <a:gd name="T19" fmla="*/ 41 h 41"/>
                  <a:gd name="T20" fmla="*/ 132 w 141"/>
                  <a:gd name="T21" fmla="*/ 41 h 41"/>
                  <a:gd name="T22" fmla="*/ 9 w 141"/>
                  <a:gd name="T23" fmla="*/ 41 h 41"/>
                  <a:gd name="T24" fmla="*/ 6 w 141"/>
                  <a:gd name="T25" fmla="*/ 41 h 41"/>
                  <a:gd name="T26" fmla="*/ 2 w 141"/>
                  <a:gd name="T27" fmla="*/ 38 h 41"/>
                  <a:gd name="T28" fmla="*/ 0 w 141"/>
                  <a:gd name="T29" fmla="*/ 35 h 41"/>
                  <a:gd name="T30" fmla="*/ 0 w 141"/>
                  <a:gd name="T31" fmla="*/ 31 h 41"/>
                  <a:gd name="T32" fmla="*/ 0 w 141"/>
                  <a:gd name="T33" fmla="*/ 10 h 41"/>
                  <a:gd name="T34" fmla="*/ 0 w 141"/>
                  <a:gd name="T35" fmla="*/ 7 h 41"/>
                  <a:gd name="T36" fmla="*/ 2 w 141"/>
                  <a:gd name="T37" fmla="*/ 4 h 41"/>
                  <a:gd name="T38" fmla="*/ 6 w 141"/>
                  <a:gd name="T39" fmla="*/ 1 h 41"/>
                  <a:gd name="T40" fmla="*/ 9 w 141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41">
                    <a:moveTo>
                      <a:pt x="9" y="0"/>
                    </a:moveTo>
                    <a:lnTo>
                      <a:pt x="132" y="0"/>
                    </a:lnTo>
                    <a:lnTo>
                      <a:pt x="136" y="1"/>
                    </a:lnTo>
                    <a:lnTo>
                      <a:pt x="138" y="4"/>
                    </a:lnTo>
                    <a:lnTo>
                      <a:pt x="141" y="7"/>
                    </a:lnTo>
                    <a:lnTo>
                      <a:pt x="141" y="10"/>
                    </a:lnTo>
                    <a:lnTo>
                      <a:pt x="141" y="31"/>
                    </a:lnTo>
                    <a:lnTo>
                      <a:pt x="141" y="35"/>
                    </a:lnTo>
                    <a:lnTo>
                      <a:pt x="138" y="38"/>
                    </a:lnTo>
                    <a:lnTo>
                      <a:pt x="136" y="41"/>
                    </a:lnTo>
                    <a:lnTo>
                      <a:pt x="132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1" name="Freeform 85">
                <a:extLst>
                  <a:ext uri="{FF2B5EF4-FFF2-40B4-BE49-F238E27FC236}">
                    <a16:creationId xmlns:a16="http://schemas.microsoft.com/office/drawing/2014/main" id="{A29262C5-A0FE-43BB-81F7-F8A9D32F9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533"/>
                <a:ext cx="97" cy="96"/>
              </a:xfrm>
              <a:custGeom>
                <a:avLst/>
                <a:gdLst>
                  <a:gd name="T0" fmla="*/ 10 w 97"/>
                  <a:gd name="T1" fmla="*/ 0 h 96"/>
                  <a:gd name="T2" fmla="*/ 88 w 97"/>
                  <a:gd name="T3" fmla="*/ 0 h 96"/>
                  <a:gd name="T4" fmla="*/ 91 w 97"/>
                  <a:gd name="T5" fmla="*/ 0 h 96"/>
                  <a:gd name="T6" fmla="*/ 94 w 97"/>
                  <a:gd name="T7" fmla="*/ 3 h 96"/>
                  <a:gd name="T8" fmla="*/ 95 w 97"/>
                  <a:gd name="T9" fmla="*/ 5 h 96"/>
                  <a:gd name="T10" fmla="*/ 97 w 97"/>
                  <a:gd name="T11" fmla="*/ 9 h 96"/>
                  <a:gd name="T12" fmla="*/ 97 w 97"/>
                  <a:gd name="T13" fmla="*/ 86 h 96"/>
                  <a:gd name="T14" fmla="*/ 95 w 97"/>
                  <a:gd name="T15" fmla="*/ 90 h 96"/>
                  <a:gd name="T16" fmla="*/ 94 w 97"/>
                  <a:gd name="T17" fmla="*/ 93 h 96"/>
                  <a:gd name="T18" fmla="*/ 91 w 97"/>
                  <a:gd name="T19" fmla="*/ 96 h 96"/>
                  <a:gd name="T20" fmla="*/ 88 w 97"/>
                  <a:gd name="T21" fmla="*/ 96 h 96"/>
                  <a:gd name="T22" fmla="*/ 10 w 97"/>
                  <a:gd name="T23" fmla="*/ 96 h 96"/>
                  <a:gd name="T24" fmla="*/ 6 w 97"/>
                  <a:gd name="T25" fmla="*/ 96 h 96"/>
                  <a:gd name="T26" fmla="*/ 4 w 97"/>
                  <a:gd name="T27" fmla="*/ 93 h 96"/>
                  <a:gd name="T28" fmla="*/ 1 w 97"/>
                  <a:gd name="T29" fmla="*/ 90 h 96"/>
                  <a:gd name="T30" fmla="*/ 0 w 97"/>
                  <a:gd name="T31" fmla="*/ 86 h 96"/>
                  <a:gd name="T32" fmla="*/ 0 w 97"/>
                  <a:gd name="T33" fmla="*/ 9 h 96"/>
                  <a:gd name="T34" fmla="*/ 1 w 97"/>
                  <a:gd name="T35" fmla="*/ 5 h 96"/>
                  <a:gd name="T36" fmla="*/ 4 w 97"/>
                  <a:gd name="T37" fmla="*/ 3 h 96"/>
                  <a:gd name="T38" fmla="*/ 6 w 97"/>
                  <a:gd name="T39" fmla="*/ 0 h 96"/>
                  <a:gd name="T40" fmla="*/ 10 w 97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6">
                    <a:moveTo>
                      <a:pt x="10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4" y="3"/>
                    </a:lnTo>
                    <a:lnTo>
                      <a:pt x="95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5" y="90"/>
                    </a:lnTo>
                    <a:lnTo>
                      <a:pt x="94" y="93"/>
                    </a:lnTo>
                    <a:lnTo>
                      <a:pt x="91" y="96"/>
                    </a:lnTo>
                    <a:lnTo>
                      <a:pt x="88" y="96"/>
                    </a:lnTo>
                    <a:lnTo>
                      <a:pt x="10" y="96"/>
                    </a:lnTo>
                    <a:lnTo>
                      <a:pt x="6" y="96"/>
                    </a:lnTo>
                    <a:lnTo>
                      <a:pt x="4" y="93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2" name="Freeform 86">
                <a:extLst>
                  <a:ext uri="{FF2B5EF4-FFF2-40B4-BE49-F238E27FC236}">
                    <a16:creationId xmlns:a16="http://schemas.microsoft.com/office/drawing/2014/main" id="{25B5C331-105C-4761-83D9-866670290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533"/>
                <a:ext cx="579" cy="96"/>
              </a:xfrm>
              <a:custGeom>
                <a:avLst/>
                <a:gdLst>
                  <a:gd name="T0" fmla="*/ 11 w 579"/>
                  <a:gd name="T1" fmla="*/ 0 h 96"/>
                  <a:gd name="T2" fmla="*/ 570 w 579"/>
                  <a:gd name="T3" fmla="*/ 0 h 96"/>
                  <a:gd name="T4" fmla="*/ 574 w 579"/>
                  <a:gd name="T5" fmla="*/ 0 h 96"/>
                  <a:gd name="T6" fmla="*/ 576 w 579"/>
                  <a:gd name="T7" fmla="*/ 3 h 96"/>
                  <a:gd name="T8" fmla="*/ 579 w 579"/>
                  <a:gd name="T9" fmla="*/ 5 h 96"/>
                  <a:gd name="T10" fmla="*/ 579 w 579"/>
                  <a:gd name="T11" fmla="*/ 9 h 96"/>
                  <a:gd name="T12" fmla="*/ 579 w 579"/>
                  <a:gd name="T13" fmla="*/ 86 h 96"/>
                  <a:gd name="T14" fmla="*/ 579 w 579"/>
                  <a:gd name="T15" fmla="*/ 90 h 96"/>
                  <a:gd name="T16" fmla="*/ 576 w 579"/>
                  <a:gd name="T17" fmla="*/ 93 h 96"/>
                  <a:gd name="T18" fmla="*/ 574 w 579"/>
                  <a:gd name="T19" fmla="*/ 96 h 96"/>
                  <a:gd name="T20" fmla="*/ 570 w 579"/>
                  <a:gd name="T21" fmla="*/ 96 h 96"/>
                  <a:gd name="T22" fmla="*/ 11 w 579"/>
                  <a:gd name="T23" fmla="*/ 96 h 96"/>
                  <a:gd name="T24" fmla="*/ 7 w 579"/>
                  <a:gd name="T25" fmla="*/ 96 h 96"/>
                  <a:gd name="T26" fmla="*/ 4 w 579"/>
                  <a:gd name="T27" fmla="*/ 93 h 96"/>
                  <a:gd name="T28" fmla="*/ 2 w 579"/>
                  <a:gd name="T29" fmla="*/ 90 h 96"/>
                  <a:gd name="T30" fmla="*/ 0 w 579"/>
                  <a:gd name="T31" fmla="*/ 86 h 96"/>
                  <a:gd name="T32" fmla="*/ 0 w 579"/>
                  <a:gd name="T33" fmla="*/ 9 h 96"/>
                  <a:gd name="T34" fmla="*/ 2 w 579"/>
                  <a:gd name="T35" fmla="*/ 5 h 96"/>
                  <a:gd name="T36" fmla="*/ 4 w 579"/>
                  <a:gd name="T37" fmla="*/ 3 h 96"/>
                  <a:gd name="T38" fmla="*/ 7 w 579"/>
                  <a:gd name="T39" fmla="*/ 0 h 96"/>
                  <a:gd name="T40" fmla="*/ 11 w 579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9" h="96">
                    <a:moveTo>
                      <a:pt x="11" y="0"/>
                    </a:moveTo>
                    <a:lnTo>
                      <a:pt x="570" y="0"/>
                    </a:lnTo>
                    <a:lnTo>
                      <a:pt x="574" y="0"/>
                    </a:lnTo>
                    <a:lnTo>
                      <a:pt x="576" y="3"/>
                    </a:lnTo>
                    <a:lnTo>
                      <a:pt x="579" y="5"/>
                    </a:lnTo>
                    <a:lnTo>
                      <a:pt x="579" y="9"/>
                    </a:lnTo>
                    <a:lnTo>
                      <a:pt x="579" y="86"/>
                    </a:lnTo>
                    <a:lnTo>
                      <a:pt x="579" y="90"/>
                    </a:lnTo>
                    <a:lnTo>
                      <a:pt x="576" y="93"/>
                    </a:lnTo>
                    <a:lnTo>
                      <a:pt x="574" y="96"/>
                    </a:lnTo>
                    <a:lnTo>
                      <a:pt x="570" y="96"/>
                    </a:lnTo>
                    <a:lnTo>
                      <a:pt x="11" y="96"/>
                    </a:lnTo>
                    <a:lnTo>
                      <a:pt x="7" y="96"/>
                    </a:lnTo>
                    <a:lnTo>
                      <a:pt x="4" y="93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3" name="Freeform 87">
                <a:extLst>
                  <a:ext uri="{FF2B5EF4-FFF2-40B4-BE49-F238E27FC236}">
                    <a16:creationId xmlns:a16="http://schemas.microsoft.com/office/drawing/2014/main" id="{8D60F886-963F-4F5C-84D0-BE421707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533"/>
                <a:ext cx="95" cy="96"/>
              </a:xfrm>
              <a:custGeom>
                <a:avLst/>
                <a:gdLst>
                  <a:gd name="T0" fmla="*/ 9 w 95"/>
                  <a:gd name="T1" fmla="*/ 0 h 96"/>
                  <a:gd name="T2" fmla="*/ 86 w 95"/>
                  <a:gd name="T3" fmla="*/ 0 h 96"/>
                  <a:gd name="T4" fmla="*/ 90 w 95"/>
                  <a:gd name="T5" fmla="*/ 0 h 96"/>
                  <a:gd name="T6" fmla="*/ 93 w 95"/>
                  <a:gd name="T7" fmla="*/ 3 h 96"/>
                  <a:gd name="T8" fmla="*/ 95 w 95"/>
                  <a:gd name="T9" fmla="*/ 5 h 96"/>
                  <a:gd name="T10" fmla="*/ 95 w 95"/>
                  <a:gd name="T11" fmla="*/ 9 h 96"/>
                  <a:gd name="T12" fmla="*/ 95 w 95"/>
                  <a:gd name="T13" fmla="*/ 86 h 96"/>
                  <a:gd name="T14" fmla="*/ 95 w 95"/>
                  <a:gd name="T15" fmla="*/ 90 h 96"/>
                  <a:gd name="T16" fmla="*/ 93 w 95"/>
                  <a:gd name="T17" fmla="*/ 93 h 96"/>
                  <a:gd name="T18" fmla="*/ 90 w 95"/>
                  <a:gd name="T19" fmla="*/ 96 h 96"/>
                  <a:gd name="T20" fmla="*/ 86 w 95"/>
                  <a:gd name="T21" fmla="*/ 96 h 96"/>
                  <a:gd name="T22" fmla="*/ 9 w 95"/>
                  <a:gd name="T23" fmla="*/ 96 h 96"/>
                  <a:gd name="T24" fmla="*/ 5 w 95"/>
                  <a:gd name="T25" fmla="*/ 96 h 96"/>
                  <a:gd name="T26" fmla="*/ 2 w 95"/>
                  <a:gd name="T27" fmla="*/ 93 h 96"/>
                  <a:gd name="T28" fmla="*/ 0 w 95"/>
                  <a:gd name="T29" fmla="*/ 90 h 96"/>
                  <a:gd name="T30" fmla="*/ 0 w 95"/>
                  <a:gd name="T31" fmla="*/ 86 h 96"/>
                  <a:gd name="T32" fmla="*/ 0 w 95"/>
                  <a:gd name="T33" fmla="*/ 9 h 96"/>
                  <a:gd name="T34" fmla="*/ 0 w 95"/>
                  <a:gd name="T35" fmla="*/ 5 h 96"/>
                  <a:gd name="T36" fmla="*/ 2 w 95"/>
                  <a:gd name="T37" fmla="*/ 3 h 96"/>
                  <a:gd name="T38" fmla="*/ 5 w 95"/>
                  <a:gd name="T39" fmla="*/ 0 h 96"/>
                  <a:gd name="T40" fmla="*/ 9 w 95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4" name="Freeform 88">
                <a:extLst>
                  <a:ext uri="{FF2B5EF4-FFF2-40B4-BE49-F238E27FC236}">
                    <a16:creationId xmlns:a16="http://schemas.microsoft.com/office/drawing/2014/main" id="{576F9A77-7D3E-4974-8FBF-9481DBD74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533"/>
                <a:ext cx="217" cy="96"/>
              </a:xfrm>
              <a:custGeom>
                <a:avLst/>
                <a:gdLst>
                  <a:gd name="T0" fmla="*/ 9 w 217"/>
                  <a:gd name="T1" fmla="*/ 0 h 96"/>
                  <a:gd name="T2" fmla="*/ 207 w 217"/>
                  <a:gd name="T3" fmla="*/ 0 h 96"/>
                  <a:gd name="T4" fmla="*/ 211 w 217"/>
                  <a:gd name="T5" fmla="*/ 0 h 96"/>
                  <a:gd name="T6" fmla="*/ 214 w 217"/>
                  <a:gd name="T7" fmla="*/ 3 h 96"/>
                  <a:gd name="T8" fmla="*/ 216 w 217"/>
                  <a:gd name="T9" fmla="*/ 5 h 96"/>
                  <a:gd name="T10" fmla="*/ 217 w 217"/>
                  <a:gd name="T11" fmla="*/ 9 h 96"/>
                  <a:gd name="T12" fmla="*/ 217 w 217"/>
                  <a:gd name="T13" fmla="*/ 86 h 96"/>
                  <a:gd name="T14" fmla="*/ 216 w 217"/>
                  <a:gd name="T15" fmla="*/ 90 h 96"/>
                  <a:gd name="T16" fmla="*/ 214 w 217"/>
                  <a:gd name="T17" fmla="*/ 93 h 96"/>
                  <a:gd name="T18" fmla="*/ 211 w 217"/>
                  <a:gd name="T19" fmla="*/ 96 h 96"/>
                  <a:gd name="T20" fmla="*/ 207 w 217"/>
                  <a:gd name="T21" fmla="*/ 96 h 96"/>
                  <a:gd name="T22" fmla="*/ 9 w 217"/>
                  <a:gd name="T23" fmla="*/ 96 h 96"/>
                  <a:gd name="T24" fmla="*/ 5 w 217"/>
                  <a:gd name="T25" fmla="*/ 96 h 96"/>
                  <a:gd name="T26" fmla="*/ 3 w 217"/>
                  <a:gd name="T27" fmla="*/ 93 h 96"/>
                  <a:gd name="T28" fmla="*/ 0 w 217"/>
                  <a:gd name="T29" fmla="*/ 90 h 96"/>
                  <a:gd name="T30" fmla="*/ 0 w 217"/>
                  <a:gd name="T31" fmla="*/ 86 h 96"/>
                  <a:gd name="T32" fmla="*/ 0 w 217"/>
                  <a:gd name="T33" fmla="*/ 9 h 96"/>
                  <a:gd name="T34" fmla="*/ 0 w 217"/>
                  <a:gd name="T35" fmla="*/ 5 h 96"/>
                  <a:gd name="T36" fmla="*/ 3 w 217"/>
                  <a:gd name="T37" fmla="*/ 3 h 96"/>
                  <a:gd name="T38" fmla="*/ 5 w 217"/>
                  <a:gd name="T39" fmla="*/ 0 h 96"/>
                  <a:gd name="T40" fmla="*/ 9 w 217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96">
                    <a:moveTo>
                      <a:pt x="9" y="0"/>
                    </a:moveTo>
                    <a:lnTo>
                      <a:pt x="207" y="0"/>
                    </a:lnTo>
                    <a:lnTo>
                      <a:pt x="211" y="0"/>
                    </a:lnTo>
                    <a:lnTo>
                      <a:pt x="214" y="3"/>
                    </a:lnTo>
                    <a:lnTo>
                      <a:pt x="216" y="5"/>
                    </a:lnTo>
                    <a:lnTo>
                      <a:pt x="217" y="9"/>
                    </a:lnTo>
                    <a:lnTo>
                      <a:pt x="217" y="86"/>
                    </a:lnTo>
                    <a:lnTo>
                      <a:pt x="216" y="90"/>
                    </a:lnTo>
                    <a:lnTo>
                      <a:pt x="214" y="93"/>
                    </a:lnTo>
                    <a:lnTo>
                      <a:pt x="211" y="96"/>
                    </a:lnTo>
                    <a:lnTo>
                      <a:pt x="207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5" name="Freeform 89">
                <a:extLst>
                  <a:ext uri="{FF2B5EF4-FFF2-40B4-BE49-F238E27FC236}">
                    <a16:creationId xmlns:a16="http://schemas.microsoft.com/office/drawing/2014/main" id="{75913773-3E3B-411F-9A08-455E67647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413"/>
                <a:ext cx="97" cy="95"/>
              </a:xfrm>
              <a:custGeom>
                <a:avLst/>
                <a:gdLst>
                  <a:gd name="T0" fmla="*/ 10 w 97"/>
                  <a:gd name="T1" fmla="*/ 0 h 95"/>
                  <a:gd name="T2" fmla="*/ 88 w 97"/>
                  <a:gd name="T3" fmla="*/ 0 h 95"/>
                  <a:gd name="T4" fmla="*/ 91 w 97"/>
                  <a:gd name="T5" fmla="*/ 0 h 95"/>
                  <a:gd name="T6" fmla="*/ 94 w 97"/>
                  <a:gd name="T7" fmla="*/ 2 h 95"/>
                  <a:gd name="T8" fmla="*/ 95 w 97"/>
                  <a:gd name="T9" fmla="*/ 5 h 95"/>
                  <a:gd name="T10" fmla="*/ 97 w 97"/>
                  <a:gd name="T11" fmla="*/ 9 h 95"/>
                  <a:gd name="T12" fmla="*/ 97 w 97"/>
                  <a:gd name="T13" fmla="*/ 86 h 95"/>
                  <a:gd name="T14" fmla="*/ 95 w 97"/>
                  <a:gd name="T15" fmla="*/ 90 h 95"/>
                  <a:gd name="T16" fmla="*/ 94 w 97"/>
                  <a:gd name="T17" fmla="*/ 92 h 95"/>
                  <a:gd name="T18" fmla="*/ 91 w 97"/>
                  <a:gd name="T19" fmla="*/ 95 h 95"/>
                  <a:gd name="T20" fmla="*/ 88 w 97"/>
                  <a:gd name="T21" fmla="*/ 95 h 95"/>
                  <a:gd name="T22" fmla="*/ 10 w 97"/>
                  <a:gd name="T23" fmla="*/ 95 h 95"/>
                  <a:gd name="T24" fmla="*/ 6 w 97"/>
                  <a:gd name="T25" fmla="*/ 95 h 95"/>
                  <a:gd name="T26" fmla="*/ 4 w 97"/>
                  <a:gd name="T27" fmla="*/ 92 h 95"/>
                  <a:gd name="T28" fmla="*/ 1 w 97"/>
                  <a:gd name="T29" fmla="*/ 90 h 95"/>
                  <a:gd name="T30" fmla="*/ 0 w 97"/>
                  <a:gd name="T31" fmla="*/ 86 h 95"/>
                  <a:gd name="T32" fmla="*/ 0 w 97"/>
                  <a:gd name="T33" fmla="*/ 9 h 95"/>
                  <a:gd name="T34" fmla="*/ 1 w 97"/>
                  <a:gd name="T35" fmla="*/ 5 h 95"/>
                  <a:gd name="T36" fmla="*/ 4 w 97"/>
                  <a:gd name="T37" fmla="*/ 2 h 95"/>
                  <a:gd name="T38" fmla="*/ 6 w 97"/>
                  <a:gd name="T39" fmla="*/ 0 h 95"/>
                  <a:gd name="T40" fmla="*/ 10 w 97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5">
                    <a:moveTo>
                      <a:pt x="10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4" y="2"/>
                    </a:lnTo>
                    <a:lnTo>
                      <a:pt x="95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5" y="90"/>
                    </a:lnTo>
                    <a:lnTo>
                      <a:pt x="94" y="92"/>
                    </a:lnTo>
                    <a:lnTo>
                      <a:pt x="91" y="95"/>
                    </a:lnTo>
                    <a:lnTo>
                      <a:pt x="88" y="95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2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6" name="Freeform 90">
                <a:extLst>
                  <a:ext uri="{FF2B5EF4-FFF2-40B4-BE49-F238E27FC236}">
                    <a16:creationId xmlns:a16="http://schemas.microsoft.com/office/drawing/2014/main" id="{841BBB38-9C8D-44E8-AA3F-871DBF7CE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413"/>
                <a:ext cx="97" cy="95"/>
              </a:xfrm>
              <a:custGeom>
                <a:avLst/>
                <a:gdLst>
                  <a:gd name="T0" fmla="*/ 11 w 97"/>
                  <a:gd name="T1" fmla="*/ 0 h 95"/>
                  <a:gd name="T2" fmla="*/ 88 w 97"/>
                  <a:gd name="T3" fmla="*/ 0 h 95"/>
                  <a:gd name="T4" fmla="*/ 92 w 97"/>
                  <a:gd name="T5" fmla="*/ 0 h 95"/>
                  <a:gd name="T6" fmla="*/ 94 w 97"/>
                  <a:gd name="T7" fmla="*/ 2 h 95"/>
                  <a:gd name="T8" fmla="*/ 97 w 97"/>
                  <a:gd name="T9" fmla="*/ 5 h 95"/>
                  <a:gd name="T10" fmla="*/ 97 w 97"/>
                  <a:gd name="T11" fmla="*/ 9 h 95"/>
                  <a:gd name="T12" fmla="*/ 97 w 97"/>
                  <a:gd name="T13" fmla="*/ 86 h 95"/>
                  <a:gd name="T14" fmla="*/ 97 w 97"/>
                  <a:gd name="T15" fmla="*/ 90 h 95"/>
                  <a:gd name="T16" fmla="*/ 94 w 97"/>
                  <a:gd name="T17" fmla="*/ 92 h 95"/>
                  <a:gd name="T18" fmla="*/ 92 w 97"/>
                  <a:gd name="T19" fmla="*/ 95 h 95"/>
                  <a:gd name="T20" fmla="*/ 88 w 97"/>
                  <a:gd name="T21" fmla="*/ 95 h 95"/>
                  <a:gd name="T22" fmla="*/ 11 w 97"/>
                  <a:gd name="T23" fmla="*/ 95 h 95"/>
                  <a:gd name="T24" fmla="*/ 7 w 97"/>
                  <a:gd name="T25" fmla="*/ 95 h 95"/>
                  <a:gd name="T26" fmla="*/ 4 w 97"/>
                  <a:gd name="T27" fmla="*/ 92 h 95"/>
                  <a:gd name="T28" fmla="*/ 2 w 97"/>
                  <a:gd name="T29" fmla="*/ 90 h 95"/>
                  <a:gd name="T30" fmla="*/ 0 w 97"/>
                  <a:gd name="T31" fmla="*/ 86 h 95"/>
                  <a:gd name="T32" fmla="*/ 0 w 97"/>
                  <a:gd name="T33" fmla="*/ 9 h 95"/>
                  <a:gd name="T34" fmla="*/ 2 w 97"/>
                  <a:gd name="T35" fmla="*/ 5 h 95"/>
                  <a:gd name="T36" fmla="*/ 4 w 97"/>
                  <a:gd name="T37" fmla="*/ 2 h 95"/>
                  <a:gd name="T38" fmla="*/ 7 w 97"/>
                  <a:gd name="T39" fmla="*/ 0 h 95"/>
                  <a:gd name="T40" fmla="*/ 11 w 97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5">
                    <a:moveTo>
                      <a:pt x="11" y="0"/>
                    </a:moveTo>
                    <a:lnTo>
                      <a:pt x="88" y="0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97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7" y="90"/>
                    </a:lnTo>
                    <a:lnTo>
                      <a:pt x="94" y="92"/>
                    </a:lnTo>
                    <a:lnTo>
                      <a:pt x="92" y="95"/>
                    </a:lnTo>
                    <a:lnTo>
                      <a:pt x="88" y="95"/>
                    </a:lnTo>
                    <a:lnTo>
                      <a:pt x="11" y="95"/>
                    </a:lnTo>
                    <a:lnTo>
                      <a:pt x="7" y="95"/>
                    </a:lnTo>
                    <a:lnTo>
                      <a:pt x="4" y="92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7" name="Freeform 91">
                <a:extLst>
                  <a:ext uri="{FF2B5EF4-FFF2-40B4-BE49-F238E27FC236}">
                    <a16:creationId xmlns:a16="http://schemas.microsoft.com/office/drawing/2014/main" id="{0D59F7DD-401D-4BA5-AC19-EF5C32A07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" y="1413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6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2 h 95"/>
                  <a:gd name="T18" fmla="*/ 90 w 96"/>
                  <a:gd name="T19" fmla="*/ 95 h 95"/>
                  <a:gd name="T20" fmla="*/ 86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3 w 96"/>
                  <a:gd name="T27" fmla="*/ 92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2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3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8" name="Freeform 92">
                <a:extLst>
                  <a:ext uri="{FF2B5EF4-FFF2-40B4-BE49-F238E27FC236}">
                    <a16:creationId xmlns:a16="http://schemas.microsoft.com/office/drawing/2014/main" id="{267E79CB-4668-482F-B593-2F489740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413"/>
                <a:ext cx="96" cy="95"/>
              </a:xfrm>
              <a:custGeom>
                <a:avLst/>
                <a:gdLst>
                  <a:gd name="T0" fmla="*/ 10 w 96"/>
                  <a:gd name="T1" fmla="*/ 0 h 95"/>
                  <a:gd name="T2" fmla="*/ 87 w 96"/>
                  <a:gd name="T3" fmla="*/ 0 h 95"/>
                  <a:gd name="T4" fmla="*/ 91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2 h 95"/>
                  <a:gd name="T18" fmla="*/ 91 w 96"/>
                  <a:gd name="T19" fmla="*/ 95 h 95"/>
                  <a:gd name="T20" fmla="*/ 87 w 96"/>
                  <a:gd name="T21" fmla="*/ 95 h 95"/>
                  <a:gd name="T22" fmla="*/ 10 w 96"/>
                  <a:gd name="T23" fmla="*/ 95 h 95"/>
                  <a:gd name="T24" fmla="*/ 6 w 96"/>
                  <a:gd name="T25" fmla="*/ 95 h 95"/>
                  <a:gd name="T26" fmla="*/ 3 w 96"/>
                  <a:gd name="T27" fmla="*/ 92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6 w 96"/>
                  <a:gd name="T39" fmla="*/ 0 h 95"/>
                  <a:gd name="T40" fmla="*/ 10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10" y="0"/>
                    </a:moveTo>
                    <a:lnTo>
                      <a:pt x="87" y="0"/>
                    </a:lnTo>
                    <a:lnTo>
                      <a:pt x="91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2"/>
                    </a:lnTo>
                    <a:lnTo>
                      <a:pt x="91" y="95"/>
                    </a:lnTo>
                    <a:lnTo>
                      <a:pt x="87" y="95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3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29" name="Freeform 93">
                <a:extLst>
                  <a:ext uri="{FF2B5EF4-FFF2-40B4-BE49-F238E27FC236}">
                    <a16:creationId xmlns:a16="http://schemas.microsoft.com/office/drawing/2014/main" id="{304CCAED-B9DA-4031-A0AD-081E310F4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413"/>
                <a:ext cx="95" cy="95"/>
              </a:xfrm>
              <a:custGeom>
                <a:avLst/>
                <a:gdLst>
                  <a:gd name="T0" fmla="*/ 9 w 95"/>
                  <a:gd name="T1" fmla="*/ 0 h 95"/>
                  <a:gd name="T2" fmla="*/ 86 w 95"/>
                  <a:gd name="T3" fmla="*/ 0 h 95"/>
                  <a:gd name="T4" fmla="*/ 90 w 95"/>
                  <a:gd name="T5" fmla="*/ 0 h 95"/>
                  <a:gd name="T6" fmla="*/ 93 w 95"/>
                  <a:gd name="T7" fmla="*/ 2 h 95"/>
                  <a:gd name="T8" fmla="*/ 95 w 95"/>
                  <a:gd name="T9" fmla="*/ 5 h 95"/>
                  <a:gd name="T10" fmla="*/ 95 w 95"/>
                  <a:gd name="T11" fmla="*/ 9 h 95"/>
                  <a:gd name="T12" fmla="*/ 95 w 95"/>
                  <a:gd name="T13" fmla="*/ 86 h 95"/>
                  <a:gd name="T14" fmla="*/ 95 w 95"/>
                  <a:gd name="T15" fmla="*/ 90 h 95"/>
                  <a:gd name="T16" fmla="*/ 93 w 95"/>
                  <a:gd name="T17" fmla="*/ 92 h 95"/>
                  <a:gd name="T18" fmla="*/ 90 w 95"/>
                  <a:gd name="T19" fmla="*/ 95 h 95"/>
                  <a:gd name="T20" fmla="*/ 86 w 95"/>
                  <a:gd name="T21" fmla="*/ 95 h 95"/>
                  <a:gd name="T22" fmla="*/ 9 w 95"/>
                  <a:gd name="T23" fmla="*/ 95 h 95"/>
                  <a:gd name="T24" fmla="*/ 5 w 95"/>
                  <a:gd name="T25" fmla="*/ 95 h 95"/>
                  <a:gd name="T26" fmla="*/ 2 w 95"/>
                  <a:gd name="T27" fmla="*/ 92 h 95"/>
                  <a:gd name="T28" fmla="*/ 0 w 95"/>
                  <a:gd name="T29" fmla="*/ 90 h 95"/>
                  <a:gd name="T30" fmla="*/ 0 w 95"/>
                  <a:gd name="T31" fmla="*/ 86 h 95"/>
                  <a:gd name="T32" fmla="*/ 0 w 95"/>
                  <a:gd name="T33" fmla="*/ 9 h 95"/>
                  <a:gd name="T34" fmla="*/ 0 w 95"/>
                  <a:gd name="T35" fmla="*/ 5 h 95"/>
                  <a:gd name="T36" fmla="*/ 2 w 95"/>
                  <a:gd name="T37" fmla="*/ 2 h 95"/>
                  <a:gd name="T38" fmla="*/ 5 w 95"/>
                  <a:gd name="T39" fmla="*/ 0 h 95"/>
                  <a:gd name="T40" fmla="*/ 9 w 95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2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0" name="Freeform 94">
                <a:extLst>
                  <a:ext uri="{FF2B5EF4-FFF2-40B4-BE49-F238E27FC236}">
                    <a16:creationId xmlns:a16="http://schemas.microsoft.com/office/drawing/2014/main" id="{C8602C35-D3AE-423B-AA25-D7987ABDE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413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7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2 h 95"/>
                  <a:gd name="T18" fmla="*/ 90 w 96"/>
                  <a:gd name="T19" fmla="*/ 95 h 95"/>
                  <a:gd name="T20" fmla="*/ 87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3 w 96"/>
                  <a:gd name="T27" fmla="*/ 92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2"/>
                    </a:lnTo>
                    <a:lnTo>
                      <a:pt x="90" y="95"/>
                    </a:lnTo>
                    <a:lnTo>
                      <a:pt x="87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3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1" name="Freeform 95">
                <a:extLst>
                  <a:ext uri="{FF2B5EF4-FFF2-40B4-BE49-F238E27FC236}">
                    <a16:creationId xmlns:a16="http://schemas.microsoft.com/office/drawing/2014/main" id="{C17A8DCC-32DC-4D1A-8A29-CAC372920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413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6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5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5 w 96"/>
                  <a:gd name="T15" fmla="*/ 90 h 95"/>
                  <a:gd name="T16" fmla="*/ 93 w 96"/>
                  <a:gd name="T17" fmla="*/ 92 h 95"/>
                  <a:gd name="T18" fmla="*/ 90 w 96"/>
                  <a:gd name="T19" fmla="*/ 95 h 95"/>
                  <a:gd name="T20" fmla="*/ 86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2 w 96"/>
                  <a:gd name="T27" fmla="*/ 92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2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3" y="92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2" name="Freeform 96">
                <a:extLst>
                  <a:ext uri="{FF2B5EF4-FFF2-40B4-BE49-F238E27FC236}">
                    <a16:creationId xmlns:a16="http://schemas.microsoft.com/office/drawing/2014/main" id="{422BCE1F-DF0C-4F44-9DFF-437895799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292"/>
                <a:ext cx="97" cy="96"/>
              </a:xfrm>
              <a:custGeom>
                <a:avLst/>
                <a:gdLst>
                  <a:gd name="T0" fmla="*/ 10 w 97"/>
                  <a:gd name="T1" fmla="*/ 0 h 96"/>
                  <a:gd name="T2" fmla="*/ 88 w 97"/>
                  <a:gd name="T3" fmla="*/ 0 h 96"/>
                  <a:gd name="T4" fmla="*/ 91 w 97"/>
                  <a:gd name="T5" fmla="*/ 0 h 96"/>
                  <a:gd name="T6" fmla="*/ 94 w 97"/>
                  <a:gd name="T7" fmla="*/ 3 h 96"/>
                  <a:gd name="T8" fmla="*/ 95 w 97"/>
                  <a:gd name="T9" fmla="*/ 5 h 96"/>
                  <a:gd name="T10" fmla="*/ 97 w 97"/>
                  <a:gd name="T11" fmla="*/ 9 h 96"/>
                  <a:gd name="T12" fmla="*/ 97 w 97"/>
                  <a:gd name="T13" fmla="*/ 86 h 96"/>
                  <a:gd name="T14" fmla="*/ 95 w 97"/>
                  <a:gd name="T15" fmla="*/ 90 h 96"/>
                  <a:gd name="T16" fmla="*/ 94 w 97"/>
                  <a:gd name="T17" fmla="*/ 93 h 96"/>
                  <a:gd name="T18" fmla="*/ 91 w 97"/>
                  <a:gd name="T19" fmla="*/ 96 h 96"/>
                  <a:gd name="T20" fmla="*/ 88 w 97"/>
                  <a:gd name="T21" fmla="*/ 96 h 96"/>
                  <a:gd name="T22" fmla="*/ 10 w 97"/>
                  <a:gd name="T23" fmla="*/ 96 h 96"/>
                  <a:gd name="T24" fmla="*/ 6 w 97"/>
                  <a:gd name="T25" fmla="*/ 96 h 96"/>
                  <a:gd name="T26" fmla="*/ 4 w 97"/>
                  <a:gd name="T27" fmla="*/ 93 h 96"/>
                  <a:gd name="T28" fmla="*/ 1 w 97"/>
                  <a:gd name="T29" fmla="*/ 90 h 96"/>
                  <a:gd name="T30" fmla="*/ 0 w 97"/>
                  <a:gd name="T31" fmla="*/ 86 h 96"/>
                  <a:gd name="T32" fmla="*/ 0 w 97"/>
                  <a:gd name="T33" fmla="*/ 9 h 96"/>
                  <a:gd name="T34" fmla="*/ 1 w 97"/>
                  <a:gd name="T35" fmla="*/ 5 h 96"/>
                  <a:gd name="T36" fmla="*/ 4 w 97"/>
                  <a:gd name="T37" fmla="*/ 3 h 96"/>
                  <a:gd name="T38" fmla="*/ 6 w 97"/>
                  <a:gd name="T39" fmla="*/ 0 h 96"/>
                  <a:gd name="T40" fmla="*/ 10 w 97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6">
                    <a:moveTo>
                      <a:pt x="10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4" y="3"/>
                    </a:lnTo>
                    <a:lnTo>
                      <a:pt x="95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5" y="90"/>
                    </a:lnTo>
                    <a:lnTo>
                      <a:pt x="94" y="93"/>
                    </a:lnTo>
                    <a:lnTo>
                      <a:pt x="91" y="96"/>
                    </a:lnTo>
                    <a:lnTo>
                      <a:pt x="88" y="96"/>
                    </a:lnTo>
                    <a:lnTo>
                      <a:pt x="10" y="96"/>
                    </a:lnTo>
                    <a:lnTo>
                      <a:pt x="6" y="96"/>
                    </a:lnTo>
                    <a:lnTo>
                      <a:pt x="4" y="93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3" name="Freeform 97">
                <a:extLst>
                  <a:ext uri="{FF2B5EF4-FFF2-40B4-BE49-F238E27FC236}">
                    <a16:creationId xmlns:a16="http://schemas.microsoft.com/office/drawing/2014/main" id="{E9422414-47D9-4717-8A56-3E626889C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292"/>
                <a:ext cx="97" cy="96"/>
              </a:xfrm>
              <a:custGeom>
                <a:avLst/>
                <a:gdLst>
                  <a:gd name="T0" fmla="*/ 11 w 97"/>
                  <a:gd name="T1" fmla="*/ 0 h 96"/>
                  <a:gd name="T2" fmla="*/ 88 w 97"/>
                  <a:gd name="T3" fmla="*/ 0 h 96"/>
                  <a:gd name="T4" fmla="*/ 92 w 97"/>
                  <a:gd name="T5" fmla="*/ 0 h 96"/>
                  <a:gd name="T6" fmla="*/ 94 w 97"/>
                  <a:gd name="T7" fmla="*/ 3 h 96"/>
                  <a:gd name="T8" fmla="*/ 97 w 97"/>
                  <a:gd name="T9" fmla="*/ 5 h 96"/>
                  <a:gd name="T10" fmla="*/ 97 w 97"/>
                  <a:gd name="T11" fmla="*/ 9 h 96"/>
                  <a:gd name="T12" fmla="*/ 97 w 97"/>
                  <a:gd name="T13" fmla="*/ 86 h 96"/>
                  <a:gd name="T14" fmla="*/ 97 w 97"/>
                  <a:gd name="T15" fmla="*/ 90 h 96"/>
                  <a:gd name="T16" fmla="*/ 94 w 97"/>
                  <a:gd name="T17" fmla="*/ 93 h 96"/>
                  <a:gd name="T18" fmla="*/ 92 w 97"/>
                  <a:gd name="T19" fmla="*/ 96 h 96"/>
                  <a:gd name="T20" fmla="*/ 88 w 97"/>
                  <a:gd name="T21" fmla="*/ 96 h 96"/>
                  <a:gd name="T22" fmla="*/ 11 w 97"/>
                  <a:gd name="T23" fmla="*/ 96 h 96"/>
                  <a:gd name="T24" fmla="*/ 7 w 97"/>
                  <a:gd name="T25" fmla="*/ 96 h 96"/>
                  <a:gd name="T26" fmla="*/ 4 w 97"/>
                  <a:gd name="T27" fmla="*/ 93 h 96"/>
                  <a:gd name="T28" fmla="*/ 2 w 97"/>
                  <a:gd name="T29" fmla="*/ 90 h 96"/>
                  <a:gd name="T30" fmla="*/ 0 w 97"/>
                  <a:gd name="T31" fmla="*/ 86 h 96"/>
                  <a:gd name="T32" fmla="*/ 0 w 97"/>
                  <a:gd name="T33" fmla="*/ 9 h 96"/>
                  <a:gd name="T34" fmla="*/ 2 w 97"/>
                  <a:gd name="T35" fmla="*/ 5 h 96"/>
                  <a:gd name="T36" fmla="*/ 4 w 97"/>
                  <a:gd name="T37" fmla="*/ 3 h 96"/>
                  <a:gd name="T38" fmla="*/ 7 w 97"/>
                  <a:gd name="T39" fmla="*/ 0 h 96"/>
                  <a:gd name="T40" fmla="*/ 11 w 97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6">
                    <a:moveTo>
                      <a:pt x="11" y="0"/>
                    </a:moveTo>
                    <a:lnTo>
                      <a:pt x="88" y="0"/>
                    </a:lnTo>
                    <a:lnTo>
                      <a:pt x="92" y="0"/>
                    </a:lnTo>
                    <a:lnTo>
                      <a:pt x="94" y="3"/>
                    </a:lnTo>
                    <a:lnTo>
                      <a:pt x="97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7" y="90"/>
                    </a:lnTo>
                    <a:lnTo>
                      <a:pt x="94" y="93"/>
                    </a:lnTo>
                    <a:lnTo>
                      <a:pt x="92" y="96"/>
                    </a:lnTo>
                    <a:lnTo>
                      <a:pt x="88" y="96"/>
                    </a:lnTo>
                    <a:lnTo>
                      <a:pt x="11" y="96"/>
                    </a:lnTo>
                    <a:lnTo>
                      <a:pt x="7" y="96"/>
                    </a:lnTo>
                    <a:lnTo>
                      <a:pt x="4" y="93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4" name="Freeform 98">
                <a:extLst>
                  <a:ext uri="{FF2B5EF4-FFF2-40B4-BE49-F238E27FC236}">
                    <a16:creationId xmlns:a16="http://schemas.microsoft.com/office/drawing/2014/main" id="{EF8A15F0-8836-4DD5-930D-5C55B7B9A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" y="1292"/>
                <a:ext cx="96" cy="96"/>
              </a:xfrm>
              <a:custGeom>
                <a:avLst/>
                <a:gdLst>
                  <a:gd name="T0" fmla="*/ 9 w 96"/>
                  <a:gd name="T1" fmla="*/ 0 h 96"/>
                  <a:gd name="T2" fmla="*/ 86 w 96"/>
                  <a:gd name="T3" fmla="*/ 0 h 96"/>
                  <a:gd name="T4" fmla="*/ 90 w 96"/>
                  <a:gd name="T5" fmla="*/ 0 h 96"/>
                  <a:gd name="T6" fmla="*/ 93 w 96"/>
                  <a:gd name="T7" fmla="*/ 3 h 96"/>
                  <a:gd name="T8" fmla="*/ 96 w 96"/>
                  <a:gd name="T9" fmla="*/ 5 h 96"/>
                  <a:gd name="T10" fmla="*/ 96 w 96"/>
                  <a:gd name="T11" fmla="*/ 9 h 96"/>
                  <a:gd name="T12" fmla="*/ 96 w 96"/>
                  <a:gd name="T13" fmla="*/ 86 h 96"/>
                  <a:gd name="T14" fmla="*/ 96 w 96"/>
                  <a:gd name="T15" fmla="*/ 90 h 96"/>
                  <a:gd name="T16" fmla="*/ 93 w 96"/>
                  <a:gd name="T17" fmla="*/ 93 h 96"/>
                  <a:gd name="T18" fmla="*/ 90 w 96"/>
                  <a:gd name="T19" fmla="*/ 96 h 96"/>
                  <a:gd name="T20" fmla="*/ 86 w 96"/>
                  <a:gd name="T21" fmla="*/ 96 h 96"/>
                  <a:gd name="T22" fmla="*/ 9 w 96"/>
                  <a:gd name="T23" fmla="*/ 96 h 96"/>
                  <a:gd name="T24" fmla="*/ 5 w 96"/>
                  <a:gd name="T25" fmla="*/ 96 h 96"/>
                  <a:gd name="T26" fmla="*/ 3 w 96"/>
                  <a:gd name="T27" fmla="*/ 93 h 96"/>
                  <a:gd name="T28" fmla="*/ 0 w 96"/>
                  <a:gd name="T29" fmla="*/ 90 h 96"/>
                  <a:gd name="T30" fmla="*/ 0 w 96"/>
                  <a:gd name="T31" fmla="*/ 86 h 96"/>
                  <a:gd name="T32" fmla="*/ 0 w 96"/>
                  <a:gd name="T33" fmla="*/ 9 h 96"/>
                  <a:gd name="T34" fmla="*/ 0 w 96"/>
                  <a:gd name="T35" fmla="*/ 5 h 96"/>
                  <a:gd name="T36" fmla="*/ 3 w 96"/>
                  <a:gd name="T37" fmla="*/ 3 h 96"/>
                  <a:gd name="T38" fmla="*/ 5 w 96"/>
                  <a:gd name="T39" fmla="*/ 0 h 96"/>
                  <a:gd name="T40" fmla="*/ 9 w 96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5" name="Freeform 99">
                <a:extLst>
                  <a:ext uri="{FF2B5EF4-FFF2-40B4-BE49-F238E27FC236}">
                    <a16:creationId xmlns:a16="http://schemas.microsoft.com/office/drawing/2014/main" id="{A60EDD8C-4A75-4EB6-BBC5-9D7B1569D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292"/>
                <a:ext cx="96" cy="96"/>
              </a:xfrm>
              <a:custGeom>
                <a:avLst/>
                <a:gdLst>
                  <a:gd name="T0" fmla="*/ 10 w 96"/>
                  <a:gd name="T1" fmla="*/ 0 h 96"/>
                  <a:gd name="T2" fmla="*/ 87 w 96"/>
                  <a:gd name="T3" fmla="*/ 0 h 96"/>
                  <a:gd name="T4" fmla="*/ 91 w 96"/>
                  <a:gd name="T5" fmla="*/ 0 h 96"/>
                  <a:gd name="T6" fmla="*/ 93 w 96"/>
                  <a:gd name="T7" fmla="*/ 3 h 96"/>
                  <a:gd name="T8" fmla="*/ 96 w 96"/>
                  <a:gd name="T9" fmla="*/ 5 h 96"/>
                  <a:gd name="T10" fmla="*/ 96 w 96"/>
                  <a:gd name="T11" fmla="*/ 9 h 96"/>
                  <a:gd name="T12" fmla="*/ 96 w 96"/>
                  <a:gd name="T13" fmla="*/ 86 h 96"/>
                  <a:gd name="T14" fmla="*/ 96 w 96"/>
                  <a:gd name="T15" fmla="*/ 90 h 96"/>
                  <a:gd name="T16" fmla="*/ 93 w 96"/>
                  <a:gd name="T17" fmla="*/ 93 h 96"/>
                  <a:gd name="T18" fmla="*/ 91 w 96"/>
                  <a:gd name="T19" fmla="*/ 96 h 96"/>
                  <a:gd name="T20" fmla="*/ 87 w 96"/>
                  <a:gd name="T21" fmla="*/ 96 h 96"/>
                  <a:gd name="T22" fmla="*/ 10 w 96"/>
                  <a:gd name="T23" fmla="*/ 96 h 96"/>
                  <a:gd name="T24" fmla="*/ 6 w 96"/>
                  <a:gd name="T25" fmla="*/ 96 h 96"/>
                  <a:gd name="T26" fmla="*/ 3 w 96"/>
                  <a:gd name="T27" fmla="*/ 93 h 96"/>
                  <a:gd name="T28" fmla="*/ 0 w 96"/>
                  <a:gd name="T29" fmla="*/ 90 h 96"/>
                  <a:gd name="T30" fmla="*/ 0 w 96"/>
                  <a:gd name="T31" fmla="*/ 86 h 96"/>
                  <a:gd name="T32" fmla="*/ 0 w 96"/>
                  <a:gd name="T33" fmla="*/ 9 h 96"/>
                  <a:gd name="T34" fmla="*/ 0 w 96"/>
                  <a:gd name="T35" fmla="*/ 5 h 96"/>
                  <a:gd name="T36" fmla="*/ 3 w 96"/>
                  <a:gd name="T37" fmla="*/ 3 h 96"/>
                  <a:gd name="T38" fmla="*/ 6 w 96"/>
                  <a:gd name="T39" fmla="*/ 0 h 96"/>
                  <a:gd name="T40" fmla="*/ 10 w 96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10" y="0"/>
                    </a:moveTo>
                    <a:lnTo>
                      <a:pt x="87" y="0"/>
                    </a:lnTo>
                    <a:lnTo>
                      <a:pt x="91" y="0"/>
                    </a:lnTo>
                    <a:lnTo>
                      <a:pt x="93" y="3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1" y="96"/>
                    </a:lnTo>
                    <a:lnTo>
                      <a:pt x="87" y="96"/>
                    </a:lnTo>
                    <a:lnTo>
                      <a:pt x="10" y="96"/>
                    </a:lnTo>
                    <a:lnTo>
                      <a:pt x="6" y="96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6" name="Freeform 100">
                <a:extLst>
                  <a:ext uri="{FF2B5EF4-FFF2-40B4-BE49-F238E27FC236}">
                    <a16:creationId xmlns:a16="http://schemas.microsoft.com/office/drawing/2014/main" id="{99B29794-8E34-4EBA-8A08-3C5C212DF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92"/>
                <a:ext cx="95" cy="96"/>
              </a:xfrm>
              <a:custGeom>
                <a:avLst/>
                <a:gdLst>
                  <a:gd name="T0" fmla="*/ 9 w 95"/>
                  <a:gd name="T1" fmla="*/ 0 h 96"/>
                  <a:gd name="T2" fmla="*/ 86 w 95"/>
                  <a:gd name="T3" fmla="*/ 0 h 96"/>
                  <a:gd name="T4" fmla="*/ 90 w 95"/>
                  <a:gd name="T5" fmla="*/ 0 h 96"/>
                  <a:gd name="T6" fmla="*/ 93 w 95"/>
                  <a:gd name="T7" fmla="*/ 3 h 96"/>
                  <a:gd name="T8" fmla="*/ 95 w 95"/>
                  <a:gd name="T9" fmla="*/ 5 h 96"/>
                  <a:gd name="T10" fmla="*/ 95 w 95"/>
                  <a:gd name="T11" fmla="*/ 9 h 96"/>
                  <a:gd name="T12" fmla="*/ 95 w 95"/>
                  <a:gd name="T13" fmla="*/ 86 h 96"/>
                  <a:gd name="T14" fmla="*/ 95 w 95"/>
                  <a:gd name="T15" fmla="*/ 90 h 96"/>
                  <a:gd name="T16" fmla="*/ 93 w 95"/>
                  <a:gd name="T17" fmla="*/ 93 h 96"/>
                  <a:gd name="T18" fmla="*/ 90 w 95"/>
                  <a:gd name="T19" fmla="*/ 96 h 96"/>
                  <a:gd name="T20" fmla="*/ 86 w 95"/>
                  <a:gd name="T21" fmla="*/ 96 h 96"/>
                  <a:gd name="T22" fmla="*/ 9 w 95"/>
                  <a:gd name="T23" fmla="*/ 96 h 96"/>
                  <a:gd name="T24" fmla="*/ 5 w 95"/>
                  <a:gd name="T25" fmla="*/ 96 h 96"/>
                  <a:gd name="T26" fmla="*/ 2 w 95"/>
                  <a:gd name="T27" fmla="*/ 93 h 96"/>
                  <a:gd name="T28" fmla="*/ 0 w 95"/>
                  <a:gd name="T29" fmla="*/ 90 h 96"/>
                  <a:gd name="T30" fmla="*/ 0 w 95"/>
                  <a:gd name="T31" fmla="*/ 86 h 96"/>
                  <a:gd name="T32" fmla="*/ 0 w 95"/>
                  <a:gd name="T33" fmla="*/ 9 h 96"/>
                  <a:gd name="T34" fmla="*/ 0 w 95"/>
                  <a:gd name="T35" fmla="*/ 5 h 96"/>
                  <a:gd name="T36" fmla="*/ 2 w 95"/>
                  <a:gd name="T37" fmla="*/ 3 h 96"/>
                  <a:gd name="T38" fmla="*/ 5 w 95"/>
                  <a:gd name="T39" fmla="*/ 0 h 96"/>
                  <a:gd name="T40" fmla="*/ 9 w 95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7" name="Freeform 101">
                <a:extLst>
                  <a:ext uri="{FF2B5EF4-FFF2-40B4-BE49-F238E27FC236}">
                    <a16:creationId xmlns:a16="http://schemas.microsoft.com/office/drawing/2014/main" id="{6B81A1D8-2166-4C1E-A999-E56E952C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92"/>
                <a:ext cx="216" cy="216"/>
              </a:xfrm>
              <a:custGeom>
                <a:avLst/>
                <a:gdLst>
                  <a:gd name="T0" fmla="*/ 129 w 216"/>
                  <a:gd name="T1" fmla="*/ 0 h 216"/>
                  <a:gd name="T2" fmla="*/ 207 w 216"/>
                  <a:gd name="T3" fmla="*/ 0 h 216"/>
                  <a:gd name="T4" fmla="*/ 211 w 216"/>
                  <a:gd name="T5" fmla="*/ 0 h 216"/>
                  <a:gd name="T6" fmla="*/ 213 w 216"/>
                  <a:gd name="T7" fmla="*/ 3 h 216"/>
                  <a:gd name="T8" fmla="*/ 216 w 216"/>
                  <a:gd name="T9" fmla="*/ 5 h 216"/>
                  <a:gd name="T10" fmla="*/ 216 w 216"/>
                  <a:gd name="T11" fmla="*/ 9 h 216"/>
                  <a:gd name="T12" fmla="*/ 216 w 216"/>
                  <a:gd name="T13" fmla="*/ 117 h 216"/>
                  <a:gd name="T14" fmla="*/ 216 w 216"/>
                  <a:gd name="T15" fmla="*/ 123 h 216"/>
                  <a:gd name="T16" fmla="*/ 216 w 216"/>
                  <a:gd name="T17" fmla="*/ 128 h 216"/>
                  <a:gd name="T18" fmla="*/ 216 w 216"/>
                  <a:gd name="T19" fmla="*/ 135 h 216"/>
                  <a:gd name="T20" fmla="*/ 216 w 216"/>
                  <a:gd name="T21" fmla="*/ 141 h 216"/>
                  <a:gd name="T22" fmla="*/ 216 w 216"/>
                  <a:gd name="T23" fmla="*/ 148 h 216"/>
                  <a:gd name="T24" fmla="*/ 216 w 216"/>
                  <a:gd name="T25" fmla="*/ 207 h 216"/>
                  <a:gd name="T26" fmla="*/ 216 w 216"/>
                  <a:gd name="T27" fmla="*/ 211 h 216"/>
                  <a:gd name="T28" fmla="*/ 213 w 216"/>
                  <a:gd name="T29" fmla="*/ 213 h 216"/>
                  <a:gd name="T30" fmla="*/ 211 w 216"/>
                  <a:gd name="T31" fmla="*/ 216 h 216"/>
                  <a:gd name="T32" fmla="*/ 207 w 216"/>
                  <a:gd name="T33" fmla="*/ 216 h 216"/>
                  <a:gd name="T34" fmla="*/ 9 w 216"/>
                  <a:gd name="T35" fmla="*/ 216 h 216"/>
                  <a:gd name="T36" fmla="*/ 5 w 216"/>
                  <a:gd name="T37" fmla="*/ 216 h 216"/>
                  <a:gd name="T38" fmla="*/ 2 w 216"/>
                  <a:gd name="T39" fmla="*/ 213 h 216"/>
                  <a:gd name="T40" fmla="*/ 0 w 216"/>
                  <a:gd name="T41" fmla="*/ 211 h 216"/>
                  <a:gd name="T42" fmla="*/ 0 w 216"/>
                  <a:gd name="T43" fmla="*/ 207 h 216"/>
                  <a:gd name="T44" fmla="*/ 0 w 216"/>
                  <a:gd name="T45" fmla="*/ 130 h 216"/>
                  <a:gd name="T46" fmla="*/ 0 w 216"/>
                  <a:gd name="T47" fmla="*/ 126 h 216"/>
                  <a:gd name="T48" fmla="*/ 2 w 216"/>
                  <a:gd name="T49" fmla="*/ 123 h 216"/>
                  <a:gd name="T50" fmla="*/ 5 w 216"/>
                  <a:gd name="T51" fmla="*/ 121 h 216"/>
                  <a:gd name="T52" fmla="*/ 9 w 216"/>
                  <a:gd name="T53" fmla="*/ 121 h 216"/>
                  <a:gd name="T54" fmla="*/ 110 w 216"/>
                  <a:gd name="T55" fmla="*/ 121 h 216"/>
                  <a:gd name="T56" fmla="*/ 114 w 216"/>
                  <a:gd name="T57" fmla="*/ 119 h 216"/>
                  <a:gd name="T58" fmla="*/ 118 w 216"/>
                  <a:gd name="T59" fmla="*/ 118 h 216"/>
                  <a:gd name="T60" fmla="*/ 119 w 216"/>
                  <a:gd name="T61" fmla="*/ 114 h 216"/>
                  <a:gd name="T62" fmla="*/ 120 w 216"/>
                  <a:gd name="T63" fmla="*/ 110 h 216"/>
                  <a:gd name="T64" fmla="*/ 120 w 216"/>
                  <a:gd name="T65" fmla="*/ 9 h 216"/>
                  <a:gd name="T66" fmla="*/ 120 w 216"/>
                  <a:gd name="T67" fmla="*/ 5 h 216"/>
                  <a:gd name="T68" fmla="*/ 123 w 216"/>
                  <a:gd name="T69" fmla="*/ 3 h 216"/>
                  <a:gd name="T70" fmla="*/ 126 w 216"/>
                  <a:gd name="T71" fmla="*/ 0 h 216"/>
                  <a:gd name="T72" fmla="*/ 129 w 216"/>
                  <a:gd name="T7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6" h="216">
                    <a:moveTo>
                      <a:pt x="129" y="0"/>
                    </a:moveTo>
                    <a:lnTo>
                      <a:pt x="207" y="0"/>
                    </a:lnTo>
                    <a:lnTo>
                      <a:pt x="211" y="0"/>
                    </a:lnTo>
                    <a:lnTo>
                      <a:pt x="213" y="3"/>
                    </a:lnTo>
                    <a:lnTo>
                      <a:pt x="216" y="5"/>
                    </a:lnTo>
                    <a:lnTo>
                      <a:pt x="216" y="9"/>
                    </a:lnTo>
                    <a:lnTo>
                      <a:pt x="216" y="117"/>
                    </a:lnTo>
                    <a:lnTo>
                      <a:pt x="216" y="123"/>
                    </a:lnTo>
                    <a:lnTo>
                      <a:pt x="216" y="128"/>
                    </a:lnTo>
                    <a:lnTo>
                      <a:pt x="216" y="135"/>
                    </a:lnTo>
                    <a:lnTo>
                      <a:pt x="216" y="141"/>
                    </a:lnTo>
                    <a:lnTo>
                      <a:pt x="216" y="148"/>
                    </a:lnTo>
                    <a:lnTo>
                      <a:pt x="216" y="207"/>
                    </a:lnTo>
                    <a:lnTo>
                      <a:pt x="216" y="211"/>
                    </a:lnTo>
                    <a:lnTo>
                      <a:pt x="213" y="213"/>
                    </a:lnTo>
                    <a:lnTo>
                      <a:pt x="211" y="216"/>
                    </a:lnTo>
                    <a:lnTo>
                      <a:pt x="207" y="216"/>
                    </a:lnTo>
                    <a:lnTo>
                      <a:pt x="9" y="216"/>
                    </a:lnTo>
                    <a:lnTo>
                      <a:pt x="5" y="216"/>
                    </a:lnTo>
                    <a:lnTo>
                      <a:pt x="2" y="213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5" y="121"/>
                    </a:lnTo>
                    <a:lnTo>
                      <a:pt x="9" y="121"/>
                    </a:lnTo>
                    <a:lnTo>
                      <a:pt x="110" y="121"/>
                    </a:lnTo>
                    <a:lnTo>
                      <a:pt x="114" y="119"/>
                    </a:lnTo>
                    <a:lnTo>
                      <a:pt x="118" y="118"/>
                    </a:lnTo>
                    <a:lnTo>
                      <a:pt x="119" y="114"/>
                    </a:lnTo>
                    <a:lnTo>
                      <a:pt x="120" y="110"/>
                    </a:lnTo>
                    <a:lnTo>
                      <a:pt x="120" y="9"/>
                    </a:lnTo>
                    <a:lnTo>
                      <a:pt x="120" y="5"/>
                    </a:lnTo>
                    <a:lnTo>
                      <a:pt x="123" y="3"/>
                    </a:lnTo>
                    <a:lnTo>
                      <a:pt x="126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8" name="Freeform 102">
                <a:extLst>
                  <a:ext uri="{FF2B5EF4-FFF2-40B4-BE49-F238E27FC236}">
                    <a16:creationId xmlns:a16="http://schemas.microsoft.com/office/drawing/2014/main" id="{0DADDA9B-A1CE-4EC4-AA08-097421E92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292"/>
                <a:ext cx="95" cy="96"/>
              </a:xfrm>
              <a:custGeom>
                <a:avLst/>
                <a:gdLst>
                  <a:gd name="T0" fmla="*/ 9 w 95"/>
                  <a:gd name="T1" fmla="*/ 0 h 96"/>
                  <a:gd name="T2" fmla="*/ 86 w 95"/>
                  <a:gd name="T3" fmla="*/ 0 h 96"/>
                  <a:gd name="T4" fmla="*/ 90 w 95"/>
                  <a:gd name="T5" fmla="*/ 0 h 96"/>
                  <a:gd name="T6" fmla="*/ 93 w 95"/>
                  <a:gd name="T7" fmla="*/ 3 h 96"/>
                  <a:gd name="T8" fmla="*/ 95 w 95"/>
                  <a:gd name="T9" fmla="*/ 5 h 96"/>
                  <a:gd name="T10" fmla="*/ 95 w 95"/>
                  <a:gd name="T11" fmla="*/ 9 h 96"/>
                  <a:gd name="T12" fmla="*/ 95 w 95"/>
                  <a:gd name="T13" fmla="*/ 86 h 96"/>
                  <a:gd name="T14" fmla="*/ 95 w 95"/>
                  <a:gd name="T15" fmla="*/ 90 h 96"/>
                  <a:gd name="T16" fmla="*/ 93 w 95"/>
                  <a:gd name="T17" fmla="*/ 93 h 96"/>
                  <a:gd name="T18" fmla="*/ 90 w 95"/>
                  <a:gd name="T19" fmla="*/ 96 h 96"/>
                  <a:gd name="T20" fmla="*/ 86 w 95"/>
                  <a:gd name="T21" fmla="*/ 96 h 96"/>
                  <a:gd name="T22" fmla="*/ 9 w 95"/>
                  <a:gd name="T23" fmla="*/ 96 h 96"/>
                  <a:gd name="T24" fmla="*/ 5 w 95"/>
                  <a:gd name="T25" fmla="*/ 96 h 96"/>
                  <a:gd name="T26" fmla="*/ 2 w 95"/>
                  <a:gd name="T27" fmla="*/ 93 h 96"/>
                  <a:gd name="T28" fmla="*/ 0 w 95"/>
                  <a:gd name="T29" fmla="*/ 90 h 96"/>
                  <a:gd name="T30" fmla="*/ 0 w 95"/>
                  <a:gd name="T31" fmla="*/ 86 h 96"/>
                  <a:gd name="T32" fmla="*/ 0 w 95"/>
                  <a:gd name="T33" fmla="*/ 9 h 96"/>
                  <a:gd name="T34" fmla="*/ 0 w 95"/>
                  <a:gd name="T35" fmla="*/ 5 h 96"/>
                  <a:gd name="T36" fmla="*/ 2 w 95"/>
                  <a:gd name="T37" fmla="*/ 3 h 96"/>
                  <a:gd name="T38" fmla="*/ 5 w 95"/>
                  <a:gd name="T39" fmla="*/ 0 h 96"/>
                  <a:gd name="T40" fmla="*/ 9 w 95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39" name="Freeform 103">
                <a:extLst>
                  <a:ext uri="{FF2B5EF4-FFF2-40B4-BE49-F238E27FC236}">
                    <a16:creationId xmlns:a16="http://schemas.microsoft.com/office/drawing/2014/main" id="{2660E4B0-A555-4FAD-8D46-369293A33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292"/>
                <a:ext cx="96" cy="96"/>
              </a:xfrm>
              <a:custGeom>
                <a:avLst/>
                <a:gdLst>
                  <a:gd name="T0" fmla="*/ 9 w 96"/>
                  <a:gd name="T1" fmla="*/ 0 h 96"/>
                  <a:gd name="T2" fmla="*/ 87 w 96"/>
                  <a:gd name="T3" fmla="*/ 0 h 96"/>
                  <a:gd name="T4" fmla="*/ 90 w 96"/>
                  <a:gd name="T5" fmla="*/ 0 h 96"/>
                  <a:gd name="T6" fmla="*/ 93 w 96"/>
                  <a:gd name="T7" fmla="*/ 3 h 96"/>
                  <a:gd name="T8" fmla="*/ 96 w 96"/>
                  <a:gd name="T9" fmla="*/ 5 h 96"/>
                  <a:gd name="T10" fmla="*/ 96 w 96"/>
                  <a:gd name="T11" fmla="*/ 9 h 96"/>
                  <a:gd name="T12" fmla="*/ 96 w 96"/>
                  <a:gd name="T13" fmla="*/ 86 h 96"/>
                  <a:gd name="T14" fmla="*/ 96 w 96"/>
                  <a:gd name="T15" fmla="*/ 90 h 96"/>
                  <a:gd name="T16" fmla="*/ 93 w 96"/>
                  <a:gd name="T17" fmla="*/ 93 h 96"/>
                  <a:gd name="T18" fmla="*/ 90 w 96"/>
                  <a:gd name="T19" fmla="*/ 96 h 96"/>
                  <a:gd name="T20" fmla="*/ 87 w 96"/>
                  <a:gd name="T21" fmla="*/ 96 h 96"/>
                  <a:gd name="T22" fmla="*/ 9 w 96"/>
                  <a:gd name="T23" fmla="*/ 96 h 96"/>
                  <a:gd name="T24" fmla="*/ 5 w 96"/>
                  <a:gd name="T25" fmla="*/ 96 h 96"/>
                  <a:gd name="T26" fmla="*/ 3 w 96"/>
                  <a:gd name="T27" fmla="*/ 93 h 96"/>
                  <a:gd name="T28" fmla="*/ 0 w 96"/>
                  <a:gd name="T29" fmla="*/ 90 h 96"/>
                  <a:gd name="T30" fmla="*/ 0 w 96"/>
                  <a:gd name="T31" fmla="*/ 86 h 96"/>
                  <a:gd name="T32" fmla="*/ 0 w 96"/>
                  <a:gd name="T33" fmla="*/ 9 h 96"/>
                  <a:gd name="T34" fmla="*/ 0 w 96"/>
                  <a:gd name="T35" fmla="*/ 5 h 96"/>
                  <a:gd name="T36" fmla="*/ 3 w 96"/>
                  <a:gd name="T37" fmla="*/ 3 h 96"/>
                  <a:gd name="T38" fmla="*/ 5 w 96"/>
                  <a:gd name="T39" fmla="*/ 0 h 96"/>
                  <a:gd name="T40" fmla="*/ 9 w 96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9" y="0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0" name="Freeform 104">
                <a:extLst>
                  <a:ext uri="{FF2B5EF4-FFF2-40B4-BE49-F238E27FC236}">
                    <a16:creationId xmlns:a16="http://schemas.microsoft.com/office/drawing/2014/main" id="{8F6A6997-859A-485B-98D3-0257D3601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292"/>
                <a:ext cx="96" cy="96"/>
              </a:xfrm>
              <a:custGeom>
                <a:avLst/>
                <a:gdLst>
                  <a:gd name="T0" fmla="*/ 9 w 96"/>
                  <a:gd name="T1" fmla="*/ 0 h 96"/>
                  <a:gd name="T2" fmla="*/ 86 w 96"/>
                  <a:gd name="T3" fmla="*/ 0 h 96"/>
                  <a:gd name="T4" fmla="*/ 90 w 96"/>
                  <a:gd name="T5" fmla="*/ 0 h 96"/>
                  <a:gd name="T6" fmla="*/ 93 w 96"/>
                  <a:gd name="T7" fmla="*/ 3 h 96"/>
                  <a:gd name="T8" fmla="*/ 95 w 96"/>
                  <a:gd name="T9" fmla="*/ 5 h 96"/>
                  <a:gd name="T10" fmla="*/ 96 w 96"/>
                  <a:gd name="T11" fmla="*/ 9 h 96"/>
                  <a:gd name="T12" fmla="*/ 96 w 96"/>
                  <a:gd name="T13" fmla="*/ 86 h 96"/>
                  <a:gd name="T14" fmla="*/ 95 w 96"/>
                  <a:gd name="T15" fmla="*/ 90 h 96"/>
                  <a:gd name="T16" fmla="*/ 93 w 96"/>
                  <a:gd name="T17" fmla="*/ 93 h 96"/>
                  <a:gd name="T18" fmla="*/ 90 w 96"/>
                  <a:gd name="T19" fmla="*/ 96 h 96"/>
                  <a:gd name="T20" fmla="*/ 86 w 96"/>
                  <a:gd name="T21" fmla="*/ 96 h 96"/>
                  <a:gd name="T22" fmla="*/ 9 w 96"/>
                  <a:gd name="T23" fmla="*/ 96 h 96"/>
                  <a:gd name="T24" fmla="*/ 5 w 96"/>
                  <a:gd name="T25" fmla="*/ 96 h 96"/>
                  <a:gd name="T26" fmla="*/ 2 w 96"/>
                  <a:gd name="T27" fmla="*/ 93 h 96"/>
                  <a:gd name="T28" fmla="*/ 0 w 96"/>
                  <a:gd name="T29" fmla="*/ 90 h 96"/>
                  <a:gd name="T30" fmla="*/ 0 w 96"/>
                  <a:gd name="T31" fmla="*/ 86 h 96"/>
                  <a:gd name="T32" fmla="*/ 0 w 96"/>
                  <a:gd name="T33" fmla="*/ 9 h 96"/>
                  <a:gd name="T34" fmla="*/ 0 w 96"/>
                  <a:gd name="T35" fmla="*/ 5 h 96"/>
                  <a:gd name="T36" fmla="*/ 2 w 96"/>
                  <a:gd name="T37" fmla="*/ 3 h 96"/>
                  <a:gd name="T38" fmla="*/ 5 w 96"/>
                  <a:gd name="T39" fmla="*/ 0 h 96"/>
                  <a:gd name="T40" fmla="*/ 9 w 96"/>
                  <a:gd name="T4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3"/>
                    </a:lnTo>
                    <a:lnTo>
                      <a:pt x="95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6"/>
                    </a:lnTo>
                    <a:lnTo>
                      <a:pt x="86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1" name="Freeform 105">
                <a:extLst>
                  <a:ext uri="{FF2B5EF4-FFF2-40B4-BE49-F238E27FC236}">
                    <a16:creationId xmlns:a16="http://schemas.microsoft.com/office/drawing/2014/main" id="{4A90C8A8-DF00-4F3F-AAAA-88458EE56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172"/>
                <a:ext cx="97" cy="95"/>
              </a:xfrm>
              <a:custGeom>
                <a:avLst/>
                <a:gdLst>
                  <a:gd name="T0" fmla="*/ 10 w 97"/>
                  <a:gd name="T1" fmla="*/ 0 h 95"/>
                  <a:gd name="T2" fmla="*/ 88 w 97"/>
                  <a:gd name="T3" fmla="*/ 0 h 95"/>
                  <a:gd name="T4" fmla="*/ 91 w 97"/>
                  <a:gd name="T5" fmla="*/ 0 h 95"/>
                  <a:gd name="T6" fmla="*/ 94 w 97"/>
                  <a:gd name="T7" fmla="*/ 2 h 95"/>
                  <a:gd name="T8" fmla="*/ 95 w 97"/>
                  <a:gd name="T9" fmla="*/ 5 h 95"/>
                  <a:gd name="T10" fmla="*/ 97 w 97"/>
                  <a:gd name="T11" fmla="*/ 9 h 95"/>
                  <a:gd name="T12" fmla="*/ 97 w 97"/>
                  <a:gd name="T13" fmla="*/ 86 h 95"/>
                  <a:gd name="T14" fmla="*/ 95 w 97"/>
                  <a:gd name="T15" fmla="*/ 90 h 95"/>
                  <a:gd name="T16" fmla="*/ 94 w 97"/>
                  <a:gd name="T17" fmla="*/ 93 h 95"/>
                  <a:gd name="T18" fmla="*/ 91 w 97"/>
                  <a:gd name="T19" fmla="*/ 95 h 95"/>
                  <a:gd name="T20" fmla="*/ 88 w 97"/>
                  <a:gd name="T21" fmla="*/ 95 h 95"/>
                  <a:gd name="T22" fmla="*/ 10 w 97"/>
                  <a:gd name="T23" fmla="*/ 95 h 95"/>
                  <a:gd name="T24" fmla="*/ 6 w 97"/>
                  <a:gd name="T25" fmla="*/ 95 h 95"/>
                  <a:gd name="T26" fmla="*/ 4 w 97"/>
                  <a:gd name="T27" fmla="*/ 93 h 95"/>
                  <a:gd name="T28" fmla="*/ 1 w 97"/>
                  <a:gd name="T29" fmla="*/ 90 h 95"/>
                  <a:gd name="T30" fmla="*/ 0 w 97"/>
                  <a:gd name="T31" fmla="*/ 86 h 95"/>
                  <a:gd name="T32" fmla="*/ 0 w 97"/>
                  <a:gd name="T33" fmla="*/ 9 h 95"/>
                  <a:gd name="T34" fmla="*/ 1 w 97"/>
                  <a:gd name="T35" fmla="*/ 5 h 95"/>
                  <a:gd name="T36" fmla="*/ 4 w 97"/>
                  <a:gd name="T37" fmla="*/ 2 h 95"/>
                  <a:gd name="T38" fmla="*/ 6 w 97"/>
                  <a:gd name="T39" fmla="*/ 0 h 95"/>
                  <a:gd name="T40" fmla="*/ 10 w 97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5">
                    <a:moveTo>
                      <a:pt x="10" y="0"/>
                    </a:moveTo>
                    <a:lnTo>
                      <a:pt x="88" y="0"/>
                    </a:lnTo>
                    <a:lnTo>
                      <a:pt x="91" y="0"/>
                    </a:lnTo>
                    <a:lnTo>
                      <a:pt x="94" y="2"/>
                    </a:lnTo>
                    <a:lnTo>
                      <a:pt x="95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5" y="90"/>
                    </a:lnTo>
                    <a:lnTo>
                      <a:pt x="94" y="93"/>
                    </a:lnTo>
                    <a:lnTo>
                      <a:pt x="91" y="95"/>
                    </a:lnTo>
                    <a:lnTo>
                      <a:pt x="88" y="95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3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2" name="Freeform 106">
                <a:extLst>
                  <a:ext uri="{FF2B5EF4-FFF2-40B4-BE49-F238E27FC236}">
                    <a16:creationId xmlns:a16="http://schemas.microsoft.com/office/drawing/2014/main" id="{85BFB251-3FC8-4A9A-A18E-5036AF50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172"/>
                <a:ext cx="97" cy="95"/>
              </a:xfrm>
              <a:custGeom>
                <a:avLst/>
                <a:gdLst>
                  <a:gd name="T0" fmla="*/ 11 w 97"/>
                  <a:gd name="T1" fmla="*/ 0 h 95"/>
                  <a:gd name="T2" fmla="*/ 88 w 97"/>
                  <a:gd name="T3" fmla="*/ 0 h 95"/>
                  <a:gd name="T4" fmla="*/ 92 w 97"/>
                  <a:gd name="T5" fmla="*/ 0 h 95"/>
                  <a:gd name="T6" fmla="*/ 94 w 97"/>
                  <a:gd name="T7" fmla="*/ 2 h 95"/>
                  <a:gd name="T8" fmla="*/ 97 w 97"/>
                  <a:gd name="T9" fmla="*/ 5 h 95"/>
                  <a:gd name="T10" fmla="*/ 97 w 97"/>
                  <a:gd name="T11" fmla="*/ 9 h 95"/>
                  <a:gd name="T12" fmla="*/ 97 w 97"/>
                  <a:gd name="T13" fmla="*/ 86 h 95"/>
                  <a:gd name="T14" fmla="*/ 97 w 97"/>
                  <a:gd name="T15" fmla="*/ 90 h 95"/>
                  <a:gd name="T16" fmla="*/ 94 w 97"/>
                  <a:gd name="T17" fmla="*/ 93 h 95"/>
                  <a:gd name="T18" fmla="*/ 92 w 97"/>
                  <a:gd name="T19" fmla="*/ 95 h 95"/>
                  <a:gd name="T20" fmla="*/ 88 w 97"/>
                  <a:gd name="T21" fmla="*/ 95 h 95"/>
                  <a:gd name="T22" fmla="*/ 11 w 97"/>
                  <a:gd name="T23" fmla="*/ 95 h 95"/>
                  <a:gd name="T24" fmla="*/ 7 w 97"/>
                  <a:gd name="T25" fmla="*/ 95 h 95"/>
                  <a:gd name="T26" fmla="*/ 4 w 97"/>
                  <a:gd name="T27" fmla="*/ 93 h 95"/>
                  <a:gd name="T28" fmla="*/ 2 w 97"/>
                  <a:gd name="T29" fmla="*/ 90 h 95"/>
                  <a:gd name="T30" fmla="*/ 0 w 97"/>
                  <a:gd name="T31" fmla="*/ 86 h 95"/>
                  <a:gd name="T32" fmla="*/ 0 w 97"/>
                  <a:gd name="T33" fmla="*/ 9 h 95"/>
                  <a:gd name="T34" fmla="*/ 2 w 97"/>
                  <a:gd name="T35" fmla="*/ 5 h 95"/>
                  <a:gd name="T36" fmla="*/ 4 w 97"/>
                  <a:gd name="T37" fmla="*/ 2 h 95"/>
                  <a:gd name="T38" fmla="*/ 7 w 97"/>
                  <a:gd name="T39" fmla="*/ 0 h 95"/>
                  <a:gd name="T40" fmla="*/ 11 w 97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95">
                    <a:moveTo>
                      <a:pt x="11" y="0"/>
                    </a:moveTo>
                    <a:lnTo>
                      <a:pt x="88" y="0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97" y="5"/>
                    </a:lnTo>
                    <a:lnTo>
                      <a:pt x="97" y="9"/>
                    </a:lnTo>
                    <a:lnTo>
                      <a:pt x="97" y="86"/>
                    </a:lnTo>
                    <a:lnTo>
                      <a:pt x="97" y="90"/>
                    </a:lnTo>
                    <a:lnTo>
                      <a:pt x="94" y="93"/>
                    </a:lnTo>
                    <a:lnTo>
                      <a:pt x="92" y="95"/>
                    </a:lnTo>
                    <a:lnTo>
                      <a:pt x="88" y="95"/>
                    </a:lnTo>
                    <a:lnTo>
                      <a:pt x="11" y="95"/>
                    </a:lnTo>
                    <a:lnTo>
                      <a:pt x="7" y="95"/>
                    </a:lnTo>
                    <a:lnTo>
                      <a:pt x="4" y="93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3" name="Freeform 107">
                <a:extLst>
                  <a:ext uri="{FF2B5EF4-FFF2-40B4-BE49-F238E27FC236}">
                    <a16:creationId xmlns:a16="http://schemas.microsoft.com/office/drawing/2014/main" id="{5C4965D6-F870-4F72-8BEC-B69C17A5B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" y="1172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6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3 h 95"/>
                  <a:gd name="T18" fmla="*/ 90 w 96"/>
                  <a:gd name="T19" fmla="*/ 95 h 95"/>
                  <a:gd name="T20" fmla="*/ 86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3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4" name="Freeform 108">
                <a:extLst>
                  <a:ext uri="{FF2B5EF4-FFF2-40B4-BE49-F238E27FC236}">
                    <a16:creationId xmlns:a16="http://schemas.microsoft.com/office/drawing/2014/main" id="{F73BA3BF-66E2-42AB-9633-E2BDA6295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172"/>
                <a:ext cx="96" cy="95"/>
              </a:xfrm>
              <a:custGeom>
                <a:avLst/>
                <a:gdLst>
                  <a:gd name="T0" fmla="*/ 10 w 96"/>
                  <a:gd name="T1" fmla="*/ 0 h 95"/>
                  <a:gd name="T2" fmla="*/ 87 w 96"/>
                  <a:gd name="T3" fmla="*/ 0 h 95"/>
                  <a:gd name="T4" fmla="*/ 91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3 h 95"/>
                  <a:gd name="T18" fmla="*/ 91 w 96"/>
                  <a:gd name="T19" fmla="*/ 95 h 95"/>
                  <a:gd name="T20" fmla="*/ 87 w 96"/>
                  <a:gd name="T21" fmla="*/ 95 h 95"/>
                  <a:gd name="T22" fmla="*/ 10 w 96"/>
                  <a:gd name="T23" fmla="*/ 95 h 95"/>
                  <a:gd name="T24" fmla="*/ 6 w 96"/>
                  <a:gd name="T25" fmla="*/ 95 h 95"/>
                  <a:gd name="T26" fmla="*/ 3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6 w 96"/>
                  <a:gd name="T39" fmla="*/ 0 h 95"/>
                  <a:gd name="T40" fmla="*/ 10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10" y="0"/>
                    </a:moveTo>
                    <a:lnTo>
                      <a:pt x="87" y="0"/>
                    </a:lnTo>
                    <a:lnTo>
                      <a:pt x="91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1" y="95"/>
                    </a:lnTo>
                    <a:lnTo>
                      <a:pt x="87" y="95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5" name="Freeform 109">
                <a:extLst>
                  <a:ext uri="{FF2B5EF4-FFF2-40B4-BE49-F238E27FC236}">
                    <a16:creationId xmlns:a16="http://schemas.microsoft.com/office/drawing/2014/main" id="{EC88836F-6DF6-4145-A1A7-E6FC3AD11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172"/>
                <a:ext cx="95" cy="95"/>
              </a:xfrm>
              <a:custGeom>
                <a:avLst/>
                <a:gdLst>
                  <a:gd name="T0" fmla="*/ 9 w 95"/>
                  <a:gd name="T1" fmla="*/ 0 h 95"/>
                  <a:gd name="T2" fmla="*/ 86 w 95"/>
                  <a:gd name="T3" fmla="*/ 0 h 95"/>
                  <a:gd name="T4" fmla="*/ 90 w 95"/>
                  <a:gd name="T5" fmla="*/ 0 h 95"/>
                  <a:gd name="T6" fmla="*/ 93 w 95"/>
                  <a:gd name="T7" fmla="*/ 2 h 95"/>
                  <a:gd name="T8" fmla="*/ 95 w 95"/>
                  <a:gd name="T9" fmla="*/ 5 h 95"/>
                  <a:gd name="T10" fmla="*/ 95 w 95"/>
                  <a:gd name="T11" fmla="*/ 9 h 95"/>
                  <a:gd name="T12" fmla="*/ 95 w 95"/>
                  <a:gd name="T13" fmla="*/ 86 h 95"/>
                  <a:gd name="T14" fmla="*/ 95 w 95"/>
                  <a:gd name="T15" fmla="*/ 90 h 95"/>
                  <a:gd name="T16" fmla="*/ 93 w 95"/>
                  <a:gd name="T17" fmla="*/ 93 h 95"/>
                  <a:gd name="T18" fmla="*/ 90 w 95"/>
                  <a:gd name="T19" fmla="*/ 95 h 95"/>
                  <a:gd name="T20" fmla="*/ 86 w 95"/>
                  <a:gd name="T21" fmla="*/ 95 h 95"/>
                  <a:gd name="T22" fmla="*/ 9 w 95"/>
                  <a:gd name="T23" fmla="*/ 95 h 95"/>
                  <a:gd name="T24" fmla="*/ 5 w 95"/>
                  <a:gd name="T25" fmla="*/ 95 h 95"/>
                  <a:gd name="T26" fmla="*/ 2 w 95"/>
                  <a:gd name="T27" fmla="*/ 93 h 95"/>
                  <a:gd name="T28" fmla="*/ 0 w 95"/>
                  <a:gd name="T29" fmla="*/ 90 h 95"/>
                  <a:gd name="T30" fmla="*/ 0 w 95"/>
                  <a:gd name="T31" fmla="*/ 86 h 95"/>
                  <a:gd name="T32" fmla="*/ 0 w 95"/>
                  <a:gd name="T33" fmla="*/ 9 h 95"/>
                  <a:gd name="T34" fmla="*/ 0 w 95"/>
                  <a:gd name="T35" fmla="*/ 5 h 95"/>
                  <a:gd name="T36" fmla="*/ 2 w 95"/>
                  <a:gd name="T37" fmla="*/ 2 h 95"/>
                  <a:gd name="T38" fmla="*/ 5 w 95"/>
                  <a:gd name="T39" fmla="*/ 0 h 95"/>
                  <a:gd name="T40" fmla="*/ 9 w 95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6" name="Freeform 110">
                <a:extLst>
                  <a:ext uri="{FF2B5EF4-FFF2-40B4-BE49-F238E27FC236}">
                    <a16:creationId xmlns:a16="http://schemas.microsoft.com/office/drawing/2014/main" id="{A1C76622-EFE2-45F6-A3A6-80683E85E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1172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7 w 96"/>
                  <a:gd name="T3" fmla="*/ 0 h 95"/>
                  <a:gd name="T4" fmla="*/ 91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3 h 95"/>
                  <a:gd name="T18" fmla="*/ 91 w 96"/>
                  <a:gd name="T19" fmla="*/ 95 h 95"/>
                  <a:gd name="T20" fmla="*/ 87 w 96"/>
                  <a:gd name="T21" fmla="*/ 95 h 95"/>
                  <a:gd name="T22" fmla="*/ 9 w 96"/>
                  <a:gd name="T23" fmla="*/ 95 h 95"/>
                  <a:gd name="T24" fmla="*/ 6 w 96"/>
                  <a:gd name="T25" fmla="*/ 95 h 95"/>
                  <a:gd name="T26" fmla="*/ 3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6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7" y="0"/>
                    </a:lnTo>
                    <a:lnTo>
                      <a:pt x="91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1" y="95"/>
                    </a:lnTo>
                    <a:lnTo>
                      <a:pt x="87" y="95"/>
                    </a:lnTo>
                    <a:lnTo>
                      <a:pt x="9" y="95"/>
                    </a:lnTo>
                    <a:lnTo>
                      <a:pt x="6" y="95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7" name="Freeform 111">
                <a:extLst>
                  <a:ext uri="{FF2B5EF4-FFF2-40B4-BE49-F238E27FC236}">
                    <a16:creationId xmlns:a16="http://schemas.microsoft.com/office/drawing/2014/main" id="{C2EB33D8-03E3-44C8-9BFE-005F8C32D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172"/>
                <a:ext cx="95" cy="95"/>
              </a:xfrm>
              <a:custGeom>
                <a:avLst/>
                <a:gdLst>
                  <a:gd name="T0" fmla="*/ 9 w 95"/>
                  <a:gd name="T1" fmla="*/ 0 h 95"/>
                  <a:gd name="T2" fmla="*/ 86 w 95"/>
                  <a:gd name="T3" fmla="*/ 0 h 95"/>
                  <a:gd name="T4" fmla="*/ 90 w 95"/>
                  <a:gd name="T5" fmla="*/ 0 h 95"/>
                  <a:gd name="T6" fmla="*/ 93 w 95"/>
                  <a:gd name="T7" fmla="*/ 2 h 95"/>
                  <a:gd name="T8" fmla="*/ 95 w 95"/>
                  <a:gd name="T9" fmla="*/ 5 h 95"/>
                  <a:gd name="T10" fmla="*/ 95 w 95"/>
                  <a:gd name="T11" fmla="*/ 9 h 95"/>
                  <a:gd name="T12" fmla="*/ 95 w 95"/>
                  <a:gd name="T13" fmla="*/ 86 h 95"/>
                  <a:gd name="T14" fmla="*/ 95 w 95"/>
                  <a:gd name="T15" fmla="*/ 90 h 95"/>
                  <a:gd name="T16" fmla="*/ 93 w 95"/>
                  <a:gd name="T17" fmla="*/ 93 h 95"/>
                  <a:gd name="T18" fmla="*/ 90 w 95"/>
                  <a:gd name="T19" fmla="*/ 95 h 95"/>
                  <a:gd name="T20" fmla="*/ 86 w 95"/>
                  <a:gd name="T21" fmla="*/ 95 h 95"/>
                  <a:gd name="T22" fmla="*/ 9 w 95"/>
                  <a:gd name="T23" fmla="*/ 95 h 95"/>
                  <a:gd name="T24" fmla="*/ 5 w 95"/>
                  <a:gd name="T25" fmla="*/ 95 h 95"/>
                  <a:gd name="T26" fmla="*/ 2 w 95"/>
                  <a:gd name="T27" fmla="*/ 93 h 95"/>
                  <a:gd name="T28" fmla="*/ 0 w 95"/>
                  <a:gd name="T29" fmla="*/ 90 h 95"/>
                  <a:gd name="T30" fmla="*/ 0 w 95"/>
                  <a:gd name="T31" fmla="*/ 86 h 95"/>
                  <a:gd name="T32" fmla="*/ 0 w 95"/>
                  <a:gd name="T33" fmla="*/ 9 h 95"/>
                  <a:gd name="T34" fmla="*/ 0 w 95"/>
                  <a:gd name="T35" fmla="*/ 5 h 95"/>
                  <a:gd name="T36" fmla="*/ 2 w 95"/>
                  <a:gd name="T37" fmla="*/ 2 h 95"/>
                  <a:gd name="T38" fmla="*/ 5 w 95"/>
                  <a:gd name="T39" fmla="*/ 0 h 95"/>
                  <a:gd name="T40" fmla="*/ 9 w 95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5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8" name="Freeform 112">
                <a:extLst>
                  <a:ext uri="{FF2B5EF4-FFF2-40B4-BE49-F238E27FC236}">
                    <a16:creationId xmlns:a16="http://schemas.microsoft.com/office/drawing/2014/main" id="{9FE94426-74C4-4527-9DBC-22504D6D8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172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7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6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6 w 96"/>
                  <a:gd name="T15" fmla="*/ 90 h 95"/>
                  <a:gd name="T16" fmla="*/ 93 w 96"/>
                  <a:gd name="T17" fmla="*/ 93 h 95"/>
                  <a:gd name="T18" fmla="*/ 90 w 96"/>
                  <a:gd name="T19" fmla="*/ 95 h 95"/>
                  <a:gd name="T20" fmla="*/ 87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3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3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6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6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7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49" name="Freeform 113">
                <a:extLst>
                  <a:ext uri="{FF2B5EF4-FFF2-40B4-BE49-F238E27FC236}">
                    <a16:creationId xmlns:a16="http://schemas.microsoft.com/office/drawing/2014/main" id="{427F17CA-FC22-43D5-AFA4-8172800D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172"/>
                <a:ext cx="96" cy="95"/>
              </a:xfrm>
              <a:custGeom>
                <a:avLst/>
                <a:gdLst>
                  <a:gd name="T0" fmla="*/ 9 w 96"/>
                  <a:gd name="T1" fmla="*/ 0 h 95"/>
                  <a:gd name="T2" fmla="*/ 86 w 96"/>
                  <a:gd name="T3" fmla="*/ 0 h 95"/>
                  <a:gd name="T4" fmla="*/ 90 w 96"/>
                  <a:gd name="T5" fmla="*/ 0 h 95"/>
                  <a:gd name="T6" fmla="*/ 93 w 96"/>
                  <a:gd name="T7" fmla="*/ 2 h 95"/>
                  <a:gd name="T8" fmla="*/ 95 w 96"/>
                  <a:gd name="T9" fmla="*/ 5 h 95"/>
                  <a:gd name="T10" fmla="*/ 96 w 96"/>
                  <a:gd name="T11" fmla="*/ 9 h 95"/>
                  <a:gd name="T12" fmla="*/ 96 w 96"/>
                  <a:gd name="T13" fmla="*/ 86 h 95"/>
                  <a:gd name="T14" fmla="*/ 95 w 96"/>
                  <a:gd name="T15" fmla="*/ 90 h 95"/>
                  <a:gd name="T16" fmla="*/ 93 w 96"/>
                  <a:gd name="T17" fmla="*/ 93 h 95"/>
                  <a:gd name="T18" fmla="*/ 90 w 96"/>
                  <a:gd name="T19" fmla="*/ 95 h 95"/>
                  <a:gd name="T20" fmla="*/ 86 w 96"/>
                  <a:gd name="T21" fmla="*/ 95 h 95"/>
                  <a:gd name="T22" fmla="*/ 9 w 96"/>
                  <a:gd name="T23" fmla="*/ 95 h 95"/>
                  <a:gd name="T24" fmla="*/ 5 w 96"/>
                  <a:gd name="T25" fmla="*/ 95 h 95"/>
                  <a:gd name="T26" fmla="*/ 2 w 96"/>
                  <a:gd name="T27" fmla="*/ 93 h 95"/>
                  <a:gd name="T28" fmla="*/ 0 w 96"/>
                  <a:gd name="T29" fmla="*/ 90 h 95"/>
                  <a:gd name="T30" fmla="*/ 0 w 96"/>
                  <a:gd name="T31" fmla="*/ 86 h 95"/>
                  <a:gd name="T32" fmla="*/ 0 w 96"/>
                  <a:gd name="T33" fmla="*/ 9 h 95"/>
                  <a:gd name="T34" fmla="*/ 0 w 96"/>
                  <a:gd name="T35" fmla="*/ 5 h 95"/>
                  <a:gd name="T36" fmla="*/ 2 w 96"/>
                  <a:gd name="T37" fmla="*/ 2 h 95"/>
                  <a:gd name="T38" fmla="*/ 5 w 96"/>
                  <a:gd name="T39" fmla="*/ 0 h 95"/>
                  <a:gd name="T40" fmla="*/ 9 w 96"/>
                  <a:gd name="T4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" y="0"/>
                    </a:moveTo>
                    <a:lnTo>
                      <a:pt x="86" y="0"/>
                    </a:lnTo>
                    <a:lnTo>
                      <a:pt x="90" y="0"/>
                    </a:lnTo>
                    <a:lnTo>
                      <a:pt x="93" y="2"/>
                    </a:lnTo>
                    <a:lnTo>
                      <a:pt x="95" y="5"/>
                    </a:lnTo>
                    <a:lnTo>
                      <a:pt x="96" y="9"/>
                    </a:lnTo>
                    <a:lnTo>
                      <a:pt x="96" y="86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0" y="95"/>
                    </a:lnTo>
                    <a:lnTo>
                      <a:pt x="86" y="95"/>
                    </a:lnTo>
                    <a:lnTo>
                      <a:pt x="9" y="95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0" name="Freeform 114">
                <a:extLst>
                  <a:ext uri="{FF2B5EF4-FFF2-40B4-BE49-F238E27FC236}">
                    <a16:creationId xmlns:a16="http://schemas.microsoft.com/office/drawing/2014/main" id="{D0EE938E-5692-42F6-A9D7-7B2FEF562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1034"/>
                <a:ext cx="115" cy="49"/>
              </a:xfrm>
              <a:custGeom>
                <a:avLst/>
                <a:gdLst>
                  <a:gd name="T0" fmla="*/ 9 w 115"/>
                  <a:gd name="T1" fmla="*/ 0 h 49"/>
                  <a:gd name="T2" fmla="*/ 106 w 115"/>
                  <a:gd name="T3" fmla="*/ 0 h 49"/>
                  <a:gd name="T4" fmla="*/ 110 w 115"/>
                  <a:gd name="T5" fmla="*/ 1 h 49"/>
                  <a:gd name="T6" fmla="*/ 113 w 115"/>
                  <a:gd name="T7" fmla="*/ 3 h 49"/>
                  <a:gd name="T8" fmla="*/ 115 w 115"/>
                  <a:gd name="T9" fmla="*/ 7 h 49"/>
                  <a:gd name="T10" fmla="*/ 115 w 115"/>
                  <a:gd name="T11" fmla="*/ 11 h 49"/>
                  <a:gd name="T12" fmla="*/ 115 w 115"/>
                  <a:gd name="T13" fmla="*/ 39 h 49"/>
                  <a:gd name="T14" fmla="*/ 115 w 115"/>
                  <a:gd name="T15" fmla="*/ 43 h 49"/>
                  <a:gd name="T16" fmla="*/ 113 w 115"/>
                  <a:gd name="T17" fmla="*/ 46 h 49"/>
                  <a:gd name="T18" fmla="*/ 110 w 115"/>
                  <a:gd name="T19" fmla="*/ 47 h 49"/>
                  <a:gd name="T20" fmla="*/ 106 w 115"/>
                  <a:gd name="T21" fmla="*/ 49 h 49"/>
                  <a:gd name="T22" fmla="*/ 9 w 115"/>
                  <a:gd name="T23" fmla="*/ 49 h 49"/>
                  <a:gd name="T24" fmla="*/ 6 w 115"/>
                  <a:gd name="T25" fmla="*/ 47 h 49"/>
                  <a:gd name="T26" fmla="*/ 3 w 115"/>
                  <a:gd name="T27" fmla="*/ 46 h 49"/>
                  <a:gd name="T28" fmla="*/ 0 w 115"/>
                  <a:gd name="T29" fmla="*/ 43 h 49"/>
                  <a:gd name="T30" fmla="*/ 0 w 115"/>
                  <a:gd name="T31" fmla="*/ 39 h 49"/>
                  <a:gd name="T32" fmla="*/ 0 w 115"/>
                  <a:gd name="T33" fmla="*/ 11 h 49"/>
                  <a:gd name="T34" fmla="*/ 0 w 115"/>
                  <a:gd name="T35" fmla="*/ 7 h 49"/>
                  <a:gd name="T36" fmla="*/ 3 w 115"/>
                  <a:gd name="T37" fmla="*/ 3 h 49"/>
                  <a:gd name="T38" fmla="*/ 6 w 115"/>
                  <a:gd name="T39" fmla="*/ 1 h 49"/>
                  <a:gd name="T40" fmla="*/ 9 w 115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49">
                    <a:moveTo>
                      <a:pt x="9" y="0"/>
                    </a:moveTo>
                    <a:lnTo>
                      <a:pt x="106" y="0"/>
                    </a:lnTo>
                    <a:lnTo>
                      <a:pt x="110" y="1"/>
                    </a:lnTo>
                    <a:lnTo>
                      <a:pt x="113" y="3"/>
                    </a:lnTo>
                    <a:lnTo>
                      <a:pt x="115" y="7"/>
                    </a:lnTo>
                    <a:lnTo>
                      <a:pt x="115" y="11"/>
                    </a:lnTo>
                    <a:lnTo>
                      <a:pt x="115" y="39"/>
                    </a:lnTo>
                    <a:lnTo>
                      <a:pt x="115" y="43"/>
                    </a:lnTo>
                    <a:lnTo>
                      <a:pt x="113" y="46"/>
                    </a:lnTo>
                    <a:lnTo>
                      <a:pt x="110" y="47"/>
                    </a:lnTo>
                    <a:lnTo>
                      <a:pt x="106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1" name="Freeform 115">
                <a:extLst>
                  <a:ext uri="{FF2B5EF4-FFF2-40B4-BE49-F238E27FC236}">
                    <a16:creationId xmlns:a16="http://schemas.microsoft.com/office/drawing/2014/main" id="{33C2ABC9-A62E-440B-B8B7-10270D24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007"/>
                <a:ext cx="779" cy="52"/>
              </a:xfrm>
              <a:custGeom>
                <a:avLst/>
                <a:gdLst>
                  <a:gd name="T0" fmla="*/ 0 w 779"/>
                  <a:gd name="T1" fmla="*/ 0 h 52"/>
                  <a:gd name="T2" fmla="*/ 779 w 779"/>
                  <a:gd name="T3" fmla="*/ 0 h 52"/>
                  <a:gd name="T4" fmla="*/ 779 w 779"/>
                  <a:gd name="T5" fmla="*/ 27 h 52"/>
                  <a:gd name="T6" fmla="*/ 778 w 779"/>
                  <a:gd name="T7" fmla="*/ 34 h 52"/>
                  <a:gd name="T8" fmla="*/ 775 w 779"/>
                  <a:gd name="T9" fmla="*/ 39 h 52"/>
                  <a:gd name="T10" fmla="*/ 771 w 779"/>
                  <a:gd name="T11" fmla="*/ 44 h 52"/>
                  <a:gd name="T12" fmla="*/ 767 w 779"/>
                  <a:gd name="T13" fmla="*/ 48 h 52"/>
                  <a:gd name="T14" fmla="*/ 761 w 779"/>
                  <a:gd name="T15" fmla="*/ 51 h 52"/>
                  <a:gd name="T16" fmla="*/ 754 w 779"/>
                  <a:gd name="T17" fmla="*/ 52 h 52"/>
                  <a:gd name="T18" fmla="*/ 25 w 779"/>
                  <a:gd name="T19" fmla="*/ 52 h 52"/>
                  <a:gd name="T20" fmla="*/ 19 w 779"/>
                  <a:gd name="T21" fmla="*/ 51 h 52"/>
                  <a:gd name="T22" fmla="*/ 12 w 779"/>
                  <a:gd name="T23" fmla="*/ 48 h 52"/>
                  <a:gd name="T24" fmla="*/ 7 w 779"/>
                  <a:gd name="T25" fmla="*/ 44 h 52"/>
                  <a:gd name="T26" fmla="*/ 3 w 779"/>
                  <a:gd name="T27" fmla="*/ 39 h 52"/>
                  <a:gd name="T28" fmla="*/ 1 w 779"/>
                  <a:gd name="T29" fmla="*/ 34 h 52"/>
                  <a:gd name="T30" fmla="*/ 0 w 779"/>
                  <a:gd name="T31" fmla="*/ 27 h 52"/>
                  <a:gd name="T32" fmla="*/ 0 w 779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9" h="52">
                    <a:moveTo>
                      <a:pt x="0" y="0"/>
                    </a:moveTo>
                    <a:lnTo>
                      <a:pt x="779" y="0"/>
                    </a:lnTo>
                    <a:lnTo>
                      <a:pt x="779" y="27"/>
                    </a:lnTo>
                    <a:lnTo>
                      <a:pt x="778" y="34"/>
                    </a:lnTo>
                    <a:lnTo>
                      <a:pt x="775" y="39"/>
                    </a:lnTo>
                    <a:lnTo>
                      <a:pt x="771" y="44"/>
                    </a:lnTo>
                    <a:lnTo>
                      <a:pt x="767" y="48"/>
                    </a:lnTo>
                    <a:lnTo>
                      <a:pt x="761" y="51"/>
                    </a:lnTo>
                    <a:lnTo>
                      <a:pt x="754" y="52"/>
                    </a:lnTo>
                    <a:lnTo>
                      <a:pt x="25" y="52"/>
                    </a:lnTo>
                    <a:lnTo>
                      <a:pt x="19" y="51"/>
                    </a:lnTo>
                    <a:lnTo>
                      <a:pt x="12" y="48"/>
                    </a:lnTo>
                    <a:lnTo>
                      <a:pt x="7" y="44"/>
                    </a:lnTo>
                    <a:lnTo>
                      <a:pt x="3" y="39"/>
                    </a:lnTo>
                    <a:lnTo>
                      <a:pt x="1" y="34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2" name="Freeform 116">
                <a:extLst>
                  <a:ext uri="{FF2B5EF4-FFF2-40B4-BE49-F238E27FC236}">
                    <a16:creationId xmlns:a16="http://schemas.microsoft.com/office/drawing/2014/main" id="{89C2F25F-0F7C-41EB-8F24-DB447307D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09"/>
                <a:ext cx="1667" cy="798"/>
              </a:xfrm>
              <a:custGeom>
                <a:avLst/>
                <a:gdLst>
                  <a:gd name="T0" fmla="*/ 97 w 1667"/>
                  <a:gd name="T1" fmla="*/ 0 h 798"/>
                  <a:gd name="T2" fmla="*/ 1570 w 1667"/>
                  <a:gd name="T3" fmla="*/ 0 h 798"/>
                  <a:gd name="T4" fmla="*/ 1591 w 1667"/>
                  <a:gd name="T5" fmla="*/ 3 h 798"/>
                  <a:gd name="T6" fmla="*/ 1611 w 1667"/>
                  <a:gd name="T7" fmla="*/ 10 h 798"/>
                  <a:gd name="T8" fmla="*/ 1629 w 1667"/>
                  <a:gd name="T9" fmla="*/ 20 h 798"/>
                  <a:gd name="T10" fmla="*/ 1645 w 1667"/>
                  <a:gd name="T11" fmla="*/ 36 h 798"/>
                  <a:gd name="T12" fmla="*/ 1656 w 1667"/>
                  <a:gd name="T13" fmla="*/ 54 h 798"/>
                  <a:gd name="T14" fmla="*/ 1664 w 1667"/>
                  <a:gd name="T15" fmla="*/ 74 h 798"/>
                  <a:gd name="T16" fmla="*/ 1667 w 1667"/>
                  <a:gd name="T17" fmla="*/ 95 h 798"/>
                  <a:gd name="T18" fmla="*/ 1666 w 1667"/>
                  <a:gd name="T19" fmla="*/ 114 h 798"/>
                  <a:gd name="T20" fmla="*/ 1553 w 1667"/>
                  <a:gd name="T21" fmla="*/ 719 h 798"/>
                  <a:gd name="T22" fmla="*/ 1546 w 1667"/>
                  <a:gd name="T23" fmla="*/ 740 h 798"/>
                  <a:gd name="T24" fmla="*/ 1536 w 1667"/>
                  <a:gd name="T25" fmla="*/ 758 h 798"/>
                  <a:gd name="T26" fmla="*/ 1520 w 1667"/>
                  <a:gd name="T27" fmla="*/ 775 h 798"/>
                  <a:gd name="T28" fmla="*/ 1501 w 1667"/>
                  <a:gd name="T29" fmla="*/ 789 h 798"/>
                  <a:gd name="T30" fmla="*/ 1480 w 1667"/>
                  <a:gd name="T31" fmla="*/ 795 h 798"/>
                  <a:gd name="T32" fmla="*/ 1459 w 1667"/>
                  <a:gd name="T33" fmla="*/ 798 h 798"/>
                  <a:gd name="T34" fmla="*/ 209 w 1667"/>
                  <a:gd name="T35" fmla="*/ 798 h 798"/>
                  <a:gd name="T36" fmla="*/ 188 w 1667"/>
                  <a:gd name="T37" fmla="*/ 795 h 798"/>
                  <a:gd name="T38" fmla="*/ 167 w 1667"/>
                  <a:gd name="T39" fmla="*/ 789 h 798"/>
                  <a:gd name="T40" fmla="*/ 147 w 1667"/>
                  <a:gd name="T41" fmla="*/ 775 h 798"/>
                  <a:gd name="T42" fmla="*/ 131 w 1667"/>
                  <a:gd name="T43" fmla="*/ 758 h 798"/>
                  <a:gd name="T44" fmla="*/ 121 w 1667"/>
                  <a:gd name="T45" fmla="*/ 740 h 798"/>
                  <a:gd name="T46" fmla="*/ 114 w 1667"/>
                  <a:gd name="T47" fmla="*/ 719 h 798"/>
                  <a:gd name="T48" fmla="*/ 2 w 1667"/>
                  <a:gd name="T49" fmla="*/ 114 h 798"/>
                  <a:gd name="T50" fmla="*/ 0 w 1667"/>
                  <a:gd name="T51" fmla="*/ 95 h 798"/>
                  <a:gd name="T52" fmla="*/ 3 w 1667"/>
                  <a:gd name="T53" fmla="*/ 74 h 798"/>
                  <a:gd name="T54" fmla="*/ 11 w 1667"/>
                  <a:gd name="T55" fmla="*/ 54 h 798"/>
                  <a:gd name="T56" fmla="*/ 23 w 1667"/>
                  <a:gd name="T57" fmla="*/ 36 h 798"/>
                  <a:gd name="T58" fmla="*/ 38 w 1667"/>
                  <a:gd name="T59" fmla="*/ 20 h 798"/>
                  <a:gd name="T60" fmla="*/ 57 w 1667"/>
                  <a:gd name="T61" fmla="*/ 10 h 798"/>
                  <a:gd name="T62" fmla="*/ 76 w 1667"/>
                  <a:gd name="T63" fmla="*/ 3 h 798"/>
                  <a:gd name="T64" fmla="*/ 97 w 1667"/>
                  <a:gd name="T65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67" h="798">
                    <a:moveTo>
                      <a:pt x="97" y="0"/>
                    </a:moveTo>
                    <a:lnTo>
                      <a:pt x="1570" y="0"/>
                    </a:lnTo>
                    <a:lnTo>
                      <a:pt x="1591" y="3"/>
                    </a:lnTo>
                    <a:lnTo>
                      <a:pt x="1611" y="10"/>
                    </a:lnTo>
                    <a:lnTo>
                      <a:pt x="1629" y="20"/>
                    </a:lnTo>
                    <a:lnTo>
                      <a:pt x="1645" y="36"/>
                    </a:lnTo>
                    <a:lnTo>
                      <a:pt x="1656" y="54"/>
                    </a:lnTo>
                    <a:lnTo>
                      <a:pt x="1664" y="74"/>
                    </a:lnTo>
                    <a:lnTo>
                      <a:pt x="1667" y="95"/>
                    </a:lnTo>
                    <a:lnTo>
                      <a:pt x="1666" y="114"/>
                    </a:lnTo>
                    <a:lnTo>
                      <a:pt x="1553" y="719"/>
                    </a:lnTo>
                    <a:lnTo>
                      <a:pt x="1546" y="740"/>
                    </a:lnTo>
                    <a:lnTo>
                      <a:pt x="1536" y="758"/>
                    </a:lnTo>
                    <a:lnTo>
                      <a:pt x="1520" y="775"/>
                    </a:lnTo>
                    <a:lnTo>
                      <a:pt x="1501" y="789"/>
                    </a:lnTo>
                    <a:lnTo>
                      <a:pt x="1480" y="795"/>
                    </a:lnTo>
                    <a:lnTo>
                      <a:pt x="1459" y="798"/>
                    </a:lnTo>
                    <a:lnTo>
                      <a:pt x="209" y="798"/>
                    </a:lnTo>
                    <a:lnTo>
                      <a:pt x="188" y="795"/>
                    </a:lnTo>
                    <a:lnTo>
                      <a:pt x="167" y="789"/>
                    </a:lnTo>
                    <a:lnTo>
                      <a:pt x="147" y="775"/>
                    </a:lnTo>
                    <a:lnTo>
                      <a:pt x="131" y="758"/>
                    </a:lnTo>
                    <a:lnTo>
                      <a:pt x="121" y="740"/>
                    </a:lnTo>
                    <a:lnTo>
                      <a:pt x="114" y="719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1" y="54"/>
                    </a:lnTo>
                    <a:lnTo>
                      <a:pt x="23" y="36"/>
                    </a:lnTo>
                    <a:lnTo>
                      <a:pt x="38" y="20"/>
                    </a:lnTo>
                    <a:lnTo>
                      <a:pt x="57" y="10"/>
                    </a:lnTo>
                    <a:lnTo>
                      <a:pt x="76" y="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3" name="Freeform 117">
                <a:extLst>
                  <a:ext uri="{FF2B5EF4-FFF2-40B4-BE49-F238E27FC236}">
                    <a16:creationId xmlns:a16="http://schemas.microsoft.com/office/drawing/2014/main" id="{FA357BF2-6ED5-42BD-B881-FAE313D3D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06"/>
                <a:ext cx="1473" cy="604"/>
              </a:xfrm>
              <a:custGeom>
                <a:avLst/>
                <a:gdLst>
                  <a:gd name="T0" fmla="*/ 0 w 1473"/>
                  <a:gd name="T1" fmla="*/ 0 h 604"/>
                  <a:gd name="T2" fmla="*/ 1473 w 1473"/>
                  <a:gd name="T3" fmla="*/ 0 h 604"/>
                  <a:gd name="T4" fmla="*/ 1362 w 1473"/>
                  <a:gd name="T5" fmla="*/ 604 h 604"/>
                  <a:gd name="T6" fmla="*/ 112 w 1473"/>
                  <a:gd name="T7" fmla="*/ 604 h 604"/>
                  <a:gd name="T8" fmla="*/ 0 w 1473"/>
                  <a:gd name="T9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3" h="604">
                    <a:moveTo>
                      <a:pt x="0" y="0"/>
                    </a:moveTo>
                    <a:lnTo>
                      <a:pt x="1473" y="0"/>
                    </a:lnTo>
                    <a:lnTo>
                      <a:pt x="1362" y="604"/>
                    </a:lnTo>
                    <a:lnTo>
                      <a:pt x="112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4" name="Freeform 118">
                <a:extLst>
                  <a:ext uri="{FF2B5EF4-FFF2-40B4-BE49-F238E27FC236}">
                    <a16:creationId xmlns:a16="http://schemas.microsoft.com/office/drawing/2014/main" id="{7CEE8033-8890-42FE-95B2-FFC52D919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34"/>
                <a:ext cx="53" cy="54"/>
              </a:xfrm>
              <a:custGeom>
                <a:avLst/>
                <a:gdLst>
                  <a:gd name="T0" fmla="*/ 26 w 53"/>
                  <a:gd name="T1" fmla="*/ 0 h 54"/>
                  <a:gd name="T2" fmla="*/ 40 w 53"/>
                  <a:gd name="T3" fmla="*/ 4 h 54"/>
                  <a:gd name="T4" fmla="*/ 50 w 53"/>
                  <a:gd name="T5" fmla="*/ 13 h 54"/>
                  <a:gd name="T6" fmla="*/ 53 w 53"/>
                  <a:gd name="T7" fmla="*/ 28 h 54"/>
                  <a:gd name="T8" fmla="*/ 50 w 53"/>
                  <a:gd name="T9" fmla="*/ 41 h 54"/>
                  <a:gd name="T10" fmla="*/ 40 w 53"/>
                  <a:gd name="T11" fmla="*/ 50 h 54"/>
                  <a:gd name="T12" fmla="*/ 26 w 53"/>
                  <a:gd name="T13" fmla="*/ 54 h 54"/>
                  <a:gd name="T14" fmla="*/ 13 w 53"/>
                  <a:gd name="T15" fmla="*/ 50 h 54"/>
                  <a:gd name="T16" fmla="*/ 4 w 53"/>
                  <a:gd name="T17" fmla="*/ 41 h 54"/>
                  <a:gd name="T18" fmla="*/ 0 w 53"/>
                  <a:gd name="T19" fmla="*/ 28 h 54"/>
                  <a:gd name="T20" fmla="*/ 4 w 53"/>
                  <a:gd name="T21" fmla="*/ 13 h 54"/>
                  <a:gd name="T22" fmla="*/ 13 w 53"/>
                  <a:gd name="T23" fmla="*/ 4 h 54"/>
                  <a:gd name="T24" fmla="*/ 26 w 53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lnTo>
                      <a:pt x="40" y="4"/>
                    </a:lnTo>
                    <a:lnTo>
                      <a:pt x="50" y="13"/>
                    </a:lnTo>
                    <a:lnTo>
                      <a:pt x="53" y="28"/>
                    </a:lnTo>
                    <a:lnTo>
                      <a:pt x="50" y="41"/>
                    </a:lnTo>
                    <a:lnTo>
                      <a:pt x="40" y="50"/>
                    </a:lnTo>
                    <a:lnTo>
                      <a:pt x="26" y="54"/>
                    </a:lnTo>
                    <a:lnTo>
                      <a:pt x="13" y="50"/>
                    </a:lnTo>
                    <a:lnTo>
                      <a:pt x="4" y="41"/>
                    </a:lnTo>
                    <a:lnTo>
                      <a:pt x="0" y="28"/>
                    </a:lnTo>
                    <a:lnTo>
                      <a:pt x="4" y="13"/>
                    </a:lnTo>
                    <a:lnTo>
                      <a:pt x="13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5" name="Rectangle 119">
                <a:extLst>
                  <a:ext uri="{FF2B5EF4-FFF2-40B4-BE49-F238E27FC236}">
                    <a16:creationId xmlns:a16="http://schemas.microsoft.com/office/drawing/2014/main" id="{1A8DD741-8C32-4112-9E77-306B4F1E1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9" y="1206"/>
                <a:ext cx="86" cy="95"/>
              </a:xfrm>
              <a:prstGeom prst="rect">
                <a:avLst/>
              </a:pr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6" name="Rectangle 120">
                <a:extLst>
                  <a:ext uri="{FF2B5EF4-FFF2-40B4-BE49-F238E27FC236}">
                    <a16:creationId xmlns:a16="http://schemas.microsoft.com/office/drawing/2014/main" id="{BD100375-ADB4-40C5-9BE2-2901D89EB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1225"/>
                <a:ext cx="35" cy="21"/>
              </a:xfrm>
              <a:prstGeom prst="rect">
                <a:avLst/>
              </a:pr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7" name="Rectangle 121">
                <a:extLst>
                  <a:ext uri="{FF2B5EF4-FFF2-40B4-BE49-F238E27FC236}">
                    <a16:creationId xmlns:a16="http://schemas.microsoft.com/office/drawing/2014/main" id="{E7593372-D1F1-47A5-A9F2-97ABFC0B4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1262"/>
                <a:ext cx="35" cy="21"/>
              </a:xfrm>
              <a:prstGeom prst="rect">
                <a:avLst/>
              </a:pr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8" name="Rectangle 122">
                <a:extLst>
                  <a:ext uri="{FF2B5EF4-FFF2-40B4-BE49-F238E27FC236}">
                    <a16:creationId xmlns:a16="http://schemas.microsoft.com/office/drawing/2014/main" id="{9FB7110B-761E-4133-9090-9CB5AE969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1251"/>
                <a:ext cx="25" cy="6"/>
              </a:xfrm>
              <a:prstGeom prst="rect">
                <a:avLst/>
              </a:pr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59" name="Freeform 123">
                <a:extLst>
                  <a:ext uri="{FF2B5EF4-FFF2-40B4-BE49-F238E27FC236}">
                    <a16:creationId xmlns:a16="http://schemas.microsoft.com/office/drawing/2014/main" id="{6D85E678-4AC3-445A-A0F4-9A5FC4CA7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1185"/>
                <a:ext cx="182" cy="138"/>
              </a:xfrm>
              <a:custGeom>
                <a:avLst/>
                <a:gdLst>
                  <a:gd name="T0" fmla="*/ 20 w 182"/>
                  <a:gd name="T1" fmla="*/ 0 h 138"/>
                  <a:gd name="T2" fmla="*/ 162 w 182"/>
                  <a:gd name="T3" fmla="*/ 0 h 138"/>
                  <a:gd name="T4" fmla="*/ 168 w 182"/>
                  <a:gd name="T5" fmla="*/ 1 h 138"/>
                  <a:gd name="T6" fmla="*/ 173 w 182"/>
                  <a:gd name="T7" fmla="*/ 2 h 138"/>
                  <a:gd name="T8" fmla="*/ 177 w 182"/>
                  <a:gd name="T9" fmla="*/ 6 h 138"/>
                  <a:gd name="T10" fmla="*/ 179 w 182"/>
                  <a:gd name="T11" fmla="*/ 10 h 138"/>
                  <a:gd name="T12" fmla="*/ 182 w 182"/>
                  <a:gd name="T13" fmla="*/ 15 h 138"/>
                  <a:gd name="T14" fmla="*/ 182 w 182"/>
                  <a:gd name="T15" fmla="*/ 21 h 138"/>
                  <a:gd name="T16" fmla="*/ 182 w 182"/>
                  <a:gd name="T17" fmla="*/ 118 h 138"/>
                  <a:gd name="T18" fmla="*/ 182 w 182"/>
                  <a:gd name="T19" fmla="*/ 123 h 138"/>
                  <a:gd name="T20" fmla="*/ 179 w 182"/>
                  <a:gd name="T21" fmla="*/ 128 h 138"/>
                  <a:gd name="T22" fmla="*/ 177 w 182"/>
                  <a:gd name="T23" fmla="*/ 132 h 138"/>
                  <a:gd name="T24" fmla="*/ 173 w 182"/>
                  <a:gd name="T25" fmla="*/ 136 h 138"/>
                  <a:gd name="T26" fmla="*/ 168 w 182"/>
                  <a:gd name="T27" fmla="*/ 137 h 138"/>
                  <a:gd name="T28" fmla="*/ 162 w 182"/>
                  <a:gd name="T29" fmla="*/ 138 h 138"/>
                  <a:gd name="T30" fmla="*/ 20 w 182"/>
                  <a:gd name="T31" fmla="*/ 138 h 138"/>
                  <a:gd name="T32" fmla="*/ 14 w 182"/>
                  <a:gd name="T33" fmla="*/ 137 h 138"/>
                  <a:gd name="T34" fmla="*/ 9 w 182"/>
                  <a:gd name="T35" fmla="*/ 136 h 138"/>
                  <a:gd name="T36" fmla="*/ 5 w 182"/>
                  <a:gd name="T37" fmla="*/ 132 h 138"/>
                  <a:gd name="T38" fmla="*/ 3 w 182"/>
                  <a:gd name="T39" fmla="*/ 128 h 138"/>
                  <a:gd name="T40" fmla="*/ 0 w 182"/>
                  <a:gd name="T41" fmla="*/ 123 h 138"/>
                  <a:gd name="T42" fmla="*/ 0 w 182"/>
                  <a:gd name="T43" fmla="*/ 118 h 138"/>
                  <a:gd name="T44" fmla="*/ 0 w 182"/>
                  <a:gd name="T45" fmla="*/ 21 h 138"/>
                  <a:gd name="T46" fmla="*/ 0 w 182"/>
                  <a:gd name="T47" fmla="*/ 15 h 138"/>
                  <a:gd name="T48" fmla="*/ 3 w 182"/>
                  <a:gd name="T49" fmla="*/ 10 h 138"/>
                  <a:gd name="T50" fmla="*/ 5 w 182"/>
                  <a:gd name="T51" fmla="*/ 6 h 138"/>
                  <a:gd name="T52" fmla="*/ 9 w 182"/>
                  <a:gd name="T53" fmla="*/ 2 h 138"/>
                  <a:gd name="T54" fmla="*/ 14 w 182"/>
                  <a:gd name="T55" fmla="*/ 1 h 138"/>
                  <a:gd name="T56" fmla="*/ 20 w 182"/>
                  <a:gd name="T5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2" h="138">
                    <a:moveTo>
                      <a:pt x="20" y="0"/>
                    </a:moveTo>
                    <a:lnTo>
                      <a:pt x="162" y="0"/>
                    </a:lnTo>
                    <a:lnTo>
                      <a:pt x="168" y="1"/>
                    </a:lnTo>
                    <a:lnTo>
                      <a:pt x="173" y="2"/>
                    </a:lnTo>
                    <a:lnTo>
                      <a:pt x="177" y="6"/>
                    </a:lnTo>
                    <a:lnTo>
                      <a:pt x="179" y="10"/>
                    </a:lnTo>
                    <a:lnTo>
                      <a:pt x="182" y="15"/>
                    </a:lnTo>
                    <a:lnTo>
                      <a:pt x="182" y="21"/>
                    </a:lnTo>
                    <a:lnTo>
                      <a:pt x="182" y="118"/>
                    </a:lnTo>
                    <a:lnTo>
                      <a:pt x="182" y="123"/>
                    </a:lnTo>
                    <a:lnTo>
                      <a:pt x="179" y="128"/>
                    </a:lnTo>
                    <a:lnTo>
                      <a:pt x="177" y="132"/>
                    </a:lnTo>
                    <a:lnTo>
                      <a:pt x="173" y="136"/>
                    </a:lnTo>
                    <a:lnTo>
                      <a:pt x="168" y="137"/>
                    </a:lnTo>
                    <a:lnTo>
                      <a:pt x="162" y="138"/>
                    </a:lnTo>
                    <a:lnTo>
                      <a:pt x="20" y="138"/>
                    </a:lnTo>
                    <a:lnTo>
                      <a:pt x="14" y="137"/>
                    </a:lnTo>
                    <a:lnTo>
                      <a:pt x="9" y="136"/>
                    </a:lnTo>
                    <a:lnTo>
                      <a:pt x="5" y="132"/>
                    </a:lnTo>
                    <a:lnTo>
                      <a:pt x="3" y="128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3" y="10"/>
                    </a:lnTo>
                    <a:lnTo>
                      <a:pt x="5" y="6"/>
                    </a:lnTo>
                    <a:lnTo>
                      <a:pt x="9" y="2"/>
                    </a:lnTo>
                    <a:lnTo>
                      <a:pt x="14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0" name="Rectangle 124">
                <a:extLst>
                  <a:ext uri="{FF2B5EF4-FFF2-40B4-BE49-F238E27FC236}">
                    <a16:creationId xmlns:a16="http://schemas.microsoft.com/office/drawing/2014/main" id="{4BAAAD5A-C3F9-45CC-8DD3-1F9D0813E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7" y="1228"/>
                <a:ext cx="29" cy="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1" name="Rectangle 125">
                <a:extLst>
                  <a:ext uri="{FF2B5EF4-FFF2-40B4-BE49-F238E27FC236}">
                    <a16:creationId xmlns:a16="http://schemas.microsoft.com/office/drawing/2014/main" id="{E47886DB-34B3-4FB3-83C3-7BA18FFFB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5" y="1228"/>
                <a:ext cx="28" cy="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2" name="Rectangle 126">
                <a:extLst>
                  <a:ext uri="{FF2B5EF4-FFF2-40B4-BE49-F238E27FC236}">
                    <a16:creationId xmlns:a16="http://schemas.microsoft.com/office/drawing/2014/main" id="{075C920A-9337-49E9-A3B4-F7B6C797E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228"/>
                <a:ext cx="29" cy="52"/>
              </a:xfrm>
              <a:prstGeom prst="rect">
                <a:avLst/>
              </a:pr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3" name="Rectangle 127">
                <a:extLst>
                  <a:ext uri="{FF2B5EF4-FFF2-40B4-BE49-F238E27FC236}">
                    <a16:creationId xmlns:a16="http://schemas.microsoft.com/office/drawing/2014/main" id="{DE388392-4718-4C85-B75F-8379264DE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" y="1228"/>
                <a:ext cx="28" cy="52"/>
              </a:xfrm>
              <a:prstGeom prst="rect">
                <a:avLst/>
              </a:pr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4" name="Freeform 128">
                <a:extLst>
                  <a:ext uri="{FF2B5EF4-FFF2-40B4-BE49-F238E27FC236}">
                    <a16:creationId xmlns:a16="http://schemas.microsoft.com/office/drawing/2014/main" id="{E3258C28-649C-4A59-B0CD-F1EF36B8A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1220"/>
                <a:ext cx="120" cy="68"/>
              </a:xfrm>
              <a:custGeom>
                <a:avLst/>
                <a:gdLst>
                  <a:gd name="T0" fmla="*/ 32 w 120"/>
                  <a:gd name="T1" fmla="*/ 0 h 68"/>
                  <a:gd name="T2" fmla="*/ 37 w 120"/>
                  <a:gd name="T3" fmla="*/ 5 h 68"/>
                  <a:gd name="T4" fmla="*/ 55 w 120"/>
                  <a:gd name="T5" fmla="*/ 12 h 68"/>
                  <a:gd name="T6" fmla="*/ 75 w 120"/>
                  <a:gd name="T7" fmla="*/ 22 h 68"/>
                  <a:gd name="T8" fmla="*/ 83 w 120"/>
                  <a:gd name="T9" fmla="*/ 31 h 68"/>
                  <a:gd name="T10" fmla="*/ 101 w 120"/>
                  <a:gd name="T11" fmla="*/ 29 h 68"/>
                  <a:gd name="T12" fmla="*/ 106 w 120"/>
                  <a:gd name="T13" fmla="*/ 24 h 68"/>
                  <a:gd name="T14" fmla="*/ 113 w 120"/>
                  <a:gd name="T15" fmla="*/ 25 h 68"/>
                  <a:gd name="T16" fmla="*/ 118 w 120"/>
                  <a:gd name="T17" fmla="*/ 30 h 68"/>
                  <a:gd name="T18" fmla="*/ 118 w 120"/>
                  <a:gd name="T19" fmla="*/ 38 h 68"/>
                  <a:gd name="T20" fmla="*/ 113 w 120"/>
                  <a:gd name="T21" fmla="*/ 43 h 68"/>
                  <a:gd name="T22" fmla="*/ 106 w 120"/>
                  <a:gd name="T23" fmla="*/ 43 h 68"/>
                  <a:gd name="T24" fmla="*/ 101 w 120"/>
                  <a:gd name="T25" fmla="*/ 39 h 68"/>
                  <a:gd name="T26" fmla="*/ 65 w 120"/>
                  <a:gd name="T27" fmla="*/ 35 h 68"/>
                  <a:gd name="T28" fmla="*/ 63 w 120"/>
                  <a:gd name="T29" fmla="*/ 42 h 68"/>
                  <a:gd name="T30" fmla="*/ 59 w 120"/>
                  <a:gd name="T31" fmla="*/ 51 h 68"/>
                  <a:gd name="T32" fmla="*/ 53 w 120"/>
                  <a:gd name="T33" fmla="*/ 58 h 68"/>
                  <a:gd name="T34" fmla="*/ 45 w 120"/>
                  <a:gd name="T35" fmla="*/ 62 h 68"/>
                  <a:gd name="T36" fmla="*/ 28 w 120"/>
                  <a:gd name="T37" fmla="*/ 68 h 68"/>
                  <a:gd name="T38" fmla="*/ 45 w 120"/>
                  <a:gd name="T39" fmla="*/ 52 h 68"/>
                  <a:gd name="T40" fmla="*/ 50 w 120"/>
                  <a:gd name="T41" fmla="*/ 55 h 68"/>
                  <a:gd name="T42" fmla="*/ 57 w 120"/>
                  <a:gd name="T43" fmla="*/ 46 h 68"/>
                  <a:gd name="T44" fmla="*/ 59 w 120"/>
                  <a:gd name="T45" fmla="*/ 38 h 68"/>
                  <a:gd name="T46" fmla="*/ 19 w 120"/>
                  <a:gd name="T47" fmla="*/ 35 h 68"/>
                  <a:gd name="T48" fmla="*/ 0 w 120"/>
                  <a:gd name="T49" fmla="*/ 34 h 68"/>
                  <a:gd name="T50" fmla="*/ 19 w 120"/>
                  <a:gd name="T51" fmla="*/ 31 h 68"/>
                  <a:gd name="T52" fmla="*/ 74 w 120"/>
                  <a:gd name="T53" fmla="*/ 26 h 68"/>
                  <a:gd name="T54" fmla="*/ 54 w 120"/>
                  <a:gd name="T55" fmla="*/ 16 h 68"/>
                  <a:gd name="T56" fmla="*/ 37 w 120"/>
                  <a:gd name="T57" fmla="*/ 16 h 68"/>
                  <a:gd name="T58" fmla="*/ 32 w 120"/>
                  <a:gd name="T59" fmla="*/ 20 h 68"/>
                  <a:gd name="T60" fmla="*/ 24 w 120"/>
                  <a:gd name="T61" fmla="*/ 18 h 68"/>
                  <a:gd name="T62" fmla="*/ 19 w 120"/>
                  <a:gd name="T63" fmla="*/ 13 h 68"/>
                  <a:gd name="T64" fmla="*/ 19 w 120"/>
                  <a:gd name="T65" fmla="*/ 5 h 68"/>
                  <a:gd name="T66" fmla="*/ 24 w 120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0" h="68">
                    <a:moveTo>
                      <a:pt x="28" y="0"/>
                    </a:moveTo>
                    <a:lnTo>
                      <a:pt x="32" y="0"/>
                    </a:lnTo>
                    <a:lnTo>
                      <a:pt x="34" y="3"/>
                    </a:lnTo>
                    <a:lnTo>
                      <a:pt x="37" y="5"/>
                    </a:lnTo>
                    <a:lnTo>
                      <a:pt x="38" y="8"/>
                    </a:lnTo>
                    <a:lnTo>
                      <a:pt x="55" y="12"/>
                    </a:lnTo>
                    <a:lnTo>
                      <a:pt x="67" y="16"/>
                    </a:lnTo>
                    <a:lnTo>
                      <a:pt x="75" y="22"/>
                    </a:lnTo>
                    <a:lnTo>
                      <a:pt x="80" y="28"/>
                    </a:lnTo>
                    <a:lnTo>
                      <a:pt x="83" y="31"/>
                    </a:lnTo>
                    <a:lnTo>
                      <a:pt x="100" y="31"/>
                    </a:lnTo>
                    <a:lnTo>
                      <a:pt x="101" y="29"/>
                    </a:lnTo>
                    <a:lnTo>
                      <a:pt x="103" y="26"/>
                    </a:lnTo>
                    <a:lnTo>
                      <a:pt x="106" y="24"/>
                    </a:lnTo>
                    <a:lnTo>
                      <a:pt x="109" y="24"/>
                    </a:lnTo>
                    <a:lnTo>
                      <a:pt x="113" y="25"/>
                    </a:lnTo>
                    <a:lnTo>
                      <a:pt x="117" y="26"/>
                    </a:lnTo>
                    <a:lnTo>
                      <a:pt x="118" y="30"/>
                    </a:lnTo>
                    <a:lnTo>
                      <a:pt x="120" y="34"/>
                    </a:lnTo>
                    <a:lnTo>
                      <a:pt x="118" y="38"/>
                    </a:lnTo>
                    <a:lnTo>
                      <a:pt x="117" y="41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6" y="43"/>
                    </a:lnTo>
                    <a:lnTo>
                      <a:pt x="103" y="42"/>
                    </a:lnTo>
                    <a:lnTo>
                      <a:pt x="101" y="39"/>
                    </a:lnTo>
                    <a:lnTo>
                      <a:pt x="100" y="35"/>
                    </a:lnTo>
                    <a:lnTo>
                      <a:pt x="65" y="35"/>
                    </a:lnTo>
                    <a:lnTo>
                      <a:pt x="63" y="38"/>
                    </a:lnTo>
                    <a:lnTo>
                      <a:pt x="63" y="42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3" y="58"/>
                    </a:lnTo>
                    <a:lnTo>
                      <a:pt x="49" y="59"/>
                    </a:lnTo>
                    <a:lnTo>
                      <a:pt x="45" y="62"/>
                    </a:lnTo>
                    <a:lnTo>
                      <a:pt x="45" y="68"/>
                    </a:lnTo>
                    <a:lnTo>
                      <a:pt x="28" y="68"/>
                    </a:lnTo>
                    <a:lnTo>
                      <a:pt x="28" y="52"/>
                    </a:lnTo>
                    <a:lnTo>
                      <a:pt x="45" y="52"/>
                    </a:lnTo>
                    <a:lnTo>
                      <a:pt x="45" y="56"/>
                    </a:lnTo>
                    <a:lnTo>
                      <a:pt x="50" y="55"/>
                    </a:lnTo>
                    <a:lnTo>
                      <a:pt x="54" y="51"/>
                    </a:lnTo>
                    <a:lnTo>
                      <a:pt x="57" y="46"/>
                    </a:lnTo>
                    <a:lnTo>
                      <a:pt x="58" y="42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19" y="35"/>
                    </a:lnTo>
                    <a:lnTo>
                      <a:pt x="19" y="45"/>
                    </a:lnTo>
                    <a:lnTo>
                      <a:pt x="0" y="34"/>
                    </a:lnTo>
                    <a:lnTo>
                      <a:pt x="19" y="24"/>
                    </a:lnTo>
                    <a:lnTo>
                      <a:pt x="19" y="31"/>
                    </a:lnTo>
                    <a:lnTo>
                      <a:pt x="78" y="31"/>
                    </a:lnTo>
                    <a:lnTo>
                      <a:pt x="74" y="26"/>
                    </a:lnTo>
                    <a:lnTo>
                      <a:pt x="66" y="21"/>
                    </a:lnTo>
                    <a:lnTo>
                      <a:pt x="54" y="16"/>
                    </a:lnTo>
                    <a:lnTo>
                      <a:pt x="38" y="12"/>
                    </a:lnTo>
                    <a:lnTo>
                      <a:pt x="37" y="16"/>
                    </a:lnTo>
                    <a:lnTo>
                      <a:pt x="34" y="17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4" y="18"/>
                    </a:lnTo>
                    <a:lnTo>
                      <a:pt x="21" y="17"/>
                    </a:lnTo>
                    <a:lnTo>
                      <a:pt x="19" y="13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5" name="Freeform 129">
                <a:extLst>
                  <a:ext uri="{FF2B5EF4-FFF2-40B4-BE49-F238E27FC236}">
                    <a16:creationId xmlns:a16="http://schemas.microsoft.com/office/drawing/2014/main" id="{CC23224D-0FFD-486D-813A-7F912948B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2115"/>
                <a:ext cx="295" cy="298"/>
              </a:xfrm>
              <a:custGeom>
                <a:avLst/>
                <a:gdLst>
                  <a:gd name="T0" fmla="*/ 7 w 295"/>
                  <a:gd name="T1" fmla="*/ 0 h 298"/>
                  <a:gd name="T2" fmla="*/ 288 w 295"/>
                  <a:gd name="T3" fmla="*/ 0 h 298"/>
                  <a:gd name="T4" fmla="*/ 294 w 295"/>
                  <a:gd name="T5" fmla="*/ 33 h 298"/>
                  <a:gd name="T6" fmla="*/ 295 w 295"/>
                  <a:gd name="T7" fmla="*/ 69 h 298"/>
                  <a:gd name="T8" fmla="*/ 292 w 295"/>
                  <a:gd name="T9" fmla="*/ 109 h 298"/>
                  <a:gd name="T10" fmla="*/ 286 w 295"/>
                  <a:gd name="T11" fmla="*/ 148 h 298"/>
                  <a:gd name="T12" fmla="*/ 275 w 295"/>
                  <a:gd name="T13" fmla="*/ 184 h 298"/>
                  <a:gd name="T14" fmla="*/ 260 w 295"/>
                  <a:gd name="T15" fmla="*/ 215 h 298"/>
                  <a:gd name="T16" fmla="*/ 243 w 295"/>
                  <a:gd name="T17" fmla="*/ 244 h 298"/>
                  <a:gd name="T18" fmla="*/ 222 w 295"/>
                  <a:gd name="T19" fmla="*/ 266 h 298"/>
                  <a:gd name="T20" fmla="*/ 199 w 295"/>
                  <a:gd name="T21" fmla="*/ 283 h 298"/>
                  <a:gd name="T22" fmla="*/ 175 w 295"/>
                  <a:gd name="T23" fmla="*/ 294 h 298"/>
                  <a:gd name="T24" fmla="*/ 147 w 295"/>
                  <a:gd name="T25" fmla="*/ 298 h 298"/>
                  <a:gd name="T26" fmla="*/ 121 w 295"/>
                  <a:gd name="T27" fmla="*/ 294 h 298"/>
                  <a:gd name="T28" fmla="*/ 96 w 295"/>
                  <a:gd name="T29" fmla="*/ 283 h 298"/>
                  <a:gd name="T30" fmla="*/ 74 w 295"/>
                  <a:gd name="T31" fmla="*/ 266 h 298"/>
                  <a:gd name="T32" fmla="*/ 53 w 295"/>
                  <a:gd name="T33" fmla="*/ 244 h 298"/>
                  <a:gd name="T34" fmla="*/ 34 w 295"/>
                  <a:gd name="T35" fmla="*/ 215 h 298"/>
                  <a:gd name="T36" fmla="*/ 20 w 295"/>
                  <a:gd name="T37" fmla="*/ 184 h 298"/>
                  <a:gd name="T38" fmla="*/ 10 w 295"/>
                  <a:gd name="T39" fmla="*/ 148 h 298"/>
                  <a:gd name="T40" fmla="*/ 3 w 295"/>
                  <a:gd name="T41" fmla="*/ 109 h 298"/>
                  <a:gd name="T42" fmla="*/ 0 w 295"/>
                  <a:gd name="T43" fmla="*/ 69 h 298"/>
                  <a:gd name="T44" fmla="*/ 2 w 295"/>
                  <a:gd name="T45" fmla="*/ 33 h 298"/>
                  <a:gd name="T46" fmla="*/ 7 w 295"/>
                  <a:gd name="T4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5" h="298">
                    <a:moveTo>
                      <a:pt x="7" y="0"/>
                    </a:moveTo>
                    <a:lnTo>
                      <a:pt x="288" y="0"/>
                    </a:lnTo>
                    <a:lnTo>
                      <a:pt x="294" y="33"/>
                    </a:lnTo>
                    <a:lnTo>
                      <a:pt x="295" y="69"/>
                    </a:lnTo>
                    <a:lnTo>
                      <a:pt x="292" y="109"/>
                    </a:lnTo>
                    <a:lnTo>
                      <a:pt x="286" y="148"/>
                    </a:lnTo>
                    <a:lnTo>
                      <a:pt x="275" y="184"/>
                    </a:lnTo>
                    <a:lnTo>
                      <a:pt x="260" y="215"/>
                    </a:lnTo>
                    <a:lnTo>
                      <a:pt x="243" y="244"/>
                    </a:lnTo>
                    <a:lnTo>
                      <a:pt x="222" y="266"/>
                    </a:lnTo>
                    <a:lnTo>
                      <a:pt x="199" y="283"/>
                    </a:lnTo>
                    <a:lnTo>
                      <a:pt x="175" y="294"/>
                    </a:lnTo>
                    <a:lnTo>
                      <a:pt x="147" y="298"/>
                    </a:lnTo>
                    <a:lnTo>
                      <a:pt x="121" y="294"/>
                    </a:lnTo>
                    <a:lnTo>
                      <a:pt x="96" y="283"/>
                    </a:lnTo>
                    <a:lnTo>
                      <a:pt x="74" y="266"/>
                    </a:lnTo>
                    <a:lnTo>
                      <a:pt x="53" y="244"/>
                    </a:lnTo>
                    <a:lnTo>
                      <a:pt x="34" y="215"/>
                    </a:lnTo>
                    <a:lnTo>
                      <a:pt x="20" y="184"/>
                    </a:lnTo>
                    <a:lnTo>
                      <a:pt x="10" y="148"/>
                    </a:lnTo>
                    <a:lnTo>
                      <a:pt x="3" y="109"/>
                    </a:lnTo>
                    <a:lnTo>
                      <a:pt x="0" y="69"/>
                    </a:lnTo>
                    <a:lnTo>
                      <a:pt x="2" y="3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6" name="Freeform 130">
                <a:extLst>
                  <a:ext uri="{FF2B5EF4-FFF2-40B4-BE49-F238E27FC236}">
                    <a16:creationId xmlns:a16="http://schemas.microsoft.com/office/drawing/2014/main" id="{7817A98E-8DB6-4F15-9439-B07CA837C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1954"/>
                <a:ext cx="281" cy="161"/>
              </a:xfrm>
              <a:custGeom>
                <a:avLst/>
                <a:gdLst>
                  <a:gd name="T0" fmla="*/ 140 w 281"/>
                  <a:gd name="T1" fmla="*/ 0 h 161"/>
                  <a:gd name="T2" fmla="*/ 169 w 281"/>
                  <a:gd name="T3" fmla="*/ 4 h 161"/>
                  <a:gd name="T4" fmla="*/ 194 w 281"/>
                  <a:gd name="T5" fmla="*/ 16 h 161"/>
                  <a:gd name="T6" fmla="*/ 219 w 281"/>
                  <a:gd name="T7" fmla="*/ 35 h 161"/>
                  <a:gd name="T8" fmla="*/ 240 w 281"/>
                  <a:gd name="T9" fmla="*/ 58 h 161"/>
                  <a:gd name="T10" fmla="*/ 257 w 281"/>
                  <a:gd name="T11" fmla="*/ 88 h 161"/>
                  <a:gd name="T12" fmla="*/ 271 w 281"/>
                  <a:gd name="T13" fmla="*/ 124 h 161"/>
                  <a:gd name="T14" fmla="*/ 281 w 281"/>
                  <a:gd name="T15" fmla="*/ 161 h 161"/>
                  <a:gd name="T16" fmla="*/ 0 w 281"/>
                  <a:gd name="T17" fmla="*/ 161 h 161"/>
                  <a:gd name="T18" fmla="*/ 10 w 281"/>
                  <a:gd name="T19" fmla="*/ 124 h 161"/>
                  <a:gd name="T20" fmla="*/ 25 w 281"/>
                  <a:gd name="T21" fmla="*/ 88 h 161"/>
                  <a:gd name="T22" fmla="*/ 42 w 281"/>
                  <a:gd name="T23" fmla="*/ 58 h 161"/>
                  <a:gd name="T24" fmla="*/ 63 w 281"/>
                  <a:gd name="T25" fmla="*/ 35 h 161"/>
                  <a:gd name="T26" fmla="*/ 86 w 281"/>
                  <a:gd name="T27" fmla="*/ 16 h 161"/>
                  <a:gd name="T28" fmla="*/ 113 w 281"/>
                  <a:gd name="T29" fmla="*/ 4 h 161"/>
                  <a:gd name="T30" fmla="*/ 140 w 281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1" h="161">
                    <a:moveTo>
                      <a:pt x="140" y="0"/>
                    </a:moveTo>
                    <a:lnTo>
                      <a:pt x="169" y="4"/>
                    </a:lnTo>
                    <a:lnTo>
                      <a:pt x="194" y="16"/>
                    </a:lnTo>
                    <a:lnTo>
                      <a:pt x="219" y="35"/>
                    </a:lnTo>
                    <a:lnTo>
                      <a:pt x="240" y="58"/>
                    </a:lnTo>
                    <a:lnTo>
                      <a:pt x="257" y="88"/>
                    </a:lnTo>
                    <a:lnTo>
                      <a:pt x="271" y="124"/>
                    </a:lnTo>
                    <a:lnTo>
                      <a:pt x="281" y="161"/>
                    </a:lnTo>
                    <a:lnTo>
                      <a:pt x="0" y="161"/>
                    </a:lnTo>
                    <a:lnTo>
                      <a:pt x="10" y="124"/>
                    </a:lnTo>
                    <a:lnTo>
                      <a:pt x="25" y="88"/>
                    </a:lnTo>
                    <a:lnTo>
                      <a:pt x="42" y="58"/>
                    </a:lnTo>
                    <a:lnTo>
                      <a:pt x="63" y="35"/>
                    </a:lnTo>
                    <a:lnTo>
                      <a:pt x="86" y="16"/>
                    </a:lnTo>
                    <a:lnTo>
                      <a:pt x="113" y="4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7" name="Freeform 131">
                <a:extLst>
                  <a:ext uri="{FF2B5EF4-FFF2-40B4-BE49-F238E27FC236}">
                    <a16:creationId xmlns:a16="http://schemas.microsoft.com/office/drawing/2014/main" id="{43C2F799-4F30-4273-80F5-0E930FDF8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" y="2029"/>
                <a:ext cx="30" cy="119"/>
              </a:xfrm>
              <a:custGeom>
                <a:avLst/>
                <a:gdLst>
                  <a:gd name="T0" fmla="*/ 14 w 30"/>
                  <a:gd name="T1" fmla="*/ 0 h 119"/>
                  <a:gd name="T2" fmla="*/ 19 w 30"/>
                  <a:gd name="T3" fmla="*/ 3 h 119"/>
                  <a:gd name="T4" fmla="*/ 23 w 30"/>
                  <a:gd name="T5" fmla="*/ 12 h 119"/>
                  <a:gd name="T6" fmla="*/ 26 w 30"/>
                  <a:gd name="T7" fmla="*/ 24 h 119"/>
                  <a:gd name="T8" fmla="*/ 28 w 30"/>
                  <a:gd name="T9" fmla="*/ 41 h 119"/>
                  <a:gd name="T10" fmla="*/ 30 w 30"/>
                  <a:gd name="T11" fmla="*/ 59 h 119"/>
                  <a:gd name="T12" fmla="*/ 28 w 30"/>
                  <a:gd name="T13" fmla="*/ 79 h 119"/>
                  <a:gd name="T14" fmla="*/ 26 w 30"/>
                  <a:gd name="T15" fmla="*/ 94 h 119"/>
                  <a:gd name="T16" fmla="*/ 23 w 30"/>
                  <a:gd name="T17" fmla="*/ 107 h 119"/>
                  <a:gd name="T18" fmla="*/ 19 w 30"/>
                  <a:gd name="T19" fmla="*/ 115 h 119"/>
                  <a:gd name="T20" fmla="*/ 14 w 30"/>
                  <a:gd name="T21" fmla="*/ 119 h 119"/>
                  <a:gd name="T22" fmla="*/ 10 w 30"/>
                  <a:gd name="T23" fmla="*/ 115 h 119"/>
                  <a:gd name="T24" fmla="*/ 6 w 30"/>
                  <a:gd name="T25" fmla="*/ 107 h 119"/>
                  <a:gd name="T26" fmla="*/ 2 w 30"/>
                  <a:gd name="T27" fmla="*/ 94 h 119"/>
                  <a:gd name="T28" fmla="*/ 1 w 30"/>
                  <a:gd name="T29" fmla="*/ 79 h 119"/>
                  <a:gd name="T30" fmla="*/ 0 w 30"/>
                  <a:gd name="T31" fmla="*/ 59 h 119"/>
                  <a:gd name="T32" fmla="*/ 1 w 30"/>
                  <a:gd name="T33" fmla="*/ 41 h 119"/>
                  <a:gd name="T34" fmla="*/ 2 w 30"/>
                  <a:gd name="T35" fmla="*/ 24 h 119"/>
                  <a:gd name="T36" fmla="*/ 6 w 30"/>
                  <a:gd name="T37" fmla="*/ 12 h 119"/>
                  <a:gd name="T38" fmla="*/ 10 w 30"/>
                  <a:gd name="T39" fmla="*/ 3 h 119"/>
                  <a:gd name="T40" fmla="*/ 14 w 30"/>
                  <a:gd name="T4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119">
                    <a:moveTo>
                      <a:pt x="14" y="0"/>
                    </a:moveTo>
                    <a:lnTo>
                      <a:pt x="19" y="3"/>
                    </a:lnTo>
                    <a:lnTo>
                      <a:pt x="23" y="12"/>
                    </a:lnTo>
                    <a:lnTo>
                      <a:pt x="26" y="24"/>
                    </a:lnTo>
                    <a:lnTo>
                      <a:pt x="28" y="41"/>
                    </a:lnTo>
                    <a:lnTo>
                      <a:pt x="30" y="59"/>
                    </a:lnTo>
                    <a:lnTo>
                      <a:pt x="28" y="79"/>
                    </a:lnTo>
                    <a:lnTo>
                      <a:pt x="26" y="94"/>
                    </a:lnTo>
                    <a:lnTo>
                      <a:pt x="23" y="107"/>
                    </a:lnTo>
                    <a:lnTo>
                      <a:pt x="19" y="115"/>
                    </a:lnTo>
                    <a:lnTo>
                      <a:pt x="14" y="119"/>
                    </a:lnTo>
                    <a:lnTo>
                      <a:pt x="10" y="115"/>
                    </a:lnTo>
                    <a:lnTo>
                      <a:pt x="6" y="107"/>
                    </a:lnTo>
                    <a:lnTo>
                      <a:pt x="2" y="94"/>
                    </a:lnTo>
                    <a:lnTo>
                      <a:pt x="1" y="79"/>
                    </a:lnTo>
                    <a:lnTo>
                      <a:pt x="0" y="59"/>
                    </a:lnTo>
                    <a:lnTo>
                      <a:pt x="1" y="41"/>
                    </a:lnTo>
                    <a:lnTo>
                      <a:pt x="2" y="24"/>
                    </a:lnTo>
                    <a:lnTo>
                      <a:pt x="6" y="12"/>
                    </a:lnTo>
                    <a:lnTo>
                      <a:pt x="1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8" name="Freeform 132">
                <a:extLst>
                  <a:ext uri="{FF2B5EF4-FFF2-40B4-BE49-F238E27FC236}">
                    <a16:creationId xmlns:a16="http://schemas.microsoft.com/office/drawing/2014/main" id="{082AD8B7-4339-44A5-A4F2-FD7B4EBAA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258"/>
                <a:ext cx="209" cy="545"/>
              </a:xfrm>
              <a:custGeom>
                <a:avLst/>
                <a:gdLst>
                  <a:gd name="T0" fmla="*/ 141 w 209"/>
                  <a:gd name="T1" fmla="*/ 0 h 545"/>
                  <a:gd name="T2" fmla="*/ 209 w 209"/>
                  <a:gd name="T3" fmla="*/ 18 h 545"/>
                  <a:gd name="T4" fmla="*/ 69 w 209"/>
                  <a:gd name="T5" fmla="*/ 545 h 545"/>
                  <a:gd name="T6" fmla="*/ 0 w 209"/>
                  <a:gd name="T7" fmla="*/ 526 h 545"/>
                  <a:gd name="T8" fmla="*/ 141 w 209"/>
                  <a:gd name="T9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545">
                    <a:moveTo>
                      <a:pt x="141" y="0"/>
                    </a:moveTo>
                    <a:lnTo>
                      <a:pt x="209" y="18"/>
                    </a:lnTo>
                    <a:lnTo>
                      <a:pt x="69" y="545"/>
                    </a:lnTo>
                    <a:lnTo>
                      <a:pt x="0" y="52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69" name="Freeform 133">
                <a:extLst>
                  <a:ext uri="{FF2B5EF4-FFF2-40B4-BE49-F238E27FC236}">
                    <a16:creationId xmlns:a16="http://schemas.microsoft.com/office/drawing/2014/main" id="{3E6E5D24-F209-47C1-BCD9-26A2FD632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745"/>
                <a:ext cx="94" cy="130"/>
              </a:xfrm>
              <a:custGeom>
                <a:avLst/>
                <a:gdLst>
                  <a:gd name="T0" fmla="*/ 26 w 94"/>
                  <a:gd name="T1" fmla="*/ 0 h 130"/>
                  <a:gd name="T2" fmla="*/ 94 w 94"/>
                  <a:gd name="T3" fmla="*/ 18 h 130"/>
                  <a:gd name="T4" fmla="*/ 70 w 94"/>
                  <a:gd name="T5" fmla="*/ 111 h 130"/>
                  <a:gd name="T6" fmla="*/ 67 w 94"/>
                  <a:gd name="T7" fmla="*/ 117 h 130"/>
                  <a:gd name="T8" fmla="*/ 64 w 94"/>
                  <a:gd name="T9" fmla="*/ 120 h 130"/>
                  <a:gd name="T10" fmla="*/ 62 w 94"/>
                  <a:gd name="T11" fmla="*/ 123 h 130"/>
                  <a:gd name="T12" fmla="*/ 58 w 94"/>
                  <a:gd name="T13" fmla="*/ 127 h 130"/>
                  <a:gd name="T14" fmla="*/ 51 w 94"/>
                  <a:gd name="T15" fmla="*/ 130 h 130"/>
                  <a:gd name="T16" fmla="*/ 45 w 94"/>
                  <a:gd name="T17" fmla="*/ 130 h 130"/>
                  <a:gd name="T18" fmla="*/ 39 w 94"/>
                  <a:gd name="T19" fmla="*/ 130 h 130"/>
                  <a:gd name="T20" fmla="*/ 19 w 94"/>
                  <a:gd name="T21" fmla="*/ 123 h 130"/>
                  <a:gd name="T22" fmla="*/ 13 w 94"/>
                  <a:gd name="T23" fmla="*/ 122 h 130"/>
                  <a:gd name="T24" fmla="*/ 9 w 94"/>
                  <a:gd name="T25" fmla="*/ 119 h 130"/>
                  <a:gd name="T26" fmla="*/ 7 w 94"/>
                  <a:gd name="T27" fmla="*/ 117 h 130"/>
                  <a:gd name="T28" fmla="*/ 3 w 94"/>
                  <a:gd name="T29" fmla="*/ 113 h 130"/>
                  <a:gd name="T30" fmla="*/ 0 w 94"/>
                  <a:gd name="T31" fmla="*/ 106 h 130"/>
                  <a:gd name="T32" fmla="*/ 0 w 94"/>
                  <a:gd name="T33" fmla="*/ 100 h 130"/>
                  <a:gd name="T34" fmla="*/ 0 w 94"/>
                  <a:gd name="T35" fmla="*/ 93 h 130"/>
                  <a:gd name="T36" fmla="*/ 26 w 94"/>
                  <a:gd name="T3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130">
                    <a:moveTo>
                      <a:pt x="26" y="0"/>
                    </a:moveTo>
                    <a:lnTo>
                      <a:pt x="94" y="18"/>
                    </a:lnTo>
                    <a:lnTo>
                      <a:pt x="70" y="111"/>
                    </a:lnTo>
                    <a:lnTo>
                      <a:pt x="67" y="117"/>
                    </a:lnTo>
                    <a:lnTo>
                      <a:pt x="64" y="120"/>
                    </a:lnTo>
                    <a:lnTo>
                      <a:pt x="62" y="123"/>
                    </a:lnTo>
                    <a:lnTo>
                      <a:pt x="58" y="127"/>
                    </a:lnTo>
                    <a:lnTo>
                      <a:pt x="51" y="130"/>
                    </a:lnTo>
                    <a:lnTo>
                      <a:pt x="45" y="130"/>
                    </a:lnTo>
                    <a:lnTo>
                      <a:pt x="39" y="130"/>
                    </a:lnTo>
                    <a:lnTo>
                      <a:pt x="19" y="123"/>
                    </a:lnTo>
                    <a:lnTo>
                      <a:pt x="13" y="122"/>
                    </a:lnTo>
                    <a:lnTo>
                      <a:pt x="9" y="119"/>
                    </a:lnTo>
                    <a:lnTo>
                      <a:pt x="7" y="117"/>
                    </a:lnTo>
                    <a:lnTo>
                      <a:pt x="3" y="113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0" name="Freeform 134">
                <a:extLst>
                  <a:ext uri="{FF2B5EF4-FFF2-40B4-BE49-F238E27FC236}">
                    <a16:creationId xmlns:a16="http://schemas.microsoft.com/office/drawing/2014/main" id="{2EF292EA-8826-495B-88F9-DBF7EA5C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1723"/>
                <a:ext cx="79" cy="57"/>
              </a:xfrm>
              <a:custGeom>
                <a:avLst/>
                <a:gdLst>
                  <a:gd name="T0" fmla="*/ 11 w 79"/>
                  <a:gd name="T1" fmla="*/ 0 h 57"/>
                  <a:gd name="T2" fmla="*/ 79 w 79"/>
                  <a:gd name="T3" fmla="*/ 18 h 57"/>
                  <a:gd name="T4" fmla="*/ 68 w 79"/>
                  <a:gd name="T5" fmla="*/ 57 h 57"/>
                  <a:gd name="T6" fmla="*/ 0 w 79"/>
                  <a:gd name="T7" fmla="*/ 39 h 57"/>
                  <a:gd name="T8" fmla="*/ 11 w 7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57">
                    <a:moveTo>
                      <a:pt x="11" y="0"/>
                    </a:moveTo>
                    <a:lnTo>
                      <a:pt x="79" y="18"/>
                    </a:lnTo>
                    <a:lnTo>
                      <a:pt x="68" y="57"/>
                    </a:lnTo>
                    <a:lnTo>
                      <a:pt x="0" y="3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1" name="Freeform 135">
                <a:extLst>
                  <a:ext uri="{FF2B5EF4-FFF2-40B4-BE49-F238E27FC236}">
                    <a16:creationId xmlns:a16="http://schemas.microsoft.com/office/drawing/2014/main" id="{3FC5A7CD-91D7-489A-9C54-F12B6123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1190"/>
                <a:ext cx="68" cy="86"/>
              </a:xfrm>
              <a:custGeom>
                <a:avLst/>
                <a:gdLst>
                  <a:gd name="T0" fmla="*/ 41 w 68"/>
                  <a:gd name="T1" fmla="*/ 0 h 86"/>
                  <a:gd name="T2" fmla="*/ 68 w 68"/>
                  <a:gd name="T3" fmla="*/ 7 h 86"/>
                  <a:gd name="T4" fmla="*/ 68 w 68"/>
                  <a:gd name="T5" fmla="*/ 86 h 86"/>
                  <a:gd name="T6" fmla="*/ 0 w 68"/>
                  <a:gd name="T7" fmla="*/ 68 h 86"/>
                  <a:gd name="T8" fmla="*/ 41 w 68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6">
                    <a:moveTo>
                      <a:pt x="41" y="0"/>
                    </a:moveTo>
                    <a:lnTo>
                      <a:pt x="68" y="7"/>
                    </a:lnTo>
                    <a:lnTo>
                      <a:pt x="68" y="86"/>
                    </a:lnTo>
                    <a:lnTo>
                      <a:pt x="0" y="6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2" name="Freeform 136">
                <a:extLst>
                  <a:ext uri="{FF2B5EF4-FFF2-40B4-BE49-F238E27FC236}">
                    <a16:creationId xmlns:a16="http://schemas.microsoft.com/office/drawing/2014/main" id="{B821CE3E-26CC-4FE2-BA01-95B01293E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1143"/>
                <a:ext cx="27" cy="54"/>
              </a:xfrm>
              <a:custGeom>
                <a:avLst/>
                <a:gdLst>
                  <a:gd name="T0" fmla="*/ 27 w 27"/>
                  <a:gd name="T1" fmla="*/ 0 h 54"/>
                  <a:gd name="T2" fmla="*/ 27 w 27"/>
                  <a:gd name="T3" fmla="*/ 54 h 54"/>
                  <a:gd name="T4" fmla="*/ 0 w 27"/>
                  <a:gd name="T5" fmla="*/ 47 h 54"/>
                  <a:gd name="T6" fmla="*/ 27 w 2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54">
                    <a:moveTo>
                      <a:pt x="27" y="0"/>
                    </a:moveTo>
                    <a:lnTo>
                      <a:pt x="27" y="54"/>
                    </a:lnTo>
                    <a:lnTo>
                      <a:pt x="0" y="4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3" name="Freeform 137">
                <a:extLst>
                  <a:ext uri="{FF2B5EF4-FFF2-40B4-BE49-F238E27FC236}">
                    <a16:creationId xmlns:a16="http://schemas.microsoft.com/office/drawing/2014/main" id="{FC0800DD-7348-4E38-A3C5-3B051F2BF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2257"/>
                <a:ext cx="65" cy="109"/>
              </a:xfrm>
              <a:custGeom>
                <a:avLst/>
                <a:gdLst>
                  <a:gd name="T0" fmla="*/ 25 w 65"/>
                  <a:gd name="T1" fmla="*/ 0 h 109"/>
                  <a:gd name="T2" fmla="*/ 65 w 65"/>
                  <a:gd name="T3" fmla="*/ 10 h 109"/>
                  <a:gd name="T4" fmla="*/ 41 w 65"/>
                  <a:gd name="T5" fmla="*/ 102 h 109"/>
                  <a:gd name="T6" fmla="*/ 39 w 65"/>
                  <a:gd name="T7" fmla="*/ 105 h 109"/>
                  <a:gd name="T8" fmla="*/ 37 w 65"/>
                  <a:gd name="T9" fmla="*/ 107 h 109"/>
                  <a:gd name="T10" fmla="*/ 33 w 65"/>
                  <a:gd name="T11" fmla="*/ 109 h 109"/>
                  <a:gd name="T12" fmla="*/ 29 w 65"/>
                  <a:gd name="T13" fmla="*/ 109 h 109"/>
                  <a:gd name="T14" fmla="*/ 8 w 65"/>
                  <a:gd name="T15" fmla="*/ 103 h 109"/>
                  <a:gd name="T16" fmla="*/ 4 w 65"/>
                  <a:gd name="T17" fmla="*/ 101 h 109"/>
                  <a:gd name="T18" fmla="*/ 1 w 65"/>
                  <a:gd name="T19" fmla="*/ 98 h 109"/>
                  <a:gd name="T20" fmla="*/ 0 w 65"/>
                  <a:gd name="T21" fmla="*/ 94 h 109"/>
                  <a:gd name="T22" fmla="*/ 0 w 65"/>
                  <a:gd name="T23" fmla="*/ 92 h 109"/>
                  <a:gd name="T24" fmla="*/ 25 w 65"/>
                  <a:gd name="T2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109">
                    <a:moveTo>
                      <a:pt x="25" y="0"/>
                    </a:moveTo>
                    <a:lnTo>
                      <a:pt x="65" y="10"/>
                    </a:lnTo>
                    <a:lnTo>
                      <a:pt x="41" y="102"/>
                    </a:lnTo>
                    <a:lnTo>
                      <a:pt x="39" y="105"/>
                    </a:lnTo>
                    <a:lnTo>
                      <a:pt x="37" y="107"/>
                    </a:lnTo>
                    <a:lnTo>
                      <a:pt x="33" y="109"/>
                    </a:lnTo>
                    <a:lnTo>
                      <a:pt x="29" y="109"/>
                    </a:lnTo>
                    <a:lnTo>
                      <a:pt x="8" y="103"/>
                    </a:lnTo>
                    <a:lnTo>
                      <a:pt x="4" y="101"/>
                    </a:lnTo>
                    <a:lnTo>
                      <a:pt x="1" y="98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4" name="Freeform 138">
                <a:extLst>
                  <a:ext uri="{FF2B5EF4-FFF2-40B4-BE49-F238E27FC236}">
                    <a16:creationId xmlns:a16="http://schemas.microsoft.com/office/drawing/2014/main" id="{ED3C9B90-0F3D-4BF8-9792-B0F007202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49"/>
                <a:ext cx="201" cy="539"/>
              </a:xfrm>
              <a:custGeom>
                <a:avLst/>
                <a:gdLst>
                  <a:gd name="T0" fmla="*/ 135 w 201"/>
                  <a:gd name="T1" fmla="*/ 0 h 539"/>
                  <a:gd name="T2" fmla="*/ 201 w 201"/>
                  <a:gd name="T3" fmla="*/ 18 h 539"/>
                  <a:gd name="T4" fmla="*/ 66 w 201"/>
                  <a:gd name="T5" fmla="*/ 521 h 539"/>
                  <a:gd name="T6" fmla="*/ 65 w 201"/>
                  <a:gd name="T7" fmla="*/ 526 h 539"/>
                  <a:gd name="T8" fmla="*/ 63 w 201"/>
                  <a:gd name="T9" fmla="*/ 530 h 539"/>
                  <a:gd name="T10" fmla="*/ 59 w 201"/>
                  <a:gd name="T11" fmla="*/ 534 h 539"/>
                  <a:gd name="T12" fmla="*/ 55 w 201"/>
                  <a:gd name="T13" fmla="*/ 537 h 539"/>
                  <a:gd name="T14" fmla="*/ 49 w 201"/>
                  <a:gd name="T15" fmla="*/ 539 h 539"/>
                  <a:gd name="T16" fmla="*/ 43 w 201"/>
                  <a:gd name="T17" fmla="*/ 539 h 539"/>
                  <a:gd name="T18" fmla="*/ 36 w 201"/>
                  <a:gd name="T19" fmla="*/ 539 h 539"/>
                  <a:gd name="T20" fmla="*/ 18 w 201"/>
                  <a:gd name="T21" fmla="*/ 534 h 539"/>
                  <a:gd name="T22" fmla="*/ 13 w 201"/>
                  <a:gd name="T23" fmla="*/ 533 h 539"/>
                  <a:gd name="T24" fmla="*/ 9 w 201"/>
                  <a:gd name="T25" fmla="*/ 530 h 539"/>
                  <a:gd name="T26" fmla="*/ 5 w 201"/>
                  <a:gd name="T27" fmla="*/ 526 h 539"/>
                  <a:gd name="T28" fmla="*/ 2 w 201"/>
                  <a:gd name="T29" fmla="*/ 522 h 539"/>
                  <a:gd name="T30" fmla="*/ 0 w 201"/>
                  <a:gd name="T31" fmla="*/ 516 h 539"/>
                  <a:gd name="T32" fmla="*/ 0 w 201"/>
                  <a:gd name="T33" fmla="*/ 510 h 539"/>
                  <a:gd name="T34" fmla="*/ 0 w 201"/>
                  <a:gd name="T35" fmla="*/ 504 h 539"/>
                  <a:gd name="T36" fmla="*/ 135 w 201"/>
                  <a:gd name="T37" fmla="*/ 0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539">
                    <a:moveTo>
                      <a:pt x="135" y="0"/>
                    </a:moveTo>
                    <a:lnTo>
                      <a:pt x="201" y="18"/>
                    </a:lnTo>
                    <a:lnTo>
                      <a:pt x="66" y="521"/>
                    </a:lnTo>
                    <a:lnTo>
                      <a:pt x="65" y="526"/>
                    </a:lnTo>
                    <a:lnTo>
                      <a:pt x="63" y="530"/>
                    </a:lnTo>
                    <a:lnTo>
                      <a:pt x="59" y="534"/>
                    </a:lnTo>
                    <a:lnTo>
                      <a:pt x="55" y="537"/>
                    </a:lnTo>
                    <a:lnTo>
                      <a:pt x="49" y="539"/>
                    </a:lnTo>
                    <a:lnTo>
                      <a:pt x="43" y="539"/>
                    </a:lnTo>
                    <a:lnTo>
                      <a:pt x="36" y="539"/>
                    </a:lnTo>
                    <a:lnTo>
                      <a:pt x="18" y="534"/>
                    </a:lnTo>
                    <a:lnTo>
                      <a:pt x="13" y="533"/>
                    </a:lnTo>
                    <a:lnTo>
                      <a:pt x="9" y="530"/>
                    </a:lnTo>
                    <a:lnTo>
                      <a:pt x="5" y="526"/>
                    </a:lnTo>
                    <a:lnTo>
                      <a:pt x="2" y="522"/>
                    </a:lnTo>
                    <a:lnTo>
                      <a:pt x="0" y="516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5" name="Freeform 139">
                <a:extLst>
                  <a:ext uri="{FF2B5EF4-FFF2-40B4-BE49-F238E27FC236}">
                    <a16:creationId xmlns:a16="http://schemas.microsoft.com/office/drawing/2014/main" id="{73934931-87FA-4F55-BD83-01F066C43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198"/>
                <a:ext cx="72" cy="39"/>
              </a:xfrm>
              <a:custGeom>
                <a:avLst/>
                <a:gdLst>
                  <a:gd name="T0" fmla="*/ 5 w 72"/>
                  <a:gd name="T1" fmla="*/ 0 h 39"/>
                  <a:gd name="T2" fmla="*/ 72 w 72"/>
                  <a:gd name="T3" fmla="*/ 18 h 39"/>
                  <a:gd name="T4" fmla="*/ 67 w 72"/>
                  <a:gd name="T5" fmla="*/ 39 h 39"/>
                  <a:gd name="T6" fmla="*/ 0 w 72"/>
                  <a:gd name="T7" fmla="*/ 21 h 39"/>
                  <a:gd name="T8" fmla="*/ 5 w 72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9">
                    <a:moveTo>
                      <a:pt x="5" y="0"/>
                    </a:moveTo>
                    <a:lnTo>
                      <a:pt x="72" y="18"/>
                    </a:lnTo>
                    <a:lnTo>
                      <a:pt x="67" y="39"/>
                    </a:lnTo>
                    <a:lnTo>
                      <a:pt x="0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6" name="Freeform 140">
                <a:extLst>
                  <a:ext uri="{FF2B5EF4-FFF2-40B4-BE49-F238E27FC236}">
                    <a16:creationId xmlns:a16="http://schemas.microsoft.com/office/drawing/2014/main" id="{AB84C6C8-B21F-4B30-8764-CE5837650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041"/>
                <a:ext cx="77" cy="222"/>
              </a:xfrm>
              <a:custGeom>
                <a:avLst/>
                <a:gdLst>
                  <a:gd name="T0" fmla="*/ 59 w 77"/>
                  <a:gd name="T1" fmla="*/ 0 h 222"/>
                  <a:gd name="T2" fmla="*/ 71 w 77"/>
                  <a:gd name="T3" fmla="*/ 2 h 222"/>
                  <a:gd name="T4" fmla="*/ 73 w 77"/>
                  <a:gd name="T5" fmla="*/ 4 h 222"/>
                  <a:gd name="T6" fmla="*/ 76 w 77"/>
                  <a:gd name="T7" fmla="*/ 6 h 222"/>
                  <a:gd name="T8" fmla="*/ 77 w 77"/>
                  <a:gd name="T9" fmla="*/ 10 h 222"/>
                  <a:gd name="T10" fmla="*/ 77 w 77"/>
                  <a:gd name="T11" fmla="*/ 14 h 222"/>
                  <a:gd name="T12" fmla="*/ 24 w 77"/>
                  <a:gd name="T13" fmla="*/ 215 h 222"/>
                  <a:gd name="T14" fmla="*/ 22 w 77"/>
                  <a:gd name="T15" fmla="*/ 218 h 222"/>
                  <a:gd name="T16" fmla="*/ 18 w 77"/>
                  <a:gd name="T17" fmla="*/ 221 h 222"/>
                  <a:gd name="T18" fmla="*/ 16 w 77"/>
                  <a:gd name="T19" fmla="*/ 222 h 222"/>
                  <a:gd name="T20" fmla="*/ 12 w 77"/>
                  <a:gd name="T21" fmla="*/ 221 h 222"/>
                  <a:gd name="T22" fmla="*/ 0 w 77"/>
                  <a:gd name="T23" fmla="*/ 218 h 222"/>
                  <a:gd name="T24" fmla="*/ 11 w 77"/>
                  <a:gd name="T25" fmla="*/ 181 h 222"/>
                  <a:gd name="T26" fmla="*/ 21 w 77"/>
                  <a:gd name="T27" fmla="*/ 183 h 222"/>
                  <a:gd name="T28" fmla="*/ 59 w 77"/>
                  <a:gd name="T29" fmla="*/ 40 h 222"/>
                  <a:gd name="T30" fmla="*/ 49 w 77"/>
                  <a:gd name="T31" fmla="*/ 38 h 222"/>
                  <a:gd name="T32" fmla="*/ 59 w 77"/>
                  <a:gd name="T3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22">
                    <a:moveTo>
                      <a:pt x="5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77" y="10"/>
                    </a:lnTo>
                    <a:lnTo>
                      <a:pt x="77" y="14"/>
                    </a:lnTo>
                    <a:lnTo>
                      <a:pt x="24" y="215"/>
                    </a:lnTo>
                    <a:lnTo>
                      <a:pt x="22" y="218"/>
                    </a:lnTo>
                    <a:lnTo>
                      <a:pt x="18" y="221"/>
                    </a:lnTo>
                    <a:lnTo>
                      <a:pt x="16" y="222"/>
                    </a:lnTo>
                    <a:lnTo>
                      <a:pt x="12" y="221"/>
                    </a:lnTo>
                    <a:lnTo>
                      <a:pt x="0" y="218"/>
                    </a:lnTo>
                    <a:lnTo>
                      <a:pt x="11" y="181"/>
                    </a:lnTo>
                    <a:lnTo>
                      <a:pt x="21" y="183"/>
                    </a:lnTo>
                    <a:lnTo>
                      <a:pt x="59" y="40"/>
                    </a:lnTo>
                    <a:lnTo>
                      <a:pt x="49" y="3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7" name="Freeform 141">
                <a:extLst>
                  <a:ext uri="{FF2B5EF4-FFF2-40B4-BE49-F238E27FC236}">
                    <a16:creationId xmlns:a16="http://schemas.microsoft.com/office/drawing/2014/main" id="{9E1ED3C2-2B92-4F14-AAA6-2422D022F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1656"/>
                <a:ext cx="73" cy="111"/>
              </a:xfrm>
              <a:custGeom>
                <a:avLst/>
                <a:gdLst>
                  <a:gd name="T0" fmla="*/ 47 w 73"/>
                  <a:gd name="T1" fmla="*/ 0 h 111"/>
                  <a:gd name="T2" fmla="*/ 73 w 73"/>
                  <a:gd name="T3" fmla="*/ 7 h 111"/>
                  <a:gd name="T4" fmla="*/ 66 w 73"/>
                  <a:gd name="T5" fmla="*/ 111 h 111"/>
                  <a:gd name="T6" fmla="*/ 0 w 73"/>
                  <a:gd name="T7" fmla="*/ 93 h 111"/>
                  <a:gd name="T8" fmla="*/ 47 w 73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11">
                    <a:moveTo>
                      <a:pt x="47" y="0"/>
                    </a:moveTo>
                    <a:lnTo>
                      <a:pt x="73" y="7"/>
                    </a:lnTo>
                    <a:lnTo>
                      <a:pt x="66" y="111"/>
                    </a:lnTo>
                    <a:lnTo>
                      <a:pt x="0" y="9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8" name="Freeform 142">
                <a:extLst>
                  <a:ext uri="{FF2B5EF4-FFF2-40B4-BE49-F238E27FC236}">
                    <a16:creationId xmlns:a16="http://schemas.microsoft.com/office/drawing/2014/main" id="{8AFE896A-4DD8-4E1D-8A4D-0DBB76B49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634"/>
                <a:ext cx="27" cy="29"/>
              </a:xfrm>
              <a:custGeom>
                <a:avLst/>
                <a:gdLst>
                  <a:gd name="T0" fmla="*/ 17 w 27"/>
                  <a:gd name="T1" fmla="*/ 0 h 29"/>
                  <a:gd name="T2" fmla="*/ 19 w 27"/>
                  <a:gd name="T3" fmla="*/ 0 h 29"/>
                  <a:gd name="T4" fmla="*/ 22 w 27"/>
                  <a:gd name="T5" fmla="*/ 1 h 29"/>
                  <a:gd name="T6" fmla="*/ 25 w 27"/>
                  <a:gd name="T7" fmla="*/ 4 h 29"/>
                  <a:gd name="T8" fmla="*/ 26 w 27"/>
                  <a:gd name="T9" fmla="*/ 6 h 29"/>
                  <a:gd name="T10" fmla="*/ 27 w 27"/>
                  <a:gd name="T11" fmla="*/ 10 h 29"/>
                  <a:gd name="T12" fmla="*/ 26 w 27"/>
                  <a:gd name="T13" fmla="*/ 29 h 29"/>
                  <a:gd name="T14" fmla="*/ 0 w 27"/>
                  <a:gd name="T15" fmla="*/ 22 h 29"/>
                  <a:gd name="T16" fmla="*/ 9 w 27"/>
                  <a:gd name="T17" fmla="*/ 5 h 29"/>
                  <a:gd name="T18" fmla="*/ 10 w 27"/>
                  <a:gd name="T19" fmla="*/ 2 h 29"/>
                  <a:gd name="T20" fmla="*/ 13 w 27"/>
                  <a:gd name="T21" fmla="*/ 1 h 29"/>
                  <a:gd name="T22" fmla="*/ 17 w 27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9">
                    <a:moveTo>
                      <a:pt x="17" y="0"/>
                    </a:moveTo>
                    <a:lnTo>
                      <a:pt x="19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10"/>
                    </a:lnTo>
                    <a:lnTo>
                      <a:pt x="26" y="29"/>
                    </a:lnTo>
                    <a:lnTo>
                      <a:pt x="0" y="22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79" name="Freeform 143">
                <a:extLst>
                  <a:ext uri="{FF2B5EF4-FFF2-40B4-BE49-F238E27FC236}">
                    <a16:creationId xmlns:a16="http://schemas.microsoft.com/office/drawing/2014/main" id="{10DB7A9F-F509-42B5-971F-969B3FDCB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189"/>
                <a:ext cx="496" cy="496"/>
              </a:xfrm>
              <a:custGeom>
                <a:avLst/>
                <a:gdLst>
                  <a:gd name="T0" fmla="*/ 233 w 496"/>
                  <a:gd name="T1" fmla="*/ 0 h 496"/>
                  <a:gd name="T2" fmla="*/ 272 w 496"/>
                  <a:gd name="T3" fmla="*/ 1 h 496"/>
                  <a:gd name="T4" fmla="*/ 313 w 496"/>
                  <a:gd name="T5" fmla="*/ 8 h 496"/>
                  <a:gd name="T6" fmla="*/ 351 w 496"/>
                  <a:gd name="T7" fmla="*/ 22 h 496"/>
                  <a:gd name="T8" fmla="*/ 385 w 496"/>
                  <a:gd name="T9" fmla="*/ 40 h 496"/>
                  <a:gd name="T10" fmla="*/ 415 w 496"/>
                  <a:gd name="T11" fmla="*/ 64 h 496"/>
                  <a:gd name="T12" fmla="*/ 441 w 496"/>
                  <a:gd name="T13" fmla="*/ 93 h 496"/>
                  <a:gd name="T14" fmla="*/ 463 w 496"/>
                  <a:gd name="T15" fmla="*/ 124 h 496"/>
                  <a:gd name="T16" fmla="*/ 479 w 496"/>
                  <a:gd name="T17" fmla="*/ 158 h 496"/>
                  <a:gd name="T18" fmla="*/ 491 w 496"/>
                  <a:gd name="T19" fmla="*/ 195 h 496"/>
                  <a:gd name="T20" fmla="*/ 496 w 496"/>
                  <a:gd name="T21" fmla="*/ 233 h 496"/>
                  <a:gd name="T22" fmla="*/ 495 w 496"/>
                  <a:gd name="T23" fmla="*/ 272 h 496"/>
                  <a:gd name="T24" fmla="*/ 488 w 496"/>
                  <a:gd name="T25" fmla="*/ 313 h 496"/>
                  <a:gd name="T26" fmla="*/ 474 w 496"/>
                  <a:gd name="T27" fmla="*/ 351 h 496"/>
                  <a:gd name="T28" fmla="*/ 455 w 496"/>
                  <a:gd name="T29" fmla="*/ 385 h 496"/>
                  <a:gd name="T30" fmla="*/ 432 w 496"/>
                  <a:gd name="T31" fmla="*/ 415 h 496"/>
                  <a:gd name="T32" fmla="*/ 403 w 496"/>
                  <a:gd name="T33" fmla="*/ 441 h 496"/>
                  <a:gd name="T34" fmla="*/ 372 w 496"/>
                  <a:gd name="T35" fmla="*/ 463 h 496"/>
                  <a:gd name="T36" fmla="*/ 338 w 496"/>
                  <a:gd name="T37" fmla="*/ 480 h 496"/>
                  <a:gd name="T38" fmla="*/ 301 w 496"/>
                  <a:gd name="T39" fmla="*/ 491 h 496"/>
                  <a:gd name="T40" fmla="*/ 263 w 496"/>
                  <a:gd name="T41" fmla="*/ 496 h 496"/>
                  <a:gd name="T42" fmla="*/ 224 w 496"/>
                  <a:gd name="T43" fmla="*/ 495 h 496"/>
                  <a:gd name="T44" fmla="*/ 183 w 496"/>
                  <a:gd name="T45" fmla="*/ 488 h 496"/>
                  <a:gd name="T46" fmla="*/ 145 w 496"/>
                  <a:gd name="T47" fmla="*/ 474 h 496"/>
                  <a:gd name="T48" fmla="*/ 111 w 496"/>
                  <a:gd name="T49" fmla="*/ 455 h 496"/>
                  <a:gd name="T50" fmla="*/ 81 w 496"/>
                  <a:gd name="T51" fmla="*/ 432 h 496"/>
                  <a:gd name="T52" fmla="*/ 55 w 496"/>
                  <a:gd name="T53" fmla="*/ 403 h 496"/>
                  <a:gd name="T54" fmla="*/ 33 w 496"/>
                  <a:gd name="T55" fmla="*/ 372 h 496"/>
                  <a:gd name="T56" fmla="*/ 17 w 496"/>
                  <a:gd name="T57" fmla="*/ 338 h 496"/>
                  <a:gd name="T58" fmla="*/ 5 w 496"/>
                  <a:gd name="T59" fmla="*/ 301 h 496"/>
                  <a:gd name="T60" fmla="*/ 0 w 496"/>
                  <a:gd name="T61" fmla="*/ 263 h 496"/>
                  <a:gd name="T62" fmla="*/ 1 w 496"/>
                  <a:gd name="T63" fmla="*/ 224 h 496"/>
                  <a:gd name="T64" fmla="*/ 8 w 496"/>
                  <a:gd name="T65" fmla="*/ 183 h 496"/>
                  <a:gd name="T66" fmla="*/ 22 w 496"/>
                  <a:gd name="T67" fmla="*/ 145 h 496"/>
                  <a:gd name="T68" fmla="*/ 40 w 496"/>
                  <a:gd name="T69" fmla="*/ 111 h 496"/>
                  <a:gd name="T70" fmla="*/ 64 w 496"/>
                  <a:gd name="T71" fmla="*/ 81 h 496"/>
                  <a:gd name="T72" fmla="*/ 93 w 496"/>
                  <a:gd name="T73" fmla="*/ 55 h 496"/>
                  <a:gd name="T74" fmla="*/ 124 w 496"/>
                  <a:gd name="T75" fmla="*/ 33 h 496"/>
                  <a:gd name="T76" fmla="*/ 158 w 496"/>
                  <a:gd name="T77" fmla="*/ 17 h 496"/>
                  <a:gd name="T78" fmla="*/ 195 w 496"/>
                  <a:gd name="T79" fmla="*/ 5 h 496"/>
                  <a:gd name="T80" fmla="*/ 233 w 496"/>
                  <a:gd name="T81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6" h="496">
                    <a:moveTo>
                      <a:pt x="233" y="0"/>
                    </a:moveTo>
                    <a:lnTo>
                      <a:pt x="272" y="1"/>
                    </a:lnTo>
                    <a:lnTo>
                      <a:pt x="313" y="8"/>
                    </a:lnTo>
                    <a:lnTo>
                      <a:pt x="351" y="22"/>
                    </a:lnTo>
                    <a:lnTo>
                      <a:pt x="385" y="40"/>
                    </a:lnTo>
                    <a:lnTo>
                      <a:pt x="415" y="64"/>
                    </a:lnTo>
                    <a:lnTo>
                      <a:pt x="441" y="93"/>
                    </a:lnTo>
                    <a:lnTo>
                      <a:pt x="463" y="124"/>
                    </a:lnTo>
                    <a:lnTo>
                      <a:pt x="479" y="158"/>
                    </a:lnTo>
                    <a:lnTo>
                      <a:pt x="491" y="195"/>
                    </a:lnTo>
                    <a:lnTo>
                      <a:pt x="496" y="233"/>
                    </a:lnTo>
                    <a:lnTo>
                      <a:pt x="495" y="272"/>
                    </a:lnTo>
                    <a:lnTo>
                      <a:pt x="488" y="313"/>
                    </a:lnTo>
                    <a:lnTo>
                      <a:pt x="474" y="351"/>
                    </a:lnTo>
                    <a:lnTo>
                      <a:pt x="455" y="385"/>
                    </a:lnTo>
                    <a:lnTo>
                      <a:pt x="432" y="415"/>
                    </a:lnTo>
                    <a:lnTo>
                      <a:pt x="403" y="441"/>
                    </a:lnTo>
                    <a:lnTo>
                      <a:pt x="372" y="463"/>
                    </a:lnTo>
                    <a:lnTo>
                      <a:pt x="338" y="480"/>
                    </a:lnTo>
                    <a:lnTo>
                      <a:pt x="301" y="491"/>
                    </a:lnTo>
                    <a:lnTo>
                      <a:pt x="263" y="496"/>
                    </a:lnTo>
                    <a:lnTo>
                      <a:pt x="224" y="495"/>
                    </a:lnTo>
                    <a:lnTo>
                      <a:pt x="183" y="488"/>
                    </a:lnTo>
                    <a:lnTo>
                      <a:pt x="145" y="474"/>
                    </a:lnTo>
                    <a:lnTo>
                      <a:pt x="111" y="455"/>
                    </a:lnTo>
                    <a:lnTo>
                      <a:pt x="81" y="432"/>
                    </a:lnTo>
                    <a:lnTo>
                      <a:pt x="55" y="403"/>
                    </a:lnTo>
                    <a:lnTo>
                      <a:pt x="33" y="372"/>
                    </a:lnTo>
                    <a:lnTo>
                      <a:pt x="17" y="338"/>
                    </a:lnTo>
                    <a:lnTo>
                      <a:pt x="5" y="301"/>
                    </a:lnTo>
                    <a:lnTo>
                      <a:pt x="0" y="263"/>
                    </a:lnTo>
                    <a:lnTo>
                      <a:pt x="1" y="224"/>
                    </a:lnTo>
                    <a:lnTo>
                      <a:pt x="8" y="183"/>
                    </a:lnTo>
                    <a:lnTo>
                      <a:pt x="22" y="145"/>
                    </a:lnTo>
                    <a:lnTo>
                      <a:pt x="40" y="111"/>
                    </a:lnTo>
                    <a:lnTo>
                      <a:pt x="64" y="81"/>
                    </a:lnTo>
                    <a:lnTo>
                      <a:pt x="93" y="55"/>
                    </a:lnTo>
                    <a:lnTo>
                      <a:pt x="124" y="33"/>
                    </a:lnTo>
                    <a:lnTo>
                      <a:pt x="158" y="17"/>
                    </a:lnTo>
                    <a:lnTo>
                      <a:pt x="195" y="5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EB3527"/>
              </a:solidFill>
              <a:ln w="0">
                <a:solidFill>
                  <a:srgbClr val="EB352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0" name="Freeform 144">
                <a:extLst>
                  <a:ext uri="{FF2B5EF4-FFF2-40B4-BE49-F238E27FC236}">
                    <a16:creationId xmlns:a16="http://schemas.microsoft.com/office/drawing/2014/main" id="{420A1A48-C742-4A81-9566-B705AE036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259"/>
                <a:ext cx="354" cy="357"/>
              </a:xfrm>
              <a:custGeom>
                <a:avLst/>
                <a:gdLst>
                  <a:gd name="T0" fmla="*/ 187 w 354"/>
                  <a:gd name="T1" fmla="*/ 0 h 357"/>
                  <a:gd name="T2" fmla="*/ 223 w 354"/>
                  <a:gd name="T3" fmla="*/ 6 h 357"/>
                  <a:gd name="T4" fmla="*/ 256 w 354"/>
                  <a:gd name="T5" fmla="*/ 19 h 357"/>
                  <a:gd name="T6" fmla="*/ 286 w 354"/>
                  <a:gd name="T7" fmla="*/ 37 h 357"/>
                  <a:gd name="T8" fmla="*/ 311 w 354"/>
                  <a:gd name="T9" fmla="*/ 61 h 357"/>
                  <a:gd name="T10" fmla="*/ 331 w 354"/>
                  <a:gd name="T11" fmla="*/ 90 h 357"/>
                  <a:gd name="T12" fmla="*/ 345 w 354"/>
                  <a:gd name="T13" fmla="*/ 120 h 357"/>
                  <a:gd name="T14" fmla="*/ 353 w 354"/>
                  <a:gd name="T15" fmla="*/ 154 h 357"/>
                  <a:gd name="T16" fmla="*/ 354 w 354"/>
                  <a:gd name="T17" fmla="*/ 189 h 357"/>
                  <a:gd name="T18" fmla="*/ 349 w 354"/>
                  <a:gd name="T19" fmla="*/ 224 h 357"/>
                  <a:gd name="T20" fmla="*/ 336 w 354"/>
                  <a:gd name="T21" fmla="*/ 258 h 357"/>
                  <a:gd name="T22" fmla="*/ 318 w 354"/>
                  <a:gd name="T23" fmla="*/ 287 h 357"/>
                  <a:gd name="T24" fmla="*/ 294 w 354"/>
                  <a:gd name="T25" fmla="*/ 312 h 357"/>
                  <a:gd name="T26" fmla="*/ 267 w 354"/>
                  <a:gd name="T27" fmla="*/ 332 h 357"/>
                  <a:gd name="T28" fmla="*/ 235 w 354"/>
                  <a:gd name="T29" fmla="*/ 346 h 357"/>
                  <a:gd name="T30" fmla="*/ 201 w 354"/>
                  <a:gd name="T31" fmla="*/ 354 h 357"/>
                  <a:gd name="T32" fmla="*/ 166 w 354"/>
                  <a:gd name="T33" fmla="*/ 357 h 357"/>
                  <a:gd name="T34" fmla="*/ 130 w 354"/>
                  <a:gd name="T35" fmla="*/ 350 h 357"/>
                  <a:gd name="T36" fmla="*/ 96 w 354"/>
                  <a:gd name="T37" fmla="*/ 337 h 357"/>
                  <a:gd name="T38" fmla="*/ 68 w 354"/>
                  <a:gd name="T39" fmla="*/ 319 h 357"/>
                  <a:gd name="T40" fmla="*/ 43 w 354"/>
                  <a:gd name="T41" fmla="*/ 295 h 357"/>
                  <a:gd name="T42" fmla="*/ 23 w 354"/>
                  <a:gd name="T43" fmla="*/ 268 h 357"/>
                  <a:gd name="T44" fmla="*/ 9 w 354"/>
                  <a:gd name="T45" fmla="*/ 236 h 357"/>
                  <a:gd name="T46" fmla="*/ 1 w 354"/>
                  <a:gd name="T47" fmla="*/ 202 h 357"/>
                  <a:gd name="T48" fmla="*/ 0 w 354"/>
                  <a:gd name="T49" fmla="*/ 168 h 357"/>
                  <a:gd name="T50" fmla="*/ 5 w 354"/>
                  <a:gd name="T51" fmla="*/ 131 h 357"/>
                  <a:gd name="T52" fmla="*/ 18 w 354"/>
                  <a:gd name="T53" fmla="*/ 99 h 357"/>
                  <a:gd name="T54" fmla="*/ 36 w 354"/>
                  <a:gd name="T55" fmla="*/ 69 h 357"/>
                  <a:gd name="T56" fmla="*/ 60 w 354"/>
                  <a:gd name="T57" fmla="*/ 44 h 357"/>
                  <a:gd name="T58" fmla="*/ 87 w 354"/>
                  <a:gd name="T59" fmla="*/ 24 h 357"/>
                  <a:gd name="T60" fmla="*/ 119 w 354"/>
                  <a:gd name="T61" fmla="*/ 10 h 357"/>
                  <a:gd name="T62" fmla="*/ 153 w 354"/>
                  <a:gd name="T63" fmla="*/ 2 h 357"/>
                  <a:gd name="T64" fmla="*/ 187 w 354"/>
                  <a:gd name="T65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57">
                    <a:moveTo>
                      <a:pt x="187" y="0"/>
                    </a:moveTo>
                    <a:lnTo>
                      <a:pt x="223" y="6"/>
                    </a:lnTo>
                    <a:lnTo>
                      <a:pt x="256" y="19"/>
                    </a:lnTo>
                    <a:lnTo>
                      <a:pt x="286" y="37"/>
                    </a:lnTo>
                    <a:lnTo>
                      <a:pt x="311" y="61"/>
                    </a:lnTo>
                    <a:lnTo>
                      <a:pt x="331" y="90"/>
                    </a:lnTo>
                    <a:lnTo>
                      <a:pt x="345" y="120"/>
                    </a:lnTo>
                    <a:lnTo>
                      <a:pt x="353" y="154"/>
                    </a:lnTo>
                    <a:lnTo>
                      <a:pt x="354" y="189"/>
                    </a:lnTo>
                    <a:lnTo>
                      <a:pt x="349" y="224"/>
                    </a:lnTo>
                    <a:lnTo>
                      <a:pt x="336" y="258"/>
                    </a:lnTo>
                    <a:lnTo>
                      <a:pt x="318" y="287"/>
                    </a:lnTo>
                    <a:lnTo>
                      <a:pt x="294" y="312"/>
                    </a:lnTo>
                    <a:lnTo>
                      <a:pt x="267" y="332"/>
                    </a:lnTo>
                    <a:lnTo>
                      <a:pt x="235" y="346"/>
                    </a:lnTo>
                    <a:lnTo>
                      <a:pt x="201" y="354"/>
                    </a:lnTo>
                    <a:lnTo>
                      <a:pt x="166" y="357"/>
                    </a:lnTo>
                    <a:lnTo>
                      <a:pt x="130" y="350"/>
                    </a:lnTo>
                    <a:lnTo>
                      <a:pt x="96" y="337"/>
                    </a:lnTo>
                    <a:lnTo>
                      <a:pt x="68" y="319"/>
                    </a:lnTo>
                    <a:lnTo>
                      <a:pt x="43" y="295"/>
                    </a:lnTo>
                    <a:lnTo>
                      <a:pt x="23" y="268"/>
                    </a:lnTo>
                    <a:lnTo>
                      <a:pt x="9" y="236"/>
                    </a:lnTo>
                    <a:lnTo>
                      <a:pt x="1" y="202"/>
                    </a:lnTo>
                    <a:lnTo>
                      <a:pt x="0" y="168"/>
                    </a:lnTo>
                    <a:lnTo>
                      <a:pt x="5" y="131"/>
                    </a:lnTo>
                    <a:lnTo>
                      <a:pt x="18" y="99"/>
                    </a:lnTo>
                    <a:lnTo>
                      <a:pt x="36" y="69"/>
                    </a:lnTo>
                    <a:lnTo>
                      <a:pt x="60" y="44"/>
                    </a:lnTo>
                    <a:lnTo>
                      <a:pt x="87" y="24"/>
                    </a:lnTo>
                    <a:lnTo>
                      <a:pt x="119" y="10"/>
                    </a:lnTo>
                    <a:lnTo>
                      <a:pt x="153" y="2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1" name="Freeform 145">
                <a:extLst>
                  <a:ext uri="{FF2B5EF4-FFF2-40B4-BE49-F238E27FC236}">
                    <a16:creationId xmlns:a16="http://schemas.microsoft.com/office/drawing/2014/main" id="{03631A53-035A-47F9-9004-474357F5A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" y="2335"/>
                <a:ext cx="51" cy="51"/>
              </a:xfrm>
              <a:custGeom>
                <a:avLst/>
                <a:gdLst>
                  <a:gd name="T0" fmla="*/ 22 w 51"/>
                  <a:gd name="T1" fmla="*/ 0 h 51"/>
                  <a:gd name="T2" fmla="*/ 33 w 51"/>
                  <a:gd name="T3" fmla="*/ 0 h 51"/>
                  <a:gd name="T4" fmla="*/ 42 w 51"/>
                  <a:gd name="T5" fmla="*/ 6 h 51"/>
                  <a:gd name="T6" fmla="*/ 48 w 51"/>
                  <a:gd name="T7" fmla="*/ 14 h 51"/>
                  <a:gd name="T8" fmla="*/ 51 w 51"/>
                  <a:gd name="T9" fmla="*/ 23 h 51"/>
                  <a:gd name="T10" fmla="*/ 51 w 51"/>
                  <a:gd name="T11" fmla="*/ 33 h 51"/>
                  <a:gd name="T12" fmla="*/ 46 w 51"/>
                  <a:gd name="T13" fmla="*/ 42 h 51"/>
                  <a:gd name="T14" fmla="*/ 39 w 51"/>
                  <a:gd name="T15" fmla="*/ 49 h 51"/>
                  <a:gd name="T16" fmla="*/ 30 w 51"/>
                  <a:gd name="T17" fmla="*/ 51 h 51"/>
                  <a:gd name="T18" fmla="*/ 20 w 51"/>
                  <a:gd name="T19" fmla="*/ 50 h 51"/>
                  <a:gd name="T20" fmla="*/ 11 w 51"/>
                  <a:gd name="T21" fmla="*/ 46 h 51"/>
                  <a:gd name="T22" fmla="*/ 4 w 51"/>
                  <a:gd name="T23" fmla="*/ 38 h 51"/>
                  <a:gd name="T24" fmla="*/ 0 w 51"/>
                  <a:gd name="T25" fmla="*/ 29 h 51"/>
                  <a:gd name="T26" fmla="*/ 1 w 51"/>
                  <a:gd name="T27" fmla="*/ 19 h 51"/>
                  <a:gd name="T28" fmla="*/ 5 w 51"/>
                  <a:gd name="T29" fmla="*/ 10 h 51"/>
                  <a:gd name="T30" fmla="*/ 13 w 51"/>
                  <a:gd name="T31" fmla="*/ 3 h 51"/>
                  <a:gd name="T32" fmla="*/ 22 w 51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2" y="0"/>
                    </a:moveTo>
                    <a:lnTo>
                      <a:pt x="33" y="0"/>
                    </a:lnTo>
                    <a:lnTo>
                      <a:pt x="42" y="6"/>
                    </a:lnTo>
                    <a:lnTo>
                      <a:pt x="48" y="14"/>
                    </a:lnTo>
                    <a:lnTo>
                      <a:pt x="51" y="23"/>
                    </a:lnTo>
                    <a:lnTo>
                      <a:pt x="51" y="33"/>
                    </a:lnTo>
                    <a:lnTo>
                      <a:pt x="46" y="42"/>
                    </a:lnTo>
                    <a:lnTo>
                      <a:pt x="39" y="49"/>
                    </a:lnTo>
                    <a:lnTo>
                      <a:pt x="30" y="51"/>
                    </a:lnTo>
                    <a:lnTo>
                      <a:pt x="20" y="50"/>
                    </a:lnTo>
                    <a:lnTo>
                      <a:pt x="11" y="46"/>
                    </a:lnTo>
                    <a:lnTo>
                      <a:pt x="4" y="38"/>
                    </a:lnTo>
                    <a:lnTo>
                      <a:pt x="0" y="29"/>
                    </a:lnTo>
                    <a:lnTo>
                      <a:pt x="1" y="19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2" name="Freeform 146">
                <a:extLst>
                  <a:ext uri="{FF2B5EF4-FFF2-40B4-BE49-F238E27FC236}">
                    <a16:creationId xmlns:a16="http://schemas.microsoft.com/office/drawing/2014/main" id="{1C0FD9CF-9D6F-4BAE-AECD-C18700522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" y="2287"/>
                <a:ext cx="81" cy="81"/>
              </a:xfrm>
              <a:custGeom>
                <a:avLst/>
                <a:gdLst>
                  <a:gd name="T0" fmla="*/ 35 w 81"/>
                  <a:gd name="T1" fmla="*/ 0 h 81"/>
                  <a:gd name="T2" fmla="*/ 51 w 81"/>
                  <a:gd name="T3" fmla="*/ 1 h 81"/>
                  <a:gd name="T4" fmla="*/ 65 w 81"/>
                  <a:gd name="T5" fmla="*/ 9 h 81"/>
                  <a:gd name="T6" fmla="*/ 76 w 81"/>
                  <a:gd name="T7" fmla="*/ 21 h 81"/>
                  <a:gd name="T8" fmla="*/ 81 w 81"/>
                  <a:gd name="T9" fmla="*/ 35 h 81"/>
                  <a:gd name="T10" fmla="*/ 80 w 81"/>
                  <a:gd name="T11" fmla="*/ 51 h 81"/>
                  <a:gd name="T12" fmla="*/ 73 w 81"/>
                  <a:gd name="T13" fmla="*/ 65 h 81"/>
                  <a:gd name="T14" fmla="*/ 61 w 81"/>
                  <a:gd name="T15" fmla="*/ 76 h 81"/>
                  <a:gd name="T16" fmla="*/ 46 w 81"/>
                  <a:gd name="T17" fmla="*/ 81 h 81"/>
                  <a:gd name="T18" fmla="*/ 30 w 81"/>
                  <a:gd name="T19" fmla="*/ 80 h 81"/>
                  <a:gd name="T20" fmla="*/ 16 w 81"/>
                  <a:gd name="T21" fmla="*/ 73 h 81"/>
                  <a:gd name="T22" fmla="*/ 5 w 81"/>
                  <a:gd name="T23" fmla="*/ 62 h 81"/>
                  <a:gd name="T24" fmla="*/ 0 w 81"/>
                  <a:gd name="T25" fmla="*/ 47 h 81"/>
                  <a:gd name="T26" fmla="*/ 1 w 81"/>
                  <a:gd name="T27" fmla="*/ 30 h 81"/>
                  <a:gd name="T28" fmla="*/ 8 w 81"/>
                  <a:gd name="T29" fmla="*/ 16 h 81"/>
                  <a:gd name="T30" fmla="*/ 20 w 81"/>
                  <a:gd name="T31" fmla="*/ 5 h 81"/>
                  <a:gd name="T32" fmla="*/ 35 w 8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81">
                    <a:moveTo>
                      <a:pt x="35" y="0"/>
                    </a:moveTo>
                    <a:lnTo>
                      <a:pt x="51" y="1"/>
                    </a:lnTo>
                    <a:lnTo>
                      <a:pt x="65" y="9"/>
                    </a:lnTo>
                    <a:lnTo>
                      <a:pt x="76" y="21"/>
                    </a:lnTo>
                    <a:lnTo>
                      <a:pt x="81" y="35"/>
                    </a:lnTo>
                    <a:lnTo>
                      <a:pt x="80" y="51"/>
                    </a:lnTo>
                    <a:lnTo>
                      <a:pt x="73" y="65"/>
                    </a:lnTo>
                    <a:lnTo>
                      <a:pt x="61" y="76"/>
                    </a:lnTo>
                    <a:lnTo>
                      <a:pt x="46" y="81"/>
                    </a:lnTo>
                    <a:lnTo>
                      <a:pt x="30" y="80"/>
                    </a:lnTo>
                    <a:lnTo>
                      <a:pt x="16" y="73"/>
                    </a:lnTo>
                    <a:lnTo>
                      <a:pt x="5" y="62"/>
                    </a:lnTo>
                    <a:lnTo>
                      <a:pt x="0" y="47"/>
                    </a:lnTo>
                    <a:lnTo>
                      <a:pt x="1" y="30"/>
                    </a:lnTo>
                    <a:lnTo>
                      <a:pt x="8" y="16"/>
                    </a:lnTo>
                    <a:lnTo>
                      <a:pt x="20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6DAE8"/>
              </a:solidFill>
              <a:ln w="0">
                <a:solidFill>
                  <a:srgbClr val="E6DA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3" name="Freeform 147">
                <a:extLst>
                  <a:ext uri="{FF2B5EF4-FFF2-40B4-BE49-F238E27FC236}">
                    <a16:creationId xmlns:a16="http://schemas.microsoft.com/office/drawing/2014/main" id="{45327624-BD37-45ED-9014-985B6EF6B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1" y="2667"/>
                <a:ext cx="127" cy="89"/>
              </a:xfrm>
              <a:custGeom>
                <a:avLst/>
                <a:gdLst>
                  <a:gd name="T0" fmla="*/ 32 w 127"/>
                  <a:gd name="T1" fmla="*/ 0 h 89"/>
                  <a:gd name="T2" fmla="*/ 38 w 127"/>
                  <a:gd name="T3" fmla="*/ 1 h 89"/>
                  <a:gd name="T4" fmla="*/ 106 w 127"/>
                  <a:gd name="T5" fmla="*/ 19 h 89"/>
                  <a:gd name="T6" fmla="*/ 111 w 127"/>
                  <a:gd name="T7" fmla="*/ 21 h 89"/>
                  <a:gd name="T8" fmla="*/ 115 w 127"/>
                  <a:gd name="T9" fmla="*/ 23 h 89"/>
                  <a:gd name="T10" fmla="*/ 119 w 127"/>
                  <a:gd name="T11" fmla="*/ 27 h 89"/>
                  <a:gd name="T12" fmla="*/ 123 w 127"/>
                  <a:gd name="T13" fmla="*/ 31 h 89"/>
                  <a:gd name="T14" fmla="*/ 126 w 127"/>
                  <a:gd name="T15" fmla="*/ 39 h 89"/>
                  <a:gd name="T16" fmla="*/ 127 w 127"/>
                  <a:gd name="T17" fmla="*/ 45 h 89"/>
                  <a:gd name="T18" fmla="*/ 126 w 127"/>
                  <a:gd name="T19" fmla="*/ 52 h 89"/>
                  <a:gd name="T20" fmla="*/ 122 w 127"/>
                  <a:gd name="T21" fmla="*/ 68 h 89"/>
                  <a:gd name="T22" fmla="*/ 119 w 127"/>
                  <a:gd name="T23" fmla="*/ 73 h 89"/>
                  <a:gd name="T24" fmla="*/ 117 w 127"/>
                  <a:gd name="T25" fmla="*/ 77 h 89"/>
                  <a:gd name="T26" fmla="*/ 113 w 127"/>
                  <a:gd name="T27" fmla="*/ 81 h 89"/>
                  <a:gd name="T28" fmla="*/ 109 w 127"/>
                  <a:gd name="T29" fmla="*/ 85 h 89"/>
                  <a:gd name="T30" fmla="*/ 102 w 127"/>
                  <a:gd name="T31" fmla="*/ 87 h 89"/>
                  <a:gd name="T32" fmla="*/ 96 w 127"/>
                  <a:gd name="T33" fmla="*/ 89 h 89"/>
                  <a:gd name="T34" fmla="*/ 88 w 127"/>
                  <a:gd name="T35" fmla="*/ 87 h 89"/>
                  <a:gd name="T36" fmla="*/ 21 w 127"/>
                  <a:gd name="T37" fmla="*/ 69 h 89"/>
                  <a:gd name="T38" fmla="*/ 16 w 127"/>
                  <a:gd name="T39" fmla="*/ 68 h 89"/>
                  <a:gd name="T40" fmla="*/ 11 w 127"/>
                  <a:gd name="T41" fmla="*/ 64 h 89"/>
                  <a:gd name="T42" fmla="*/ 7 w 127"/>
                  <a:gd name="T43" fmla="*/ 61 h 89"/>
                  <a:gd name="T44" fmla="*/ 4 w 127"/>
                  <a:gd name="T45" fmla="*/ 56 h 89"/>
                  <a:gd name="T46" fmla="*/ 1 w 127"/>
                  <a:gd name="T47" fmla="*/ 49 h 89"/>
                  <a:gd name="T48" fmla="*/ 0 w 127"/>
                  <a:gd name="T49" fmla="*/ 43 h 89"/>
                  <a:gd name="T50" fmla="*/ 1 w 127"/>
                  <a:gd name="T51" fmla="*/ 36 h 89"/>
                  <a:gd name="T52" fmla="*/ 5 w 127"/>
                  <a:gd name="T53" fmla="*/ 21 h 89"/>
                  <a:gd name="T54" fmla="*/ 8 w 127"/>
                  <a:gd name="T55" fmla="*/ 15 h 89"/>
                  <a:gd name="T56" fmla="*/ 11 w 127"/>
                  <a:gd name="T57" fmla="*/ 10 h 89"/>
                  <a:gd name="T58" fmla="*/ 13 w 127"/>
                  <a:gd name="T59" fmla="*/ 6 h 89"/>
                  <a:gd name="T60" fmla="*/ 18 w 127"/>
                  <a:gd name="T61" fmla="*/ 4 h 89"/>
                  <a:gd name="T62" fmla="*/ 25 w 127"/>
                  <a:gd name="T63" fmla="*/ 1 h 89"/>
                  <a:gd name="T64" fmla="*/ 32 w 127"/>
                  <a:gd name="T6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89">
                    <a:moveTo>
                      <a:pt x="32" y="0"/>
                    </a:moveTo>
                    <a:lnTo>
                      <a:pt x="38" y="1"/>
                    </a:lnTo>
                    <a:lnTo>
                      <a:pt x="106" y="19"/>
                    </a:lnTo>
                    <a:lnTo>
                      <a:pt x="111" y="21"/>
                    </a:lnTo>
                    <a:lnTo>
                      <a:pt x="115" y="23"/>
                    </a:lnTo>
                    <a:lnTo>
                      <a:pt x="119" y="27"/>
                    </a:lnTo>
                    <a:lnTo>
                      <a:pt x="123" y="31"/>
                    </a:lnTo>
                    <a:lnTo>
                      <a:pt x="126" y="39"/>
                    </a:lnTo>
                    <a:lnTo>
                      <a:pt x="127" y="45"/>
                    </a:lnTo>
                    <a:lnTo>
                      <a:pt x="126" y="52"/>
                    </a:lnTo>
                    <a:lnTo>
                      <a:pt x="122" y="68"/>
                    </a:lnTo>
                    <a:lnTo>
                      <a:pt x="119" y="73"/>
                    </a:lnTo>
                    <a:lnTo>
                      <a:pt x="117" y="77"/>
                    </a:lnTo>
                    <a:lnTo>
                      <a:pt x="113" y="81"/>
                    </a:lnTo>
                    <a:lnTo>
                      <a:pt x="109" y="85"/>
                    </a:lnTo>
                    <a:lnTo>
                      <a:pt x="102" y="87"/>
                    </a:lnTo>
                    <a:lnTo>
                      <a:pt x="96" y="89"/>
                    </a:lnTo>
                    <a:lnTo>
                      <a:pt x="88" y="87"/>
                    </a:lnTo>
                    <a:lnTo>
                      <a:pt x="21" y="69"/>
                    </a:lnTo>
                    <a:lnTo>
                      <a:pt x="16" y="68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5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4" name="Freeform 148">
                <a:extLst>
                  <a:ext uri="{FF2B5EF4-FFF2-40B4-BE49-F238E27FC236}">
                    <a16:creationId xmlns:a16="http://schemas.microsoft.com/office/drawing/2014/main" id="{40E960DE-A782-48D4-8EF6-6992B0D5E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" y="2735"/>
                <a:ext cx="127" cy="89"/>
              </a:xfrm>
              <a:custGeom>
                <a:avLst/>
                <a:gdLst>
                  <a:gd name="T0" fmla="*/ 31 w 127"/>
                  <a:gd name="T1" fmla="*/ 0 h 89"/>
                  <a:gd name="T2" fmla="*/ 39 w 127"/>
                  <a:gd name="T3" fmla="*/ 1 h 89"/>
                  <a:gd name="T4" fmla="*/ 106 w 127"/>
                  <a:gd name="T5" fmla="*/ 19 h 89"/>
                  <a:gd name="T6" fmla="*/ 111 w 127"/>
                  <a:gd name="T7" fmla="*/ 21 h 89"/>
                  <a:gd name="T8" fmla="*/ 115 w 127"/>
                  <a:gd name="T9" fmla="*/ 23 h 89"/>
                  <a:gd name="T10" fmla="*/ 119 w 127"/>
                  <a:gd name="T11" fmla="*/ 27 h 89"/>
                  <a:gd name="T12" fmla="*/ 123 w 127"/>
                  <a:gd name="T13" fmla="*/ 31 h 89"/>
                  <a:gd name="T14" fmla="*/ 126 w 127"/>
                  <a:gd name="T15" fmla="*/ 39 h 89"/>
                  <a:gd name="T16" fmla="*/ 127 w 127"/>
                  <a:gd name="T17" fmla="*/ 46 h 89"/>
                  <a:gd name="T18" fmla="*/ 126 w 127"/>
                  <a:gd name="T19" fmla="*/ 52 h 89"/>
                  <a:gd name="T20" fmla="*/ 122 w 127"/>
                  <a:gd name="T21" fmla="*/ 68 h 89"/>
                  <a:gd name="T22" fmla="*/ 119 w 127"/>
                  <a:gd name="T23" fmla="*/ 73 h 89"/>
                  <a:gd name="T24" fmla="*/ 116 w 127"/>
                  <a:gd name="T25" fmla="*/ 77 h 89"/>
                  <a:gd name="T26" fmla="*/ 112 w 127"/>
                  <a:gd name="T27" fmla="*/ 81 h 89"/>
                  <a:gd name="T28" fmla="*/ 108 w 127"/>
                  <a:gd name="T29" fmla="*/ 85 h 89"/>
                  <a:gd name="T30" fmla="*/ 102 w 127"/>
                  <a:gd name="T31" fmla="*/ 87 h 89"/>
                  <a:gd name="T32" fmla="*/ 95 w 127"/>
                  <a:gd name="T33" fmla="*/ 89 h 89"/>
                  <a:gd name="T34" fmla="*/ 88 w 127"/>
                  <a:gd name="T35" fmla="*/ 87 h 89"/>
                  <a:gd name="T36" fmla="*/ 21 w 127"/>
                  <a:gd name="T37" fmla="*/ 69 h 89"/>
                  <a:gd name="T38" fmla="*/ 16 w 127"/>
                  <a:gd name="T39" fmla="*/ 68 h 89"/>
                  <a:gd name="T40" fmla="*/ 12 w 127"/>
                  <a:gd name="T41" fmla="*/ 64 h 89"/>
                  <a:gd name="T42" fmla="*/ 8 w 127"/>
                  <a:gd name="T43" fmla="*/ 61 h 89"/>
                  <a:gd name="T44" fmla="*/ 4 w 127"/>
                  <a:gd name="T45" fmla="*/ 56 h 89"/>
                  <a:gd name="T46" fmla="*/ 1 w 127"/>
                  <a:gd name="T47" fmla="*/ 49 h 89"/>
                  <a:gd name="T48" fmla="*/ 0 w 127"/>
                  <a:gd name="T49" fmla="*/ 43 h 89"/>
                  <a:gd name="T50" fmla="*/ 1 w 127"/>
                  <a:gd name="T51" fmla="*/ 36 h 89"/>
                  <a:gd name="T52" fmla="*/ 5 w 127"/>
                  <a:gd name="T53" fmla="*/ 21 h 89"/>
                  <a:gd name="T54" fmla="*/ 8 w 127"/>
                  <a:gd name="T55" fmla="*/ 15 h 89"/>
                  <a:gd name="T56" fmla="*/ 10 w 127"/>
                  <a:gd name="T57" fmla="*/ 10 h 89"/>
                  <a:gd name="T58" fmla="*/ 14 w 127"/>
                  <a:gd name="T59" fmla="*/ 6 h 89"/>
                  <a:gd name="T60" fmla="*/ 18 w 127"/>
                  <a:gd name="T61" fmla="*/ 4 h 89"/>
                  <a:gd name="T62" fmla="*/ 25 w 127"/>
                  <a:gd name="T63" fmla="*/ 1 h 89"/>
                  <a:gd name="T64" fmla="*/ 31 w 127"/>
                  <a:gd name="T6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89">
                    <a:moveTo>
                      <a:pt x="31" y="0"/>
                    </a:moveTo>
                    <a:lnTo>
                      <a:pt x="39" y="1"/>
                    </a:lnTo>
                    <a:lnTo>
                      <a:pt x="106" y="19"/>
                    </a:lnTo>
                    <a:lnTo>
                      <a:pt x="111" y="21"/>
                    </a:lnTo>
                    <a:lnTo>
                      <a:pt x="115" y="23"/>
                    </a:lnTo>
                    <a:lnTo>
                      <a:pt x="119" y="27"/>
                    </a:lnTo>
                    <a:lnTo>
                      <a:pt x="123" y="31"/>
                    </a:lnTo>
                    <a:lnTo>
                      <a:pt x="126" y="39"/>
                    </a:lnTo>
                    <a:lnTo>
                      <a:pt x="127" y="46"/>
                    </a:lnTo>
                    <a:lnTo>
                      <a:pt x="126" y="52"/>
                    </a:lnTo>
                    <a:lnTo>
                      <a:pt x="122" y="68"/>
                    </a:lnTo>
                    <a:lnTo>
                      <a:pt x="119" y="73"/>
                    </a:lnTo>
                    <a:lnTo>
                      <a:pt x="116" y="77"/>
                    </a:lnTo>
                    <a:lnTo>
                      <a:pt x="112" y="81"/>
                    </a:lnTo>
                    <a:lnTo>
                      <a:pt x="108" y="85"/>
                    </a:lnTo>
                    <a:lnTo>
                      <a:pt x="102" y="87"/>
                    </a:lnTo>
                    <a:lnTo>
                      <a:pt x="95" y="89"/>
                    </a:lnTo>
                    <a:lnTo>
                      <a:pt x="88" y="87"/>
                    </a:lnTo>
                    <a:lnTo>
                      <a:pt x="21" y="69"/>
                    </a:lnTo>
                    <a:lnTo>
                      <a:pt x="16" y="68"/>
                    </a:lnTo>
                    <a:lnTo>
                      <a:pt x="12" y="64"/>
                    </a:lnTo>
                    <a:lnTo>
                      <a:pt x="8" y="61"/>
                    </a:lnTo>
                    <a:lnTo>
                      <a:pt x="4" y="56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5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AB56D"/>
              </a:solidFill>
              <a:ln w="0">
                <a:solidFill>
                  <a:srgbClr val="EAB56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  <p:sp>
            <p:nvSpPr>
              <p:cNvPr id="185" name="Freeform 149">
                <a:extLst>
                  <a:ext uri="{FF2B5EF4-FFF2-40B4-BE49-F238E27FC236}">
                    <a16:creationId xmlns:a16="http://schemas.microsoft.com/office/drawing/2014/main" id="{57946C7F-1BA1-4E2F-A9DC-332C950FA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803"/>
                <a:ext cx="172" cy="259"/>
              </a:xfrm>
              <a:custGeom>
                <a:avLst/>
                <a:gdLst>
                  <a:gd name="T0" fmla="*/ 77 w 172"/>
                  <a:gd name="T1" fmla="*/ 0 h 259"/>
                  <a:gd name="T2" fmla="*/ 85 w 172"/>
                  <a:gd name="T3" fmla="*/ 1 h 259"/>
                  <a:gd name="T4" fmla="*/ 152 w 172"/>
                  <a:gd name="T5" fmla="*/ 19 h 259"/>
                  <a:gd name="T6" fmla="*/ 157 w 172"/>
                  <a:gd name="T7" fmla="*/ 21 h 259"/>
                  <a:gd name="T8" fmla="*/ 161 w 172"/>
                  <a:gd name="T9" fmla="*/ 23 h 259"/>
                  <a:gd name="T10" fmla="*/ 165 w 172"/>
                  <a:gd name="T11" fmla="*/ 27 h 259"/>
                  <a:gd name="T12" fmla="*/ 169 w 172"/>
                  <a:gd name="T13" fmla="*/ 31 h 259"/>
                  <a:gd name="T14" fmla="*/ 171 w 172"/>
                  <a:gd name="T15" fmla="*/ 39 h 259"/>
                  <a:gd name="T16" fmla="*/ 172 w 172"/>
                  <a:gd name="T17" fmla="*/ 46 h 259"/>
                  <a:gd name="T18" fmla="*/ 171 w 172"/>
                  <a:gd name="T19" fmla="*/ 52 h 259"/>
                  <a:gd name="T20" fmla="*/ 121 w 172"/>
                  <a:gd name="T21" fmla="*/ 238 h 259"/>
                  <a:gd name="T22" fmla="*/ 119 w 172"/>
                  <a:gd name="T23" fmla="*/ 243 h 259"/>
                  <a:gd name="T24" fmla="*/ 116 w 172"/>
                  <a:gd name="T25" fmla="*/ 248 h 259"/>
                  <a:gd name="T26" fmla="*/ 114 w 172"/>
                  <a:gd name="T27" fmla="*/ 252 h 259"/>
                  <a:gd name="T28" fmla="*/ 108 w 172"/>
                  <a:gd name="T29" fmla="*/ 255 h 259"/>
                  <a:gd name="T30" fmla="*/ 102 w 172"/>
                  <a:gd name="T31" fmla="*/ 258 h 259"/>
                  <a:gd name="T32" fmla="*/ 95 w 172"/>
                  <a:gd name="T33" fmla="*/ 259 h 259"/>
                  <a:gd name="T34" fmla="*/ 89 w 172"/>
                  <a:gd name="T35" fmla="*/ 258 h 259"/>
                  <a:gd name="T36" fmla="*/ 21 w 172"/>
                  <a:gd name="T37" fmla="*/ 239 h 259"/>
                  <a:gd name="T38" fmla="*/ 15 w 172"/>
                  <a:gd name="T39" fmla="*/ 238 h 259"/>
                  <a:gd name="T40" fmla="*/ 11 w 172"/>
                  <a:gd name="T41" fmla="*/ 235 h 259"/>
                  <a:gd name="T42" fmla="*/ 8 w 172"/>
                  <a:gd name="T43" fmla="*/ 231 h 259"/>
                  <a:gd name="T44" fmla="*/ 4 w 172"/>
                  <a:gd name="T45" fmla="*/ 228 h 259"/>
                  <a:gd name="T46" fmla="*/ 1 w 172"/>
                  <a:gd name="T47" fmla="*/ 220 h 259"/>
                  <a:gd name="T48" fmla="*/ 0 w 172"/>
                  <a:gd name="T49" fmla="*/ 213 h 259"/>
                  <a:gd name="T50" fmla="*/ 1 w 172"/>
                  <a:gd name="T51" fmla="*/ 207 h 259"/>
                  <a:gd name="T52" fmla="*/ 51 w 172"/>
                  <a:gd name="T53" fmla="*/ 21 h 259"/>
                  <a:gd name="T54" fmla="*/ 53 w 172"/>
                  <a:gd name="T55" fmla="*/ 15 h 259"/>
                  <a:gd name="T56" fmla="*/ 56 w 172"/>
                  <a:gd name="T57" fmla="*/ 10 h 259"/>
                  <a:gd name="T58" fmla="*/ 60 w 172"/>
                  <a:gd name="T59" fmla="*/ 6 h 259"/>
                  <a:gd name="T60" fmla="*/ 64 w 172"/>
                  <a:gd name="T61" fmla="*/ 4 h 259"/>
                  <a:gd name="T62" fmla="*/ 70 w 172"/>
                  <a:gd name="T63" fmla="*/ 1 h 259"/>
                  <a:gd name="T64" fmla="*/ 77 w 172"/>
                  <a:gd name="T65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2" h="259">
                    <a:moveTo>
                      <a:pt x="77" y="0"/>
                    </a:moveTo>
                    <a:lnTo>
                      <a:pt x="85" y="1"/>
                    </a:lnTo>
                    <a:lnTo>
                      <a:pt x="152" y="19"/>
                    </a:lnTo>
                    <a:lnTo>
                      <a:pt x="157" y="21"/>
                    </a:lnTo>
                    <a:lnTo>
                      <a:pt x="161" y="23"/>
                    </a:lnTo>
                    <a:lnTo>
                      <a:pt x="165" y="27"/>
                    </a:lnTo>
                    <a:lnTo>
                      <a:pt x="169" y="31"/>
                    </a:lnTo>
                    <a:lnTo>
                      <a:pt x="171" y="39"/>
                    </a:lnTo>
                    <a:lnTo>
                      <a:pt x="172" y="46"/>
                    </a:lnTo>
                    <a:lnTo>
                      <a:pt x="171" y="52"/>
                    </a:lnTo>
                    <a:lnTo>
                      <a:pt x="121" y="238"/>
                    </a:lnTo>
                    <a:lnTo>
                      <a:pt x="119" y="243"/>
                    </a:lnTo>
                    <a:lnTo>
                      <a:pt x="116" y="248"/>
                    </a:lnTo>
                    <a:lnTo>
                      <a:pt x="114" y="252"/>
                    </a:lnTo>
                    <a:lnTo>
                      <a:pt x="108" y="255"/>
                    </a:lnTo>
                    <a:lnTo>
                      <a:pt x="102" y="258"/>
                    </a:lnTo>
                    <a:lnTo>
                      <a:pt x="95" y="259"/>
                    </a:lnTo>
                    <a:lnTo>
                      <a:pt x="89" y="258"/>
                    </a:lnTo>
                    <a:lnTo>
                      <a:pt x="21" y="239"/>
                    </a:lnTo>
                    <a:lnTo>
                      <a:pt x="15" y="238"/>
                    </a:lnTo>
                    <a:lnTo>
                      <a:pt x="11" y="235"/>
                    </a:lnTo>
                    <a:lnTo>
                      <a:pt x="8" y="231"/>
                    </a:lnTo>
                    <a:lnTo>
                      <a:pt x="4" y="228"/>
                    </a:lnTo>
                    <a:lnTo>
                      <a:pt x="1" y="220"/>
                    </a:lnTo>
                    <a:lnTo>
                      <a:pt x="0" y="213"/>
                    </a:lnTo>
                    <a:lnTo>
                      <a:pt x="1" y="207"/>
                    </a:lnTo>
                    <a:lnTo>
                      <a:pt x="51" y="21"/>
                    </a:lnTo>
                    <a:lnTo>
                      <a:pt x="53" y="15"/>
                    </a:lnTo>
                    <a:lnTo>
                      <a:pt x="56" y="10"/>
                    </a:lnTo>
                    <a:lnTo>
                      <a:pt x="60" y="6"/>
                    </a:lnTo>
                    <a:lnTo>
                      <a:pt x="64" y="4"/>
                    </a:lnTo>
                    <a:lnTo>
                      <a:pt x="70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D0025"/>
              </a:solidFill>
              <a:ln w="0">
                <a:solidFill>
                  <a:srgbClr val="0D002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013">
                  <a:solidFill>
                    <a:srgbClr val="293B47"/>
                  </a:solidFill>
                  <a:latin typeface="Arial"/>
                </a:endParaRPr>
              </a:p>
            </p:txBody>
          </p:sp>
        </p:grpSp>
        <p:sp>
          <p:nvSpPr>
            <p:cNvPr id="13" name="Freeform 337">
              <a:extLst>
                <a:ext uri="{FF2B5EF4-FFF2-40B4-BE49-F238E27FC236}">
                  <a16:creationId xmlns:a16="http://schemas.microsoft.com/office/drawing/2014/main" id="{E1C0DA83-7552-47CF-B5CD-65419BFD4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3215"/>
              <a:ext cx="708" cy="864"/>
            </a:xfrm>
            <a:custGeom>
              <a:avLst/>
              <a:gdLst>
                <a:gd name="T0" fmla="*/ 508 w 708"/>
                <a:gd name="T1" fmla="*/ 0 h 864"/>
                <a:gd name="T2" fmla="*/ 708 w 708"/>
                <a:gd name="T3" fmla="*/ 744 h 864"/>
                <a:gd name="T4" fmla="*/ 274 w 708"/>
                <a:gd name="T5" fmla="*/ 860 h 864"/>
                <a:gd name="T6" fmla="*/ 249 w 708"/>
                <a:gd name="T7" fmla="*/ 864 h 864"/>
                <a:gd name="T8" fmla="*/ 223 w 708"/>
                <a:gd name="T9" fmla="*/ 860 h 864"/>
                <a:gd name="T10" fmla="*/ 198 w 708"/>
                <a:gd name="T11" fmla="*/ 850 h 864"/>
                <a:gd name="T12" fmla="*/ 181 w 708"/>
                <a:gd name="T13" fmla="*/ 838 h 864"/>
                <a:gd name="T14" fmla="*/ 168 w 708"/>
                <a:gd name="T15" fmla="*/ 824 h 864"/>
                <a:gd name="T16" fmla="*/ 157 w 708"/>
                <a:gd name="T17" fmla="*/ 808 h 864"/>
                <a:gd name="T18" fmla="*/ 151 w 708"/>
                <a:gd name="T19" fmla="*/ 790 h 864"/>
                <a:gd name="T20" fmla="*/ 3 w 708"/>
                <a:gd name="T21" fmla="*/ 240 h 864"/>
                <a:gd name="T22" fmla="*/ 0 w 708"/>
                <a:gd name="T23" fmla="*/ 214 h 864"/>
                <a:gd name="T24" fmla="*/ 3 w 708"/>
                <a:gd name="T25" fmla="*/ 189 h 864"/>
                <a:gd name="T26" fmla="*/ 13 w 708"/>
                <a:gd name="T27" fmla="*/ 164 h 864"/>
                <a:gd name="T28" fmla="*/ 25 w 708"/>
                <a:gd name="T29" fmla="*/ 147 h 864"/>
                <a:gd name="T30" fmla="*/ 39 w 708"/>
                <a:gd name="T31" fmla="*/ 134 h 864"/>
                <a:gd name="T32" fmla="*/ 56 w 708"/>
                <a:gd name="T33" fmla="*/ 123 h 864"/>
                <a:gd name="T34" fmla="*/ 75 w 708"/>
                <a:gd name="T35" fmla="*/ 117 h 864"/>
                <a:gd name="T36" fmla="*/ 508 w 708"/>
                <a:gd name="T3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8" h="864">
                  <a:moveTo>
                    <a:pt x="508" y="0"/>
                  </a:moveTo>
                  <a:lnTo>
                    <a:pt x="708" y="744"/>
                  </a:lnTo>
                  <a:lnTo>
                    <a:pt x="274" y="860"/>
                  </a:lnTo>
                  <a:lnTo>
                    <a:pt x="249" y="864"/>
                  </a:lnTo>
                  <a:lnTo>
                    <a:pt x="223" y="860"/>
                  </a:lnTo>
                  <a:lnTo>
                    <a:pt x="198" y="850"/>
                  </a:lnTo>
                  <a:lnTo>
                    <a:pt x="181" y="838"/>
                  </a:lnTo>
                  <a:lnTo>
                    <a:pt x="168" y="824"/>
                  </a:lnTo>
                  <a:lnTo>
                    <a:pt x="157" y="808"/>
                  </a:lnTo>
                  <a:lnTo>
                    <a:pt x="151" y="790"/>
                  </a:lnTo>
                  <a:lnTo>
                    <a:pt x="3" y="240"/>
                  </a:lnTo>
                  <a:lnTo>
                    <a:pt x="0" y="214"/>
                  </a:lnTo>
                  <a:lnTo>
                    <a:pt x="3" y="189"/>
                  </a:lnTo>
                  <a:lnTo>
                    <a:pt x="13" y="164"/>
                  </a:lnTo>
                  <a:lnTo>
                    <a:pt x="25" y="147"/>
                  </a:lnTo>
                  <a:lnTo>
                    <a:pt x="39" y="134"/>
                  </a:lnTo>
                  <a:lnTo>
                    <a:pt x="56" y="123"/>
                  </a:lnTo>
                  <a:lnTo>
                    <a:pt x="75" y="11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4" name="Freeform 338">
              <a:extLst>
                <a:ext uri="{FF2B5EF4-FFF2-40B4-BE49-F238E27FC236}">
                  <a16:creationId xmlns:a16="http://schemas.microsoft.com/office/drawing/2014/main" id="{A5836CAD-D5F2-48A8-8EEB-553541103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3198"/>
              <a:ext cx="761" cy="927"/>
            </a:xfrm>
            <a:custGeom>
              <a:avLst/>
              <a:gdLst>
                <a:gd name="T0" fmla="*/ 546 w 761"/>
                <a:gd name="T1" fmla="*/ 0 h 927"/>
                <a:gd name="T2" fmla="*/ 761 w 761"/>
                <a:gd name="T3" fmla="*/ 799 h 927"/>
                <a:gd name="T4" fmla="*/ 295 w 761"/>
                <a:gd name="T5" fmla="*/ 923 h 927"/>
                <a:gd name="T6" fmla="*/ 267 w 761"/>
                <a:gd name="T7" fmla="*/ 927 h 927"/>
                <a:gd name="T8" fmla="*/ 240 w 761"/>
                <a:gd name="T9" fmla="*/ 923 h 927"/>
                <a:gd name="T10" fmla="*/ 212 w 761"/>
                <a:gd name="T11" fmla="*/ 913 h 927"/>
                <a:gd name="T12" fmla="*/ 195 w 761"/>
                <a:gd name="T13" fmla="*/ 899 h 927"/>
                <a:gd name="T14" fmla="*/ 181 w 761"/>
                <a:gd name="T15" fmla="*/ 884 h 927"/>
                <a:gd name="T16" fmla="*/ 169 w 761"/>
                <a:gd name="T17" fmla="*/ 867 h 927"/>
                <a:gd name="T18" fmla="*/ 163 w 761"/>
                <a:gd name="T19" fmla="*/ 847 h 927"/>
                <a:gd name="T20" fmla="*/ 4 w 761"/>
                <a:gd name="T21" fmla="*/ 258 h 927"/>
                <a:gd name="T22" fmla="*/ 0 w 761"/>
                <a:gd name="T23" fmla="*/ 231 h 927"/>
                <a:gd name="T24" fmla="*/ 4 w 761"/>
                <a:gd name="T25" fmla="*/ 202 h 927"/>
                <a:gd name="T26" fmla="*/ 15 w 761"/>
                <a:gd name="T27" fmla="*/ 176 h 927"/>
                <a:gd name="T28" fmla="*/ 28 w 761"/>
                <a:gd name="T29" fmla="*/ 157 h 927"/>
                <a:gd name="T30" fmla="*/ 44 w 761"/>
                <a:gd name="T31" fmla="*/ 143 h 927"/>
                <a:gd name="T32" fmla="*/ 62 w 761"/>
                <a:gd name="T33" fmla="*/ 132 h 927"/>
                <a:gd name="T34" fmla="*/ 82 w 761"/>
                <a:gd name="T35" fmla="*/ 126 h 927"/>
                <a:gd name="T36" fmla="*/ 546 w 761"/>
                <a:gd name="T37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1" h="927">
                  <a:moveTo>
                    <a:pt x="546" y="0"/>
                  </a:moveTo>
                  <a:lnTo>
                    <a:pt x="761" y="799"/>
                  </a:lnTo>
                  <a:lnTo>
                    <a:pt x="295" y="923"/>
                  </a:lnTo>
                  <a:lnTo>
                    <a:pt x="267" y="927"/>
                  </a:lnTo>
                  <a:lnTo>
                    <a:pt x="240" y="923"/>
                  </a:lnTo>
                  <a:lnTo>
                    <a:pt x="212" y="913"/>
                  </a:lnTo>
                  <a:lnTo>
                    <a:pt x="195" y="899"/>
                  </a:lnTo>
                  <a:lnTo>
                    <a:pt x="181" y="884"/>
                  </a:lnTo>
                  <a:lnTo>
                    <a:pt x="169" y="867"/>
                  </a:lnTo>
                  <a:lnTo>
                    <a:pt x="163" y="847"/>
                  </a:lnTo>
                  <a:lnTo>
                    <a:pt x="4" y="258"/>
                  </a:lnTo>
                  <a:lnTo>
                    <a:pt x="0" y="231"/>
                  </a:lnTo>
                  <a:lnTo>
                    <a:pt x="4" y="202"/>
                  </a:lnTo>
                  <a:lnTo>
                    <a:pt x="15" y="176"/>
                  </a:lnTo>
                  <a:lnTo>
                    <a:pt x="28" y="157"/>
                  </a:lnTo>
                  <a:lnTo>
                    <a:pt x="44" y="143"/>
                  </a:lnTo>
                  <a:lnTo>
                    <a:pt x="62" y="132"/>
                  </a:lnTo>
                  <a:lnTo>
                    <a:pt x="82" y="12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5" name="Freeform 339">
              <a:extLst>
                <a:ext uri="{FF2B5EF4-FFF2-40B4-BE49-F238E27FC236}">
                  <a16:creationId xmlns:a16="http://schemas.microsoft.com/office/drawing/2014/main" id="{BAA7ACCD-6351-4C90-BBD4-EF78953C1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3248"/>
              <a:ext cx="180" cy="237"/>
            </a:xfrm>
            <a:custGeom>
              <a:avLst/>
              <a:gdLst>
                <a:gd name="T0" fmla="*/ 125 w 180"/>
                <a:gd name="T1" fmla="*/ 0 h 237"/>
                <a:gd name="T2" fmla="*/ 180 w 180"/>
                <a:gd name="T3" fmla="*/ 203 h 237"/>
                <a:gd name="T4" fmla="*/ 106 w 180"/>
                <a:gd name="T5" fmla="*/ 175 h 237"/>
                <a:gd name="T6" fmla="*/ 55 w 180"/>
                <a:gd name="T7" fmla="*/ 237 h 237"/>
                <a:gd name="T8" fmla="*/ 0 w 180"/>
                <a:gd name="T9" fmla="*/ 34 h 237"/>
                <a:gd name="T10" fmla="*/ 125 w 180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37">
                  <a:moveTo>
                    <a:pt x="125" y="0"/>
                  </a:moveTo>
                  <a:lnTo>
                    <a:pt x="180" y="203"/>
                  </a:lnTo>
                  <a:lnTo>
                    <a:pt x="106" y="175"/>
                  </a:lnTo>
                  <a:lnTo>
                    <a:pt x="55" y="237"/>
                  </a:lnTo>
                  <a:lnTo>
                    <a:pt x="0" y="3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6" name="Freeform 340">
              <a:extLst>
                <a:ext uri="{FF2B5EF4-FFF2-40B4-BE49-F238E27FC236}">
                  <a16:creationId xmlns:a16="http://schemas.microsoft.com/office/drawing/2014/main" id="{D4980D5C-73CD-4BCA-9D6F-E969EC968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389"/>
              <a:ext cx="131" cy="51"/>
            </a:xfrm>
            <a:custGeom>
              <a:avLst/>
              <a:gdLst>
                <a:gd name="T0" fmla="*/ 125 w 131"/>
                <a:gd name="T1" fmla="*/ 0 h 51"/>
                <a:gd name="T2" fmla="*/ 131 w 131"/>
                <a:gd name="T3" fmla="*/ 17 h 51"/>
                <a:gd name="T4" fmla="*/ 5 w 131"/>
                <a:gd name="T5" fmla="*/ 51 h 51"/>
                <a:gd name="T6" fmla="*/ 0 w 131"/>
                <a:gd name="T7" fmla="*/ 34 h 51"/>
                <a:gd name="T8" fmla="*/ 125 w 13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51">
                  <a:moveTo>
                    <a:pt x="125" y="0"/>
                  </a:moveTo>
                  <a:lnTo>
                    <a:pt x="131" y="17"/>
                  </a:lnTo>
                  <a:lnTo>
                    <a:pt x="5" y="51"/>
                  </a:lnTo>
                  <a:lnTo>
                    <a:pt x="0" y="3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7" name="Rectangle 341">
              <a:extLst>
                <a:ext uri="{FF2B5EF4-FFF2-40B4-BE49-F238E27FC236}">
                  <a16:creationId xmlns:a16="http://schemas.microsoft.com/office/drawing/2014/main" id="{243903F1-AE9A-44ED-87F5-B7E0C1C2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3552"/>
              <a:ext cx="96" cy="85"/>
            </a:xfrm>
            <a:prstGeom prst="rect">
              <a:avLst/>
            </a:pr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8" name="Rectangle 342">
              <a:extLst>
                <a:ext uri="{FF2B5EF4-FFF2-40B4-BE49-F238E27FC236}">
                  <a16:creationId xmlns:a16="http://schemas.microsoft.com/office/drawing/2014/main" id="{37C0B132-1F1F-4154-98CA-BD81F3FD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3565"/>
              <a:ext cx="21" cy="34"/>
            </a:xfrm>
            <a:prstGeom prst="rect">
              <a:avLst/>
            </a:pr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19" name="Rectangle 343">
              <a:extLst>
                <a:ext uri="{FF2B5EF4-FFF2-40B4-BE49-F238E27FC236}">
                  <a16:creationId xmlns:a16="http://schemas.microsoft.com/office/drawing/2014/main" id="{D061F649-FC01-42FD-B348-04BECC10A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3565"/>
              <a:ext cx="23" cy="34"/>
            </a:xfrm>
            <a:prstGeom prst="rect">
              <a:avLst/>
            </a:pr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0" name="Rectangle 344">
              <a:extLst>
                <a:ext uri="{FF2B5EF4-FFF2-40B4-BE49-F238E27FC236}">
                  <a16:creationId xmlns:a16="http://schemas.microsoft.com/office/drawing/2014/main" id="{AD3D17C9-A2FF-41D5-88F4-15A14D3C7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3612"/>
              <a:ext cx="5" cy="25"/>
            </a:xfrm>
            <a:prstGeom prst="rect">
              <a:avLst/>
            </a:pr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1" name="Freeform 345">
              <a:extLst>
                <a:ext uri="{FF2B5EF4-FFF2-40B4-BE49-F238E27FC236}">
                  <a16:creationId xmlns:a16="http://schemas.microsoft.com/office/drawing/2014/main" id="{8579FCE1-68A5-44B6-9DB2-09C7EF49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637"/>
              <a:ext cx="154" cy="306"/>
            </a:xfrm>
            <a:custGeom>
              <a:avLst/>
              <a:gdLst>
                <a:gd name="T0" fmla="*/ 0 w 154"/>
                <a:gd name="T1" fmla="*/ 0 h 306"/>
                <a:gd name="T2" fmla="*/ 154 w 154"/>
                <a:gd name="T3" fmla="*/ 0 h 306"/>
                <a:gd name="T4" fmla="*/ 154 w 154"/>
                <a:gd name="T5" fmla="*/ 252 h 306"/>
                <a:gd name="T6" fmla="*/ 153 w 154"/>
                <a:gd name="T7" fmla="*/ 265 h 306"/>
                <a:gd name="T8" fmla="*/ 148 w 154"/>
                <a:gd name="T9" fmla="*/ 278 h 306"/>
                <a:gd name="T10" fmla="*/ 139 w 154"/>
                <a:gd name="T11" fmla="*/ 290 h 306"/>
                <a:gd name="T12" fmla="*/ 127 w 154"/>
                <a:gd name="T13" fmla="*/ 299 h 306"/>
                <a:gd name="T14" fmla="*/ 115 w 154"/>
                <a:gd name="T15" fmla="*/ 305 h 306"/>
                <a:gd name="T16" fmla="*/ 101 w 154"/>
                <a:gd name="T17" fmla="*/ 306 h 306"/>
                <a:gd name="T18" fmla="*/ 54 w 154"/>
                <a:gd name="T19" fmla="*/ 306 h 306"/>
                <a:gd name="T20" fmla="*/ 41 w 154"/>
                <a:gd name="T21" fmla="*/ 305 h 306"/>
                <a:gd name="T22" fmla="*/ 27 w 154"/>
                <a:gd name="T23" fmla="*/ 299 h 306"/>
                <a:gd name="T24" fmla="*/ 16 w 154"/>
                <a:gd name="T25" fmla="*/ 290 h 306"/>
                <a:gd name="T26" fmla="*/ 6 w 154"/>
                <a:gd name="T27" fmla="*/ 278 h 306"/>
                <a:gd name="T28" fmla="*/ 1 w 154"/>
                <a:gd name="T29" fmla="*/ 265 h 306"/>
                <a:gd name="T30" fmla="*/ 0 w 154"/>
                <a:gd name="T31" fmla="*/ 252 h 306"/>
                <a:gd name="T32" fmla="*/ 0 w 154"/>
                <a:gd name="T3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0"/>
                  </a:lnTo>
                  <a:lnTo>
                    <a:pt x="154" y="252"/>
                  </a:lnTo>
                  <a:lnTo>
                    <a:pt x="153" y="265"/>
                  </a:lnTo>
                  <a:lnTo>
                    <a:pt x="148" y="278"/>
                  </a:lnTo>
                  <a:lnTo>
                    <a:pt x="139" y="290"/>
                  </a:lnTo>
                  <a:lnTo>
                    <a:pt x="127" y="299"/>
                  </a:lnTo>
                  <a:lnTo>
                    <a:pt x="115" y="305"/>
                  </a:lnTo>
                  <a:lnTo>
                    <a:pt x="101" y="306"/>
                  </a:lnTo>
                  <a:lnTo>
                    <a:pt x="54" y="306"/>
                  </a:lnTo>
                  <a:lnTo>
                    <a:pt x="41" y="305"/>
                  </a:lnTo>
                  <a:lnTo>
                    <a:pt x="27" y="299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1" y="265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2" name="Freeform 346">
              <a:extLst>
                <a:ext uri="{FF2B5EF4-FFF2-40B4-BE49-F238E27FC236}">
                  <a16:creationId xmlns:a16="http://schemas.microsoft.com/office/drawing/2014/main" id="{DBFC2D8E-55B1-4F40-9882-C72FAA658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" y="3807"/>
              <a:ext cx="180" cy="319"/>
            </a:xfrm>
            <a:custGeom>
              <a:avLst/>
              <a:gdLst>
                <a:gd name="T0" fmla="*/ 90 w 180"/>
                <a:gd name="T1" fmla="*/ 17 h 319"/>
                <a:gd name="T2" fmla="*/ 71 w 180"/>
                <a:gd name="T3" fmla="*/ 21 h 319"/>
                <a:gd name="T4" fmla="*/ 55 w 180"/>
                <a:gd name="T5" fmla="*/ 33 h 319"/>
                <a:gd name="T6" fmla="*/ 44 w 180"/>
                <a:gd name="T7" fmla="*/ 48 h 319"/>
                <a:gd name="T8" fmla="*/ 40 w 180"/>
                <a:gd name="T9" fmla="*/ 68 h 319"/>
                <a:gd name="T10" fmla="*/ 44 w 180"/>
                <a:gd name="T11" fmla="*/ 88 h 319"/>
                <a:gd name="T12" fmla="*/ 55 w 180"/>
                <a:gd name="T13" fmla="*/ 103 h 319"/>
                <a:gd name="T14" fmla="*/ 71 w 180"/>
                <a:gd name="T15" fmla="*/ 114 h 319"/>
                <a:gd name="T16" fmla="*/ 90 w 180"/>
                <a:gd name="T17" fmla="*/ 118 h 319"/>
                <a:gd name="T18" fmla="*/ 110 w 180"/>
                <a:gd name="T19" fmla="*/ 114 h 319"/>
                <a:gd name="T20" fmla="*/ 126 w 180"/>
                <a:gd name="T21" fmla="*/ 103 h 319"/>
                <a:gd name="T22" fmla="*/ 137 w 180"/>
                <a:gd name="T23" fmla="*/ 88 h 319"/>
                <a:gd name="T24" fmla="*/ 141 w 180"/>
                <a:gd name="T25" fmla="*/ 68 h 319"/>
                <a:gd name="T26" fmla="*/ 137 w 180"/>
                <a:gd name="T27" fmla="*/ 48 h 319"/>
                <a:gd name="T28" fmla="*/ 126 w 180"/>
                <a:gd name="T29" fmla="*/ 33 h 319"/>
                <a:gd name="T30" fmla="*/ 110 w 180"/>
                <a:gd name="T31" fmla="*/ 21 h 319"/>
                <a:gd name="T32" fmla="*/ 90 w 180"/>
                <a:gd name="T33" fmla="*/ 17 h 319"/>
                <a:gd name="T34" fmla="*/ 55 w 180"/>
                <a:gd name="T35" fmla="*/ 0 h 319"/>
                <a:gd name="T36" fmla="*/ 127 w 180"/>
                <a:gd name="T37" fmla="*/ 0 h 319"/>
                <a:gd name="T38" fmla="*/ 140 w 180"/>
                <a:gd name="T39" fmla="*/ 1 h 319"/>
                <a:gd name="T40" fmla="*/ 153 w 180"/>
                <a:gd name="T41" fmla="*/ 6 h 319"/>
                <a:gd name="T42" fmla="*/ 165 w 180"/>
                <a:gd name="T43" fmla="*/ 16 h 319"/>
                <a:gd name="T44" fmla="*/ 174 w 180"/>
                <a:gd name="T45" fmla="*/ 26 h 319"/>
                <a:gd name="T46" fmla="*/ 179 w 180"/>
                <a:gd name="T47" fmla="*/ 39 h 319"/>
                <a:gd name="T48" fmla="*/ 180 w 180"/>
                <a:gd name="T49" fmla="*/ 54 h 319"/>
                <a:gd name="T50" fmla="*/ 180 w 180"/>
                <a:gd name="T51" fmla="*/ 266 h 319"/>
                <a:gd name="T52" fmla="*/ 179 w 180"/>
                <a:gd name="T53" fmla="*/ 280 h 319"/>
                <a:gd name="T54" fmla="*/ 174 w 180"/>
                <a:gd name="T55" fmla="*/ 292 h 319"/>
                <a:gd name="T56" fmla="*/ 165 w 180"/>
                <a:gd name="T57" fmla="*/ 304 h 319"/>
                <a:gd name="T58" fmla="*/ 153 w 180"/>
                <a:gd name="T59" fmla="*/ 313 h 319"/>
                <a:gd name="T60" fmla="*/ 140 w 180"/>
                <a:gd name="T61" fmla="*/ 318 h 319"/>
                <a:gd name="T62" fmla="*/ 127 w 180"/>
                <a:gd name="T63" fmla="*/ 319 h 319"/>
                <a:gd name="T64" fmla="*/ 55 w 180"/>
                <a:gd name="T65" fmla="*/ 319 h 319"/>
                <a:gd name="T66" fmla="*/ 40 w 180"/>
                <a:gd name="T67" fmla="*/ 318 h 319"/>
                <a:gd name="T68" fmla="*/ 27 w 180"/>
                <a:gd name="T69" fmla="*/ 313 h 319"/>
                <a:gd name="T70" fmla="*/ 17 w 180"/>
                <a:gd name="T71" fmla="*/ 304 h 319"/>
                <a:gd name="T72" fmla="*/ 8 w 180"/>
                <a:gd name="T73" fmla="*/ 292 h 319"/>
                <a:gd name="T74" fmla="*/ 2 w 180"/>
                <a:gd name="T75" fmla="*/ 280 h 319"/>
                <a:gd name="T76" fmla="*/ 0 w 180"/>
                <a:gd name="T77" fmla="*/ 266 h 319"/>
                <a:gd name="T78" fmla="*/ 0 w 180"/>
                <a:gd name="T79" fmla="*/ 54 h 319"/>
                <a:gd name="T80" fmla="*/ 2 w 180"/>
                <a:gd name="T81" fmla="*/ 39 h 319"/>
                <a:gd name="T82" fmla="*/ 8 w 180"/>
                <a:gd name="T83" fmla="*/ 26 h 319"/>
                <a:gd name="T84" fmla="*/ 17 w 180"/>
                <a:gd name="T85" fmla="*/ 16 h 319"/>
                <a:gd name="T86" fmla="*/ 27 w 180"/>
                <a:gd name="T87" fmla="*/ 6 h 319"/>
                <a:gd name="T88" fmla="*/ 40 w 180"/>
                <a:gd name="T89" fmla="*/ 1 h 319"/>
                <a:gd name="T90" fmla="*/ 55 w 180"/>
                <a:gd name="T9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319">
                  <a:moveTo>
                    <a:pt x="90" y="17"/>
                  </a:moveTo>
                  <a:lnTo>
                    <a:pt x="71" y="21"/>
                  </a:lnTo>
                  <a:lnTo>
                    <a:pt x="55" y="33"/>
                  </a:lnTo>
                  <a:lnTo>
                    <a:pt x="44" y="48"/>
                  </a:lnTo>
                  <a:lnTo>
                    <a:pt x="40" y="68"/>
                  </a:lnTo>
                  <a:lnTo>
                    <a:pt x="44" y="88"/>
                  </a:lnTo>
                  <a:lnTo>
                    <a:pt x="55" y="103"/>
                  </a:lnTo>
                  <a:lnTo>
                    <a:pt x="71" y="114"/>
                  </a:lnTo>
                  <a:lnTo>
                    <a:pt x="90" y="118"/>
                  </a:lnTo>
                  <a:lnTo>
                    <a:pt x="110" y="114"/>
                  </a:lnTo>
                  <a:lnTo>
                    <a:pt x="126" y="103"/>
                  </a:lnTo>
                  <a:lnTo>
                    <a:pt x="137" y="88"/>
                  </a:lnTo>
                  <a:lnTo>
                    <a:pt x="141" y="68"/>
                  </a:lnTo>
                  <a:lnTo>
                    <a:pt x="137" y="48"/>
                  </a:lnTo>
                  <a:lnTo>
                    <a:pt x="126" y="33"/>
                  </a:lnTo>
                  <a:lnTo>
                    <a:pt x="110" y="21"/>
                  </a:lnTo>
                  <a:lnTo>
                    <a:pt x="90" y="17"/>
                  </a:lnTo>
                  <a:close/>
                  <a:moveTo>
                    <a:pt x="55" y="0"/>
                  </a:moveTo>
                  <a:lnTo>
                    <a:pt x="127" y="0"/>
                  </a:lnTo>
                  <a:lnTo>
                    <a:pt x="140" y="1"/>
                  </a:lnTo>
                  <a:lnTo>
                    <a:pt x="153" y="6"/>
                  </a:lnTo>
                  <a:lnTo>
                    <a:pt x="165" y="16"/>
                  </a:lnTo>
                  <a:lnTo>
                    <a:pt x="174" y="26"/>
                  </a:lnTo>
                  <a:lnTo>
                    <a:pt x="179" y="39"/>
                  </a:lnTo>
                  <a:lnTo>
                    <a:pt x="180" y="54"/>
                  </a:lnTo>
                  <a:lnTo>
                    <a:pt x="180" y="266"/>
                  </a:lnTo>
                  <a:lnTo>
                    <a:pt x="179" y="280"/>
                  </a:lnTo>
                  <a:lnTo>
                    <a:pt x="174" y="292"/>
                  </a:lnTo>
                  <a:lnTo>
                    <a:pt x="165" y="304"/>
                  </a:lnTo>
                  <a:lnTo>
                    <a:pt x="153" y="313"/>
                  </a:lnTo>
                  <a:lnTo>
                    <a:pt x="140" y="318"/>
                  </a:lnTo>
                  <a:lnTo>
                    <a:pt x="127" y="319"/>
                  </a:lnTo>
                  <a:lnTo>
                    <a:pt x="55" y="319"/>
                  </a:lnTo>
                  <a:lnTo>
                    <a:pt x="40" y="318"/>
                  </a:lnTo>
                  <a:lnTo>
                    <a:pt x="27" y="313"/>
                  </a:lnTo>
                  <a:lnTo>
                    <a:pt x="17" y="304"/>
                  </a:lnTo>
                  <a:lnTo>
                    <a:pt x="8" y="292"/>
                  </a:lnTo>
                  <a:lnTo>
                    <a:pt x="2" y="280"/>
                  </a:lnTo>
                  <a:lnTo>
                    <a:pt x="0" y="266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8" y="26"/>
                  </a:lnTo>
                  <a:lnTo>
                    <a:pt x="17" y="16"/>
                  </a:lnTo>
                  <a:lnTo>
                    <a:pt x="27" y="6"/>
                  </a:lnTo>
                  <a:lnTo>
                    <a:pt x="4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3" name="Freeform 347">
              <a:extLst>
                <a:ext uri="{FF2B5EF4-FFF2-40B4-BE49-F238E27FC236}">
                  <a16:creationId xmlns:a16="http://schemas.microsoft.com/office/drawing/2014/main" id="{9C0B3938-BD11-4DCC-9863-10CD031AF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3565"/>
              <a:ext cx="549" cy="548"/>
            </a:xfrm>
            <a:custGeom>
              <a:avLst/>
              <a:gdLst>
                <a:gd name="T0" fmla="*/ 274 w 549"/>
                <a:gd name="T1" fmla="*/ 234 h 548"/>
                <a:gd name="T2" fmla="*/ 258 w 549"/>
                <a:gd name="T3" fmla="*/ 238 h 548"/>
                <a:gd name="T4" fmla="*/ 247 w 549"/>
                <a:gd name="T5" fmla="*/ 246 h 548"/>
                <a:gd name="T6" fmla="*/ 237 w 549"/>
                <a:gd name="T7" fmla="*/ 259 h 548"/>
                <a:gd name="T8" fmla="*/ 235 w 549"/>
                <a:gd name="T9" fmla="*/ 273 h 548"/>
                <a:gd name="T10" fmla="*/ 237 w 549"/>
                <a:gd name="T11" fmla="*/ 289 h 548"/>
                <a:gd name="T12" fmla="*/ 247 w 549"/>
                <a:gd name="T13" fmla="*/ 302 h 548"/>
                <a:gd name="T14" fmla="*/ 258 w 549"/>
                <a:gd name="T15" fmla="*/ 310 h 548"/>
                <a:gd name="T16" fmla="*/ 274 w 549"/>
                <a:gd name="T17" fmla="*/ 314 h 548"/>
                <a:gd name="T18" fmla="*/ 290 w 549"/>
                <a:gd name="T19" fmla="*/ 310 h 548"/>
                <a:gd name="T20" fmla="*/ 303 w 549"/>
                <a:gd name="T21" fmla="*/ 302 h 548"/>
                <a:gd name="T22" fmla="*/ 311 w 549"/>
                <a:gd name="T23" fmla="*/ 289 h 548"/>
                <a:gd name="T24" fmla="*/ 315 w 549"/>
                <a:gd name="T25" fmla="*/ 273 h 548"/>
                <a:gd name="T26" fmla="*/ 311 w 549"/>
                <a:gd name="T27" fmla="*/ 259 h 548"/>
                <a:gd name="T28" fmla="*/ 303 w 549"/>
                <a:gd name="T29" fmla="*/ 246 h 548"/>
                <a:gd name="T30" fmla="*/ 290 w 549"/>
                <a:gd name="T31" fmla="*/ 238 h 548"/>
                <a:gd name="T32" fmla="*/ 274 w 549"/>
                <a:gd name="T33" fmla="*/ 234 h 548"/>
                <a:gd name="T34" fmla="*/ 274 w 549"/>
                <a:gd name="T35" fmla="*/ 0 h 548"/>
                <a:gd name="T36" fmla="*/ 319 w 549"/>
                <a:gd name="T37" fmla="*/ 4 h 548"/>
                <a:gd name="T38" fmla="*/ 362 w 549"/>
                <a:gd name="T39" fmla="*/ 14 h 548"/>
                <a:gd name="T40" fmla="*/ 401 w 549"/>
                <a:gd name="T41" fmla="*/ 30 h 548"/>
                <a:gd name="T42" fmla="*/ 436 w 549"/>
                <a:gd name="T43" fmla="*/ 52 h 548"/>
                <a:gd name="T44" fmla="*/ 468 w 549"/>
                <a:gd name="T45" fmla="*/ 80 h 548"/>
                <a:gd name="T46" fmla="*/ 495 w 549"/>
                <a:gd name="T47" fmla="*/ 112 h 548"/>
                <a:gd name="T48" fmla="*/ 518 w 549"/>
                <a:gd name="T49" fmla="*/ 148 h 548"/>
                <a:gd name="T50" fmla="*/ 535 w 549"/>
                <a:gd name="T51" fmla="*/ 187 h 548"/>
                <a:gd name="T52" fmla="*/ 545 w 549"/>
                <a:gd name="T53" fmla="*/ 229 h 548"/>
                <a:gd name="T54" fmla="*/ 549 w 549"/>
                <a:gd name="T55" fmla="*/ 273 h 548"/>
                <a:gd name="T56" fmla="*/ 545 w 549"/>
                <a:gd name="T57" fmla="*/ 318 h 548"/>
                <a:gd name="T58" fmla="*/ 535 w 549"/>
                <a:gd name="T59" fmla="*/ 361 h 548"/>
                <a:gd name="T60" fmla="*/ 518 w 549"/>
                <a:gd name="T61" fmla="*/ 400 h 548"/>
                <a:gd name="T62" fmla="*/ 495 w 549"/>
                <a:gd name="T63" fmla="*/ 436 h 548"/>
                <a:gd name="T64" fmla="*/ 468 w 549"/>
                <a:gd name="T65" fmla="*/ 468 h 548"/>
                <a:gd name="T66" fmla="*/ 436 w 549"/>
                <a:gd name="T67" fmla="*/ 496 h 548"/>
                <a:gd name="T68" fmla="*/ 401 w 549"/>
                <a:gd name="T69" fmla="*/ 518 h 548"/>
                <a:gd name="T70" fmla="*/ 362 w 549"/>
                <a:gd name="T71" fmla="*/ 534 h 548"/>
                <a:gd name="T72" fmla="*/ 319 w 549"/>
                <a:gd name="T73" fmla="*/ 544 h 548"/>
                <a:gd name="T74" fmla="*/ 274 w 549"/>
                <a:gd name="T75" fmla="*/ 548 h 548"/>
                <a:gd name="T76" fmla="*/ 230 w 549"/>
                <a:gd name="T77" fmla="*/ 544 h 548"/>
                <a:gd name="T78" fmla="*/ 188 w 549"/>
                <a:gd name="T79" fmla="*/ 534 h 548"/>
                <a:gd name="T80" fmla="*/ 148 w 549"/>
                <a:gd name="T81" fmla="*/ 518 h 548"/>
                <a:gd name="T82" fmla="*/ 113 w 549"/>
                <a:gd name="T83" fmla="*/ 496 h 548"/>
                <a:gd name="T84" fmla="*/ 80 w 549"/>
                <a:gd name="T85" fmla="*/ 468 h 548"/>
                <a:gd name="T86" fmla="*/ 53 w 549"/>
                <a:gd name="T87" fmla="*/ 436 h 548"/>
                <a:gd name="T88" fmla="*/ 31 w 549"/>
                <a:gd name="T89" fmla="*/ 400 h 548"/>
                <a:gd name="T90" fmla="*/ 14 w 549"/>
                <a:gd name="T91" fmla="*/ 361 h 548"/>
                <a:gd name="T92" fmla="*/ 3 w 549"/>
                <a:gd name="T93" fmla="*/ 318 h 548"/>
                <a:gd name="T94" fmla="*/ 0 w 549"/>
                <a:gd name="T95" fmla="*/ 273 h 548"/>
                <a:gd name="T96" fmla="*/ 3 w 549"/>
                <a:gd name="T97" fmla="*/ 229 h 548"/>
                <a:gd name="T98" fmla="*/ 14 w 549"/>
                <a:gd name="T99" fmla="*/ 187 h 548"/>
                <a:gd name="T100" fmla="*/ 31 w 549"/>
                <a:gd name="T101" fmla="*/ 148 h 548"/>
                <a:gd name="T102" fmla="*/ 53 w 549"/>
                <a:gd name="T103" fmla="*/ 112 h 548"/>
                <a:gd name="T104" fmla="*/ 80 w 549"/>
                <a:gd name="T105" fmla="*/ 80 h 548"/>
                <a:gd name="T106" fmla="*/ 113 w 549"/>
                <a:gd name="T107" fmla="*/ 52 h 548"/>
                <a:gd name="T108" fmla="*/ 148 w 549"/>
                <a:gd name="T109" fmla="*/ 30 h 548"/>
                <a:gd name="T110" fmla="*/ 188 w 549"/>
                <a:gd name="T111" fmla="*/ 14 h 548"/>
                <a:gd name="T112" fmla="*/ 230 w 549"/>
                <a:gd name="T113" fmla="*/ 4 h 548"/>
                <a:gd name="T114" fmla="*/ 274 w 549"/>
                <a:gd name="T115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9" h="548">
                  <a:moveTo>
                    <a:pt x="274" y="234"/>
                  </a:moveTo>
                  <a:lnTo>
                    <a:pt x="258" y="238"/>
                  </a:lnTo>
                  <a:lnTo>
                    <a:pt x="247" y="246"/>
                  </a:lnTo>
                  <a:lnTo>
                    <a:pt x="237" y="259"/>
                  </a:lnTo>
                  <a:lnTo>
                    <a:pt x="235" y="273"/>
                  </a:lnTo>
                  <a:lnTo>
                    <a:pt x="237" y="289"/>
                  </a:lnTo>
                  <a:lnTo>
                    <a:pt x="247" y="302"/>
                  </a:lnTo>
                  <a:lnTo>
                    <a:pt x="258" y="310"/>
                  </a:lnTo>
                  <a:lnTo>
                    <a:pt x="274" y="314"/>
                  </a:lnTo>
                  <a:lnTo>
                    <a:pt x="290" y="310"/>
                  </a:lnTo>
                  <a:lnTo>
                    <a:pt x="303" y="302"/>
                  </a:lnTo>
                  <a:lnTo>
                    <a:pt x="311" y="289"/>
                  </a:lnTo>
                  <a:lnTo>
                    <a:pt x="315" y="273"/>
                  </a:lnTo>
                  <a:lnTo>
                    <a:pt x="311" y="259"/>
                  </a:lnTo>
                  <a:lnTo>
                    <a:pt x="303" y="246"/>
                  </a:lnTo>
                  <a:lnTo>
                    <a:pt x="290" y="238"/>
                  </a:lnTo>
                  <a:lnTo>
                    <a:pt x="274" y="234"/>
                  </a:lnTo>
                  <a:close/>
                  <a:moveTo>
                    <a:pt x="274" y="0"/>
                  </a:moveTo>
                  <a:lnTo>
                    <a:pt x="319" y="4"/>
                  </a:lnTo>
                  <a:lnTo>
                    <a:pt x="362" y="14"/>
                  </a:lnTo>
                  <a:lnTo>
                    <a:pt x="401" y="30"/>
                  </a:lnTo>
                  <a:lnTo>
                    <a:pt x="436" y="52"/>
                  </a:lnTo>
                  <a:lnTo>
                    <a:pt x="468" y="80"/>
                  </a:lnTo>
                  <a:lnTo>
                    <a:pt x="495" y="112"/>
                  </a:lnTo>
                  <a:lnTo>
                    <a:pt x="518" y="148"/>
                  </a:lnTo>
                  <a:lnTo>
                    <a:pt x="535" y="187"/>
                  </a:lnTo>
                  <a:lnTo>
                    <a:pt x="545" y="229"/>
                  </a:lnTo>
                  <a:lnTo>
                    <a:pt x="549" y="273"/>
                  </a:lnTo>
                  <a:lnTo>
                    <a:pt x="545" y="318"/>
                  </a:lnTo>
                  <a:lnTo>
                    <a:pt x="535" y="361"/>
                  </a:lnTo>
                  <a:lnTo>
                    <a:pt x="518" y="400"/>
                  </a:lnTo>
                  <a:lnTo>
                    <a:pt x="495" y="436"/>
                  </a:lnTo>
                  <a:lnTo>
                    <a:pt x="468" y="468"/>
                  </a:lnTo>
                  <a:lnTo>
                    <a:pt x="436" y="496"/>
                  </a:lnTo>
                  <a:lnTo>
                    <a:pt x="401" y="518"/>
                  </a:lnTo>
                  <a:lnTo>
                    <a:pt x="362" y="534"/>
                  </a:lnTo>
                  <a:lnTo>
                    <a:pt x="319" y="544"/>
                  </a:lnTo>
                  <a:lnTo>
                    <a:pt x="274" y="548"/>
                  </a:lnTo>
                  <a:lnTo>
                    <a:pt x="230" y="544"/>
                  </a:lnTo>
                  <a:lnTo>
                    <a:pt x="188" y="534"/>
                  </a:lnTo>
                  <a:lnTo>
                    <a:pt x="148" y="518"/>
                  </a:lnTo>
                  <a:lnTo>
                    <a:pt x="113" y="496"/>
                  </a:lnTo>
                  <a:lnTo>
                    <a:pt x="80" y="468"/>
                  </a:lnTo>
                  <a:lnTo>
                    <a:pt x="53" y="436"/>
                  </a:lnTo>
                  <a:lnTo>
                    <a:pt x="31" y="400"/>
                  </a:lnTo>
                  <a:lnTo>
                    <a:pt x="14" y="361"/>
                  </a:lnTo>
                  <a:lnTo>
                    <a:pt x="3" y="318"/>
                  </a:lnTo>
                  <a:lnTo>
                    <a:pt x="0" y="273"/>
                  </a:lnTo>
                  <a:lnTo>
                    <a:pt x="3" y="229"/>
                  </a:lnTo>
                  <a:lnTo>
                    <a:pt x="14" y="187"/>
                  </a:lnTo>
                  <a:lnTo>
                    <a:pt x="31" y="148"/>
                  </a:lnTo>
                  <a:lnTo>
                    <a:pt x="53" y="112"/>
                  </a:lnTo>
                  <a:lnTo>
                    <a:pt x="80" y="80"/>
                  </a:lnTo>
                  <a:lnTo>
                    <a:pt x="113" y="52"/>
                  </a:lnTo>
                  <a:lnTo>
                    <a:pt x="148" y="30"/>
                  </a:lnTo>
                  <a:lnTo>
                    <a:pt x="188" y="14"/>
                  </a:lnTo>
                  <a:lnTo>
                    <a:pt x="230" y="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4" name="Freeform 348">
              <a:extLst>
                <a:ext uri="{FF2B5EF4-FFF2-40B4-BE49-F238E27FC236}">
                  <a16:creationId xmlns:a16="http://schemas.microsoft.com/office/drawing/2014/main" id="{0E7E2A2E-F93D-4CF2-BFEE-3D9D15232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1" y="3756"/>
              <a:ext cx="166" cy="166"/>
            </a:xfrm>
            <a:custGeom>
              <a:avLst/>
              <a:gdLst>
                <a:gd name="T0" fmla="*/ 82 w 166"/>
                <a:gd name="T1" fmla="*/ 43 h 166"/>
                <a:gd name="T2" fmla="*/ 66 w 166"/>
                <a:gd name="T3" fmla="*/ 47 h 166"/>
                <a:gd name="T4" fmla="*/ 55 w 166"/>
                <a:gd name="T5" fmla="*/ 55 h 166"/>
                <a:gd name="T6" fmla="*/ 45 w 166"/>
                <a:gd name="T7" fmla="*/ 68 h 166"/>
                <a:gd name="T8" fmla="*/ 43 w 166"/>
                <a:gd name="T9" fmla="*/ 82 h 166"/>
                <a:gd name="T10" fmla="*/ 45 w 166"/>
                <a:gd name="T11" fmla="*/ 98 h 166"/>
                <a:gd name="T12" fmla="*/ 55 w 166"/>
                <a:gd name="T13" fmla="*/ 111 h 166"/>
                <a:gd name="T14" fmla="*/ 66 w 166"/>
                <a:gd name="T15" fmla="*/ 119 h 166"/>
                <a:gd name="T16" fmla="*/ 82 w 166"/>
                <a:gd name="T17" fmla="*/ 123 h 166"/>
                <a:gd name="T18" fmla="*/ 98 w 166"/>
                <a:gd name="T19" fmla="*/ 119 h 166"/>
                <a:gd name="T20" fmla="*/ 111 w 166"/>
                <a:gd name="T21" fmla="*/ 111 h 166"/>
                <a:gd name="T22" fmla="*/ 119 w 166"/>
                <a:gd name="T23" fmla="*/ 98 h 166"/>
                <a:gd name="T24" fmla="*/ 123 w 166"/>
                <a:gd name="T25" fmla="*/ 82 h 166"/>
                <a:gd name="T26" fmla="*/ 119 w 166"/>
                <a:gd name="T27" fmla="*/ 68 h 166"/>
                <a:gd name="T28" fmla="*/ 111 w 166"/>
                <a:gd name="T29" fmla="*/ 55 h 166"/>
                <a:gd name="T30" fmla="*/ 98 w 166"/>
                <a:gd name="T31" fmla="*/ 47 h 166"/>
                <a:gd name="T32" fmla="*/ 82 w 166"/>
                <a:gd name="T33" fmla="*/ 43 h 166"/>
                <a:gd name="T34" fmla="*/ 82 w 166"/>
                <a:gd name="T35" fmla="*/ 0 h 166"/>
                <a:gd name="T36" fmla="*/ 104 w 166"/>
                <a:gd name="T37" fmla="*/ 2 h 166"/>
                <a:gd name="T38" fmla="*/ 124 w 166"/>
                <a:gd name="T39" fmla="*/ 12 h 166"/>
                <a:gd name="T40" fmla="*/ 141 w 166"/>
                <a:gd name="T41" fmla="*/ 23 h 166"/>
                <a:gd name="T42" fmla="*/ 154 w 166"/>
                <a:gd name="T43" fmla="*/ 40 h 166"/>
                <a:gd name="T44" fmla="*/ 163 w 166"/>
                <a:gd name="T45" fmla="*/ 61 h 166"/>
                <a:gd name="T46" fmla="*/ 166 w 166"/>
                <a:gd name="T47" fmla="*/ 82 h 166"/>
                <a:gd name="T48" fmla="*/ 163 w 166"/>
                <a:gd name="T49" fmla="*/ 105 h 166"/>
                <a:gd name="T50" fmla="*/ 154 w 166"/>
                <a:gd name="T51" fmla="*/ 125 h 166"/>
                <a:gd name="T52" fmla="*/ 141 w 166"/>
                <a:gd name="T53" fmla="*/ 141 h 166"/>
                <a:gd name="T54" fmla="*/ 124 w 166"/>
                <a:gd name="T55" fmla="*/ 154 h 166"/>
                <a:gd name="T56" fmla="*/ 104 w 166"/>
                <a:gd name="T57" fmla="*/ 163 h 166"/>
                <a:gd name="T58" fmla="*/ 82 w 166"/>
                <a:gd name="T59" fmla="*/ 166 h 166"/>
                <a:gd name="T60" fmla="*/ 60 w 166"/>
                <a:gd name="T61" fmla="*/ 163 h 166"/>
                <a:gd name="T62" fmla="*/ 40 w 166"/>
                <a:gd name="T63" fmla="*/ 154 h 166"/>
                <a:gd name="T64" fmla="*/ 23 w 166"/>
                <a:gd name="T65" fmla="*/ 141 h 166"/>
                <a:gd name="T66" fmla="*/ 10 w 166"/>
                <a:gd name="T67" fmla="*/ 125 h 166"/>
                <a:gd name="T68" fmla="*/ 2 w 166"/>
                <a:gd name="T69" fmla="*/ 105 h 166"/>
                <a:gd name="T70" fmla="*/ 0 w 166"/>
                <a:gd name="T71" fmla="*/ 82 h 166"/>
                <a:gd name="T72" fmla="*/ 2 w 166"/>
                <a:gd name="T73" fmla="*/ 61 h 166"/>
                <a:gd name="T74" fmla="*/ 10 w 166"/>
                <a:gd name="T75" fmla="*/ 40 h 166"/>
                <a:gd name="T76" fmla="*/ 23 w 166"/>
                <a:gd name="T77" fmla="*/ 23 h 166"/>
                <a:gd name="T78" fmla="*/ 40 w 166"/>
                <a:gd name="T79" fmla="*/ 12 h 166"/>
                <a:gd name="T80" fmla="*/ 60 w 166"/>
                <a:gd name="T81" fmla="*/ 2 h 166"/>
                <a:gd name="T82" fmla="*/ 82 w 166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166">
                  <a:moveTo>
                    <a:pt x="82" y="43"/>
                  </a:moveTo>
                  <a:lnTo>
                    <a:pt x="66" y="47"/>
                  </a:lnTo>
                  <a:lnTo>
                    <a:pt x="55" y="55"/>
                  </a:lnTo>
                  <a:lnTo>
                    <a:pt x="45" y="68"/>
                  </a:lnTo>
                  <a:lnTo>
                    <a:pt x="43" y="82"/>
                  </a:lnTo>
                  <a:lnTo>
                    <a:pt x="45" y="98"/>
                  </a:lnTo>
                  <a:lnTo>
                    <a:pt x="55" y="111"/>
                  </a:lnTo>
                  <a:lnTo>
                    <a:pt x="66" y="119"/>
                  </a:lnTo>
                  <a:lnTo>
                    <a:pt x="82" y="123"/>
                  </a:lnTo>
                  <a:lnTo>
                    <a:pt x="98" y="119"/>
                  </a:lnTo>
                  <a:lnTo>
                    <a:pt x="111" y="111"/>
                  </a:lnTo>
                  <a:lnTo>
                    <a:pt x="119" y="98"/>
                  </a:lnTo>
                  <a:lnTo>
                    <a:pt x="123" y="82"/>
                  </a:lnTo>
                  <a:lnTo>
                    <a:pt x="119" y="68"/>
                  </a:lnTo>
                  <a:lnTo>
                    <a:pt x="111" y="55"/>
                  </a:lnTo>
                  <a:lnTo>
                    <a:pt x="98" y="47"/>
                  </a:lnTo>
                  <a:lnTo>
                    <a:pt x="82" y="43"/>
                  </a:lnTo>
                  <a:close/>
                  <a:moveTo>
                    <a:pt x="82" y="0"/>
                  </a:moveTo>
                  <a:lnTo>
                    <a:pt x="104" y="2"/>
                  </a:lnTo>
                  <a:lnTo>
                    <a:pt x="124" y="12"/>
                  </a:lnTo>
                  <a:lnTo>
                    <a:pt x="141" y="23"/>
                  </a:lnTo>
                  <a:lnTo>
                    <a:pt x="154" y="40"/>
                  </a:lnTo>
                  <a:lnTo>
                    <a:pt x="163" y="61"/>
                  </a:lnTo>
                  <a:lnTo>
                    <a:pt x="166" y="82"/>
                  </a:lnTo>
                  <a:lnTo>
                    <a:pt x="163" y="105"/>
                  </a:lnTo>
                  <a:lnTo>
                    <a:pt x="154" y="125"/>
                  </a:lnTo>
                  <a:lnTo>
                    <a:pt x="141" y="141"/>
                  </a:lnTo>
                  <a:lnTo>
                    <a:pt x="124" y="154"/>
                  </a:lnTo>
                  <a:lnTo>
                    <a:pt x="104" y="163"/>
                  </a:lnTo>
                  <a:lnTo>
                    <a:pt x="82" y="166"/>
                  </a:lnTo>
                  <a:lnTo>
                    <a:pt x="60" y="163"/>
                  </a:lnTo>
                  <a:lnTo>
                    <a:pt x="40" y="154"/>
                  </a:lnTo>
                  <a:lnTo>
                    <a:pt x="23" y="141"/>
                  </a:lnTo>
                  <a:lnTo>
                    <a:pt x="10" y="125"/>
                  </a:lnTo>
                  <a:lnTo>
                    <a:pt x="2" y="105"/>
                  </a:lnTo>
                  <a:lnTo>
                    <a:pt x="0" y="82"/>
                  </a:lnTo>
                  <a:lnTo>
                    <a:pt x="2" y="61"/>
                  </a:lnTo>
                  <a:lnTo>
                    <a:pt x="10" y="40"/>
                  </a:lnTo>
                  <a:lnTo>
                    <a:pt x="23" y="23"/>
                  </a:lnTo>
                  <a:lnTo>
                    <a:pt x="40" y="12"/>
                  </a:lnTo>
                  <a:lnTo>
                    <a:pt x="60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5" name="Freeform 349">
              <a:extLst>
                <a:ext uri="{FF2B5EF4-FFF2-40B4-BE49-F238E27FC236}">
                  <a16:creationId xmlns:a16="http://schemas.microsoft.com/office/drawing/2014/main" id="{C736A060-A032-4D56-9701-12918A4FA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" y="3808"/>
              <a:ext cx="15" cy="62"/>
            </a:xfrm>
            <a:custGeom>
              <a:avLst/>
              <a:gdLst>
                <a:gd name="T0" fmla="*/ 15 w 15"/>
                <a:gd name="T1" fmla="*/ 32 h 62"/>
                <a:gd name="T2" fmla="*/ 11 w 15"/>
                <a:gd name="T3" fmla="*/ 49 h 62"/>
                <a:gd name="T4" fmla="*/ 0 w 15"/>
                <a:gd name="T5" fmla="*/ 62 h 62"/>
                <a:gd name="T6" fmla="*/ 0 w 15"/>
                <a:gd name="T7" fmla="*/ 62 h 62"/>
                <a:gd name="T8" fmla="*/ 11 w 15"/>
                <a:gd name="T9" fmla="*/ 49 h 62"/>
                <a:gd name="T10" fmla="*/ 15 w 15"/>
                <a:gd name="T11" fmla="*/ 32 h 62"/>
                <a:gd name="T12" fmla="*/ 0 w 15"/>
                <a:gd name="T13" fmla="*/ 0 h 62"/>
                <a:gd name="T14" fmla="*/ 11 w 15"/>
                <a:gd name="T15" fmla="*/ 13 h 62"/>
                <a:gd name="T16" fmla="*/ 15 w 15"/>
                <a:gd name="T17" fmla="*/ 30 h 62"/>
                <a:gd name="T18" fmla="*/ 11 w 15"/>
                <a:gd name="T19" fmla="*/ 13 h 62"/>
                <a:gd name="T20" fmla="*/ 0 w 15"/>
                <a:gd name="T21" fmla="*/ 0 h 62"/>
                <a:gd name="T22" fmla="*/ 0 w 15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2">
                  <a:moveTo>
                    <a:pt x="15" y="32"/>
                  </a:moveTo>
                  <a:lnTo>
                    <a:pt x="11" y="49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49"/>
                  </a:lnTo>
                  <a:lnTo>
                    <a:pt x="15" y="32"/>
                  </a:lnTo>
                  <a:close/>
                  <a:moveTo>
                    <a:pt x="0" y="0"/>
                  </a:moveTo>
                  <a:lnTo>
                    <a:pt x="11" y="13"/>
                  </a:lnTo>
                  <a:lnTo>
                    <a:pt x="15" y="30"/>
                  </a:lnTo>
                  <a:lnTo>
                    <a:pt x="11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DEAD"/>
            </a:solidFill>
            <a:ln w="0">
              <a:solidFill>
                <a:srgbClr val="80DEA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6" name="Freeform 350">
              <a:extLst>
                <a:ext uri="{FF2B5EF4-FFF2-40B4-BE49-F238E27FC236}">
                  <a16:creationId xmlns:a16="http://schemas.microsoft.com/office/drawing/2014/main" id="{2F1B04BC-E453-4373-93FF-CAD7C76E4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3753"/>
              <a:ext cx="202" cy="172"/>
            </a:xfrm>
            <a:custGeom>
              <a:avLst/>
              <a:gdLst>
                <a:gd name="T0" fmla="*/ 188 w 202"/>
                <a:gd name="T1" fmla="*/ 0 h 172"/>
                <a:gd name="T2" fmla="*/ 198 w 202"/>
                <a:gd name="T3" fmla="*/ 42 h 172"/>
                <a:gd name="T4" fmla="*/ 202 w 202"/>
                <a:gd name="T5" fmla="*/ 85 h 172"/>
                <a:gd name="T6" fmla="*/ 202 w 202"/>
                <a:gd name="T7" fmla="*/ 87 h 172"/>
                <a:gd name="T8" fmla="*/ 198 w 202"/>
                <a:gd name="T9" fmla="*/ 130 h 172"/>
                <a:gd name="T10" fmla="*/ 188 w 202"/>
                <a:gd name="T11" fmla="*/ 172 h 172"/>
                <a:gd name="T12" fmla="*/ 0 w 202"/>
                <a:gd name="T13" fmla="*/ 127 h 172"/>
                <a:gd name="T14" fmla="*/ 8 w 202"/>
                <a:gd name="T15" fmla="*/ 108 h 172"/>
                <a:gd name="T16" fmla="*/ 11 w 202"/>
                <a:gd name="T17" fmla="*/ 85 h 172"/>
                <a:gd name="T18" fmla="*/ 8 w 202"/>
                <a:gd name="T19" fmla="*/ 64 h 172"/>
                <a:gd name="T20" fmla="*/ 0 w 202"/>
                <a:gd name="T21" fmla="*/ 45 h 172"/>
                <a:gd name="T22" fmla="*/ 188 w 202"/>
                <a:gd name="T2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72">
                  <a:moveTo>
                    <a:pt x="188" y="0"/>
                  </a:moveTo>
                  <a:lnTo>
                    <a:pt x="198" y="42"/>
                  </a:lnTo>
                  <a:lnTo>
                    <a:pt x="202" y="85"/>
                  </a:lnTo>
                  <a:lnTo>
                    <a:pt x="202" y="87"/>
                  </a:lnTo>
                  <a:lnTo>
                    <a:pt x="198" y="130"/>
                  </a:lnTo>
                  <a:lnTo>
                    <a:pt x="188" y="172"/>
                  </a:lnTo>
                  <a:lnTo>
                    <a:pt x="0" y="127"/>
                  </a:lnTo>
                  <a:lnTo>
                    <a:pt x="8" y="108"/>
                  </a:lnTo>
                  <a:lnTo>
                    <a:pt x="11" y="85"/>
                  </a:lnTo>
                  <a:lnTo>
                    <a:pt x="8" y="64"/>
                  </a:lnTo>
                  <a:lnTo>
                    <a:pt x="0" y="4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2EEF4"/>
            </a:solidFill>
            <a:ln w="0">
              <a:solidFill>
                <a:srgbClr val="F2EEF4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7" name="Freeform 351">
              <a:extLst>
                <a:ext uri="{FF2B5EF4-FFF2-40B4-BE49-F238E27FC236}">
                  <a16:creationId xmlns:a16="http://schemas.microsoft.com/office/drawing/2014/main" id="{BE83252B-D81C-484D-A8D0-D31D90F2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798"/>
              <a:ext cx="58" cy="82"/>
            </a:xfrm>
            <a:custGeom>
              <a:avLst/>
              <a:gdLst>
                <a:gd name="T0" fmla="*/ 47 w 58"/>
                <a:gd name="T1" fmla="*/ 0 h 82"/>
                <a:gd name="T2" fmla="*/ 55 w 58"/>
                <a:gd name="T3" fmla="*/ 19 h 82"/>
                <a:gd name="T4" fmla="*/ 58 w 58"/>
                <a:gd name="T5" fmla="*/ 40 h 82"/>
                <a:gd name="T6" fmla="*/ 55 w 58"/>
                <a:gd name="T7" fmla="*/ 63 h 82"/>
                <a:gd name="T8" fmla="*/ 47 w 58"/>
                <a:gd name="T9" fmla="*/ 82 h 82"/>
                <a:gd name="T10" fmla="*/ 0 w 58"/>
                <a:gd name="T11" fmla="*/ 72 h 82"/>
                <a:gd name="T12" fmla="*/ 11 w 58"/>
                <a:gd name="T13" fmla="*/ 59 h 82"/>
                <a:gd name="T14" fmla="*/ 15 w 58"/>
                <a:gd name="T15" fmla="*/ 42 h 82"/>
                <a:gd name="T16" fmla="*/ 15 w 58"/>
                <a:gd name="T17" fmla="*/ 42 h 82"/>
                <a:gd name="T18" fmla="*/ 15 w 58"/>
                <a:gd name="T19" fmla="*/ 42 h 82"/>
                <a:gd name="T20" fmla="*/ 15 w 58"/>
                <a:gd name="T21" fmla="*/ 42 h 82"/>
                <a:gd name="T22" fmla="*/ 15 w 58"/>
                <a:gd name="T23" fmla="*/ 42 h 82"/>
                <a:gd name="T24" fmla="*/ 15 w 58"/>
                <a:gd name="T25" fmla="*/ 40 h 82"/>
                <a:gd name="T26" fmla="*/ 15 w 58"/>
                <a:gd name="T27" fmla="*/ 40 h 82"/>
                <a:gd name="T28" fmla="*/ 15 w 58"/>
                <a:gd name="T29" fmla="*/ 40 h 82"/>
                <a:gd name="T30" fmla="*/ 15 w 58"/>
                <a:gd name="T31" fmla="*/ 40 h 82"/>
                <a:gd name="T32" fmla="*/ 15 w 58"/>
                <a:gd name="T33" fmla="*/ 40 h 82"/>
                <a:gd name="T34" fmla="*/ 11 w 58"/>
                <a:gd name="T35" fmla="*/ 23 h 82"/>
                <a:gd name="T36" fmla="*/ 0 w 58"/>
                <a:gd name="T37" fmla="*/ 10 h 82"/>
                <a:gd name="T38" fmla="*/ 47 w 58"/>
                <a:gd name="T3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47" y="0"/>
                  </a:moveTo>
                  <a:lnTo>
                    <a:pt x="55" y="19"/>
                  </a:lnTo>
                  <a:lnTo>
                    <a:pt x="58" y="40"/>
                  </a:lnTo>
                  <a:lnTo>
                    <a:pt x="55" y="63"/>
                  </a:lnTo>
                  <a:lnTo>
                    <a:pt x="47" y="82"/>
                  </a:lnTo>
                  <a:lnTo>
                    <a:pt x="0" y="72"/>
                  </a:lnTo>
                  <a:lnTo>
                    <a:pt x="11" y="59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1" y="23"/>
                  </a:lnTo>
                  <a:lnTo>
                    <a:pt x="0" y="1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8859D"/>
            </a:solidFill>
            <a:ln w="0">
              <a:solidFill>
                <a:srgbClr val="88859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8" name="Freeform 352">
              <a:extLst>
                <a:ext uri="{FF2B5EF4-FFF2-40B4-BE49-F238E27FC236}">
                  <a16:creationId xmlns:a16="http://schemas.microsoft.com/office/drawing/2014/main" id="{903D6CA6-C625-4FE6-B628-490023466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808"/>
              <a:ext cx="14" cy="62"/>
            </a:xfrm>
            <a:custGeom>
              <a:avLst/>
              <a:gdLst>
                <a:gd name="T0" fmla="*/ 14 w 14"/>
                <a:gd name="T1" fmla="*/ 0 h 62"/>
                <a:gd name="T2" fmla="*/ 14 w 14"/>
                <a:gd name="T3" fmla="*/ 0 h 62"/>
                <a:gd name="T4" fmla="*/ 4 w 14"/>
                <a:gd name="T5" fmla="*/ 13 h 62"/>
                <a:gd name="T6" fmla="*/ 0 w 14"/>
                <a:gd name="T7" fmla="*/ 30 h 62"/>
                <a:gd name="T8" fmla="*/ 4 w 14"/>
                <a:gd name="T9" fmla="*/ 47 h 62"/>
                <a:gd name="T10" fmla="*/ 14 w 14"/>
                <a:gd name="T11" fmla="*/ 62 h 62"/>
                <a:gd name="T12" fmla="*/ 14 w 14"/>
                <a:gd name="T13" fmla="*/ 62 h 62"/>
                <a:gd name="T14" fmla="*/ 4 w 14"/>
                <a:gd name="T15" fmla="*/ 47 h 62"/>
                <a:gd name="T16" fmla="*/ 0 w 14"/>
                <a:gd name="T17" fmla="*/ 30 h 62"/>
                <a:gd name="T18" fmla="*/ 4 w 14"/>
                <a:gd name="T19" fmla="*/ 13 h 62"/>
                <a:gd name="T20" fmla="*/ 14 w 14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lnTo>
                    <a:pt x="14" y="0"/>
                  </a:lnTo>
                  <a:lnTo>
                    <a:pt x="4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4" y="47"/>
                  </a:lnTo>
                  <a:lnTo>
                    <a:pt x="0" y="30"/>
                  </a:lnTo>
                  <a:lnTo>
                    <a:pt x="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DEAD"/>
            </a:solidFill>
            <a:ln w="0">
              <a:solidFill>
                <a:srgbClr val="80DEA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29" name="Freeform 353">
              <a:extLst>
                <a:ext uri="{FF2B5EF4-FFF2-40B4-BE49-F238E27FC236}">
                  <a16:creationId xmlns:a16="http://schemas.microsoft.com/office/drawing/2014/main" id="{662E381D-A07A-4A39-B353-AC823C54E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753"/>
              <a:ext cx="202" cy="172"/>
            </a:xfrm>
            <a:custGeom>
              <a:avLst/>
              <a:gdLst>
                <a:gd name="T0" fmla="*/ 14 w 202"/>
                <a:gd name="T1" fmla="*/ 0 h 172"/>
                <a:gd name="T2" fmla="*/ 202 w 202"/>
                <a:gd name="T3" fmla="*/ 45 h 172"/>
                <a:gd name="T4" fmla="*/ 194 w 202"/>
                <a:gd name="T5" fmla="*/ 64 h 172"/>
                <a:gd name="T6" fmla="*/ 192 w 202"/>
                <a:gd name="T7" fmla="*/ 85 h 172"/>
                <a:gd name="T8" fmla="*/ 194 w 202"/>
                <a:gd name="T9" fmla="*/ 108 h 172"/>
                <a:gd name="T10" fmla="*/ 202 w 202"/>
                <a:gd name="T11" fmla="*/ 127 h 172"/>
                <a:gd name="T12" fmla="*/ 14 w 202"/>
                <a:gd name="T13" fmla="*/ 172 h 172"/>
                <a:gd name="T14" fmla="*/ 3 w 202"/>
                <a:gd name="T15" fmla="*/ 130 h 172"/>
                <a:gd name="T16" fmla="*/ 0 w 202"/>
                <a:gd name="T17" fmla="*/ 85 h 172"/>
                <a:gd name="T18" fmla="*/ 3 w 202"/>
                <a:gd name="T19" fmla="*/ 42 h 172"/>
                <a:gd name="T20" fmla="*/ 14 w 202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172">
                  <a:moveTo>
                    <a:pt x="14" y="0"/>
                  </a:moveTo>
                  <a:lnTo>
                    <a:pt x="202" y="45"/>
                  </a:lnTo>
                  <a:lnTo>
                    <a:pt x="194" y="64"/>
                  </a:lnTo>
                  <a:lnTo>
                    <a:pt x="192" y="85"/>
                  </a:lnTo>
                  <a:lnTo>
                    <a:pt x="194" y="108"/>
                  </a:lnTo>
                  <a:lnTo>
                    <a:pt x="202" y="127"/>
                  </a:lnTo>
                  <a:lnTo>
                    <a:pt x="14" y="172"/>
                  </a:lnTo>
                  <a:lnTo>
                    <a:pt x="3" y="130"/>
                  </a:lnTo>
                  <a:lnTo>
                    <a:pt x="0" y="85"/>
                  </a:lnTo>
                  <a:lnTo>
                    <a:pt x="3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EEF4"/>
            </a:solidFill>
            <a:ln w="0">
              <a:solidFill>
                <a:srgbClr val="F2EEF4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0" name="Freeform 354">
              <a:extLst>
                <a:ext uri="{FF2B5EF4-FFF2-40B4-BE49-F238E27FC236}">
                  <a16:creationId xmlns:a16="http://schemas.microsoft.com/office/drawing/2014/main" id="{468B978F-B17C-456D-B364-65D547C41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3798"/>
              <a:ext cx="57" cy="82"/>
            </a:xfrm>
            <a:custGeom>
              <a:avLst/>
              <a:gdLst>
                <a:gd name="T0" fmla="*/ 10 w 57"/>
                <a:gd name="T1" fmla="*/ 0 h 82"/>
                <a:gd name="T2" fmla="*/ 57 w 57"/>
                <a:gd name="T3" fmla="*/ 10 h 82"/>
                <a:gd name="T4" fmla="*/ 47 w 57"/>
                <a:gd name="T5" fmla="*/ 23 h 82"/>
                <a:gd name="T6" fmla="*/ 43 w 57"/>
                <a:gd name="T7" fmla="*/ 40 h 82"/>
                <a:gd name="T8" fmla="*/ 47 w 57"/>
                <a:gd name="T9" fmla="*/ 57 h 82"/>
                <a:gd name="T10" fmla="*/ 57 w 57"/>
                <a:gd name="T11" fmla="*/ 72 h 82"/>
                <a:gd name="T12" fmla="*/ 10 w 57"/>
                <a:gd name="T13" fmla="*/ 82 h 82"/>
                <a:gd name="T14" fmla="*/ 2 w 57"/>
                <a:gd name="T15" fmla="*/ 63 h 82"/>
                <a:gd name="T16" fmla="*/ 0 w 57"/>
                <a:gd name="T17" fmla="*/ 40 h 82"/>
                <a:gd name="T18" fmla="*/ 2 w 57"/>
                <a:gd name="T19" fmla="*/ 19 h 82"/>
                <a:gd name="T20" fmla="*/ 10 w 57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2">
                  <a:moveTo>
                    <a:pt x="10" y="0"/>
                  </a:moveTo>
                  <a:lnTo>
                    <a:pt x="57" y="10"/>
                  </a:lnTo>
                  <a:lnTo>
                    <a:pt x="47" y="23"/>
                  </a:lnTo>
                  <a:lnTo>
                    <a:pt x="43" y="40"/>
                  </a:lnTo>
                  <a:lnTo>
                    <a:pt x="47" y="57"/>
                  </a:lnTo>
                  <a:lnTo>
                    <a:pt x="57" y="72"/>
                  </a:lnTo>
                  <a:lnTo>
                    <a:pt x="10" y="82"/>
                  </a:lnTo>
                  <a:lnTo>
                    <a:pt x="2" y="63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8859D"/>
            </a:solidFill>
            <a:ln w="0">
              <a:solidFill>
                <a:srgbClr val="88859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1" name="Freeform 355">
              <a:extLst>
                <a:ext uri="{FF2B5EF4-FFF2-40B4-BE49-F238E27FC236}">
                  <a16:creationId xmlns:a16="http://schemas.microsoft.com/office/drawing/2014/main" id="{15141C79-9259-411C-816A-0A2E2641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2528"/>
              <a:ext cx="426" cy="466"/>
            </a:xfrm>
            <a:custGeom>
              <a:avLst/>
              <a:gdLst>
                <a:gd name="T0" fmla="*/ 346 w 426"/>
                <a:gd name="T1" fmla="*/ 0 h 466"/>
                <a:gd name="T2" fmla="*/ 426 w 426"/>
                <a:gd name="T3" fmla="*/ 301 h 466"/>
                <a:gd name="T4" fmla="*/ 354 w 426"/>
                <a:gd name="T5" fmla="*/ 321 h 466"/>
                <a:gd name="T6" fmla="*/ 374 w 426"/>
                <a:gd name="T7" fmla="*/ 393 h 466"/>
                <a:gd name="T8" fmla="*/ 100 w 426"/>
                <a:gd name="T9" fmla="*/ 466 h 466"/>
                <a:gd name="T10" fmla="*/ 0 w 426"/>
                <a:gd name="T11" fmla="*/ 91 h 466"/>
                <a:gd name="T12" fmla="*/ 346 w 426"/>
                <a:gd name="T1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66">
                  <a:moveTo>
                    <a:pt x="346" y="0"/>
                  </a:moveTo>
                  <a:lnTo>
                    <a:pt x="426" y="301"/>
                  </a:lnTo>
                  <a:lnTo>
                    <a:pt x="354" y="321"/>
                  </a:lnTo>
                  <a:lnTo>
                    <a:pt x="374" y="393"/>
                  </a:lnTo>
                  <a:lnTo>
                    <a:pt x="100" y="466"/>
                  </a:lnTo>
                  <a:lnTo>
                    <a:pt x="0" y="9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2" name="Freeform 356">
              <a:extLst>
                <a:ext uri="{FF2B5EF4-FFF2-40B4-BE49-F238E27FC236}">
                  <a16:creationId xmlns:a16="http://schemas.microsoft.com/office/drawing/2014/main" id="{760FEF06-372B-4552-A215-CBE8AD507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829"/>
              <a:ext cx="72" cy="92"/>
            </a:xfrm>
            <a:custGeom>
              <a:avLst/>
              <a:gdLst>
                <a:gd name="T0" fmla="*/ 72 w 72"/>
                <a:gd name="T1" fmla="*/ 0 h 92"/>
                <a:gd name="T2" fmla="*/ 20 w 72"/>
                <a:gd name="T3" fmla="*/ 92 h 92"/>
                <a:gd name="T4" fmla="*/ 0 w 72"/>
                <a:gd name="T5" fmla="*/ 20 h 92"/>
                <a:gd name="T6" fmla="*/ 72 w 7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92">
                  <a:moveTo>
                    <a:pt x="72" y="0"/>
                  </a:moveTo>
                  <a:lnTo>
                    <a:pt x="20" y="92"/>
                  </a:lnTo>
                  <a:lnTo>
                    <a:pt x="0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3" name="Freeform 357">
              <a:extLst>
                <a:ext uri="{FF2B5EF4-FFF2-40B4-BE49-F238E27FC236}">
                  <a16:creationId xmlns:a16="http://schemas.microsoft.com/office/drawing/2014/main" id="{7EAB2B9A-699F-4CBB-8729-56E30F934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041"/>
              <a:ext cx="427" cy="467"/>
            </a:xfrm>
            <a:custGeom>
              <a:avLst/>
              <a:gdLst>
                <a:gd name="T0" fmla="*/ 346 w 427"/>
                <a:gd name="T1" fmla="*/ 0 h 467"/>
                <a:gd name="T2" fmla="*/ 427 w 427"/>
                <a:gd name="T3" fmla="*/ 302 h 467"/>
                <a:gd name="T4" fmla="*/ 355 w 427"/>
                <a:gd name="T5" fmla="*/ 322 h 467"/>
                <a:gd name="T6" fmla="*/ 375 w 427"/>
                <a:gd name="T7" fmla="*/ 394 h 467"/>
                <a:gd name="T8" fmla="*/ 101 w 427"/>
                <a:gd name="T9" fmla="*/ 467 h 467"/>
                <a:gd name="T10" fmla="*/ 0 w 427"/>
                <a:gd name="T11" fmla="*/ 93 h 467"/>
                <a:gd name="T12" fmla="*/ 346 w 427"/>
                <a:gd name="T13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467">
                  <a:moveTo>
                    <a:pt x="346" y="0"/>
                  </a:moveTo>
                  <a:lnTo>
                    <a:pt x="427" y="302"/>
                  </a:lnTo>
                  <a:lnTo>
                    <a:pt x="355" y="322"/>
                  </a:lnTo>
                  <a:lnTo>
                    <a:pt x="375" y="394"/>
                  </a:lnTo>
                  <a:lnTo>
                    <a:pt x="101" y="467"/>
                  </a:lnTo>
                  <a:lnTo>
                    <a:pt x="0" y="9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4" name="Freeform 358">
              <a:extLst>
                <a:ext uri="{FF2B5EF4-FFF2-40B4-BE49-F238E27FC236}">
                  <a16:creationId xmlns:a16="http://schemas.microsoft.com/office/drawing/2014/main" id="{EBD6A039-839A-459D-9F25-CB9300936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2343"/>
              <a:ext cx="72" cy="92"/>
            </a:xfrm>
            <a:custGeom>
              <a:avLst/>
              <a:gdLst>
                <a:gd name="T0" fmla="*/ 72 w 72"/>
                <a:gd name="T1" fmla="*/ 0 h 92"/>
                <a:gd name="T2" fmla="*/ 20 w 72"/>
                <a:gd name="T3" fmla="*/ 92 h 92"/>
                <a:gd name="T4" fmla="*/ 0 w 72"/>
                <a:gd name="T5" fmla="*/ 20 h 92"/>
                <a:gd name="T6" fmla="*/ 72 w 7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92">
                  <a:moveTo>
                    <a:pt x="72" y="0"/>
                  </a:moveTo>
                  <a:lnTo>
                    <a:pt x="20" y="92"/>
                  </a:lnTo>
                  <a:lnTo>
                    <a:pt x="0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5" name="Freeform 359">
              <a:extLst>
                <a:ext uri="{FF2B5EF4-FFF2-40B4-BE49-F238E27FC236}">
                  <a16:creationId xmlns:a16="http://schemas.microsoft.com/office/drawing/2014/main" id="{2917FFC7-C1AA-41FB-8BA9-104F0B7B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550"/>
              <a:ext cx="831" cy="950"/>
            </a:xfrm>
            <a:custGeom>
              <a:avLst/>
              <a:gdLst>
                <a:gd name="T0" fmla="*/ 211 w 831"/>
                <a:gd name="T1" fmla="*/ 0 h 950"/>
                <a:gd name="T2" fmla="*/ 831 w 831"/>
                <a:gd name="T3" fmla="*/ 166 h 950"/>
                <a:gd name="T4" fmla="*/ 621 w 831"/>
                <a:gd name="T5" fmla="*/ 950 h 950"/>
                <a:gd name="T6" fmla="*/ 0 w 831"/>
                <a:gd name="T7" fmla="*/ 784 h 950"/>
                <a:gd name="T8" fmla="*/ 211 w 831"/>
                <a:gd name="T9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950">
                  <a:moveTo>
                    <a:pt x="211" y="0"/>
                  </a:moveTo>
                  <a:lnTo>
                    <a:pt x="831" y="166"/>
                  </a:lnTo>
                  <a:lnTo>
                    <a:pt x="621" y="950"/>
                  </a:lnTo>
                  <a:lnTo>
                    <a:pt x="0" y="78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E6DAE8"/>
            </a:solidFill>
            <a:ln w="0">
              <a:solidFill>
                <a:srgbClr val="E6DAE8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6" name="Freeform 360">
              <a:extLst>
                <a:ext uri="{FF2B5EF4-FFF2-40B4-BE49-F238E27FC236}">
                  <a16:creationId xmlns:a16="http://schemas.microsoft.com/office/drawing/2014/main" id="{9353B014-6F12-454A-8CB8-BA5029564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590"/>
              <a:ext cx="697" cy="825"/>
            </a:xfrm>
            <a:custGeom>
              <a:avLst/>
              <a:gdLst>
                <a:gd name="T0" fmla="*/ 184 w 697"/>
                <a:gd name="T1" fmla="*/ 0 h 825"/>
                <a:gd name="T2" fmla="*/ 697 w 697"/>
                <a:gd name="T3" fmla="*/ 138 h 825"/>
                <a:gd name="T4" fmla="*/ 514 w 697"/>
                <a:gd name="T5" fmla="*/ 825 h 825"/>
                <a:gd name="T6" fmla="*/ 0 w 697"/>
                <a:gd name="T7" fmla="*/ 688 h 825"/>
                <a:gd name="T8" fmla="*/ 184 w 697"/>
                <a:gd name="T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825">
                  <a:moveTo>
                    <a:pt x="184" y="0"/>
                  </a:moveTo>
                  <a:lnTo>
                    <a:pt x="697" y="138"/>
                  </a:lnTo>
                  <a:lnTo>
                    <a:pt x="514" y="825"/>
                  </a:lnTo>
                  <a:lnTo>
                    <a:pt x="0" y="68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7" name="Freeform 361">
              <a:extLst>
                <a:ext uri="{FF2B5EF4-FFF2-40B4-BE49-F238E27FC236}">
                  <a16:creationId xmlns:a16="http://schemas.microsoft.com/office/drawing/2014/main" id="{ED74ED32-7891-4B76-81D3-D167EBE1F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1" y="509"/>
              <a:ext cx="313" cy="210"/>
            </a:xfrm>
            <a:custGeom>
              <a:avLst/>
              <a:gdLst>
                <a:gd name="T0" fmla="*/ 164 w 313"/>
                <a:gd name="T1" fmla="*/ 33 h 210"/>
                <a:gd name="T2" fmla="*/ 147 w 313"/>
                <a:gd name="T3" fmla="*/ 38 h 210"/>
                <a:gd name="T4" fmla="*/ 134 w 313"/>
                <a:gd name="T5" fmla="*/ 50 h 210"/>
                <a:gd name="T6" fmla="*/ 126 w 313"/>
                <a:gd name="T7" fmla="*/ 66 h 210"/>
                <a:gd name="T8" fmla="*/ 212 w 313"/>
                <a:gd name="T9" fmla="*/ 88 h 210"/>
                <a:gd name="T10" fmla="*/ 213 w 313"/>
                <a:gd name="T11" fmla="*/ 71 h 210"/>
                <a:gd name="T12" fmla="*/ 208 w 313"/>
                <a:gd name="T13" fmla="*/ 55 h 210"/>
                <a:gd name="T14" fmla="*/ 196 w 313"/>
                <a:gd name="T15" fmla="*/ 42 h 210"/>
                <a:gd name="T16" fmla="*/ 181 w 313"/>
                <a:gd name="T17" fmla="*/ 34 h 210"/>
                <a:gd name="T18" fmla="*/ 164 w 313"/>
                <a:gd name="T19" fmla="*/ 33 h 210"/>
                <a:gd name="T20" fmla="*/ 169 w 313"/>
                <a:gd name="T21" fmla="*/ 0 h 210"/>
                <a:gd name="T22" fmla="*/ 189 w 313"/>
                <a:gd name="T23" fmla="*/ 3 h 210"/>
                <a:gd name="T24" fmla="*/ 208 w 313"/>
                <a:gd name="T25" fmla="*/ 11 h 210"/>
                <a:gd name="T26" fmla="*/ 224 w 313"/>
                <a:gd name="T27" fmla="*/ 22 h 210"/>
                <a:gd name="T28" fmla="*/ 236 w 313"/>
                <a:gd name="T29" fmla="*/ 38 h 210"/>
                <a:gd name="T30" fmla="*/ 244 w 313"/>
                <a:gd name="T31" fmla="*/ 57 h 210"/>
                <a:gd name="T32" fmla="*/ 246 w 313"/>
                <a:gd name="T33" fmla="*/ 76 h 210"/>
                <a:gd name="T34" fmla="*/ 244 w 313"/>
                <a:gd name="T35" fmla="*/ 97 h 210"/>
                <a:gd name="T36" fmla="*/ 313 w 313"/>
                <a:gd name="T37" fmla="*/ 115 h 210"/>
                <a:gd name="T38" fmla="*/ 288 w 313"/>
                <a:gd name="T39" fmla="*/ 210 h 210"/>
                <a:gd name="T40" fmla="*/ 0 w 313"/>
                <a:gd name="T41" fmla="*/ 132 h 210"/>
                <a:gd name="T42" fmla="*/ 25 w 313"/>
                <a:gd name="T43" fmla="*/ 38 h 210"/>
                <a:gd name="T44" fmla="*/ 94 w 313"/>
                <a:gd name="T45" fmla="*/ 57 h 210"/>
                <a:gd name="T46" fmla="*/ 102 w 313"/>
                <a:gd name="T47" fmla="*/ 38 h 210"/>
                <a:gd name="T48" fmla="*/ 115 w 313"/>
                <a:gd name="T49" fmla="*/ 22 h 210"/>
                <a:gd name="T50" fmla="*/ 131 w 313"/>
                <a:gd name="T51" fmla="*/ 11 h 210"/>
                <a:gd name="T52" fmla="*/ 149 w 313"/>
                <a:gd name="T53" fmla="*/ 3 h 210"/>
                <a:gd name="T54" fmla="*/ 169 w 313"/>
                <a:gd name="T5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3" h="210">
                  <a:moveTo>
                    <a:pt x="164" y="33"/>
                  </a:moveTo>
                  <a:lnTo>
                    <a:pt x="147" y="38"/>
                  </a:lnTo>
                  <a:lnTo>
                    <a:pt x="134" y="50"/>
                  </a:lnTo>
                  <a:lnTo>
                    <a:pt x="126" y="66"/>
                  </a:lnTo>
                  <a:lnTo>
                    <a:pt x="212" y="88"/>
                  </a:lnTo>
                  <a:lnTo>
                    <a:pt x="213" y="71"/>
                  </a:lnTo>
                  <a:lnTo>
                    <a:pt x="208" y="55"/>
                  </a:lnTo>
                  <a:lnTo>
                    <a:pt x="196" y="42"/>
                  </a:lnTo>
                  <a:lnTo>
                    <a:pt x="181" y="34"/>
                  </a:lnTo>
                  <a:lnTo>
                    <a:pt x="164" y="33"/>
                  </a:lnTo>
                  <a:close/>
                  <a:moveTo>
                    <a:pt x="169" y="0"/>
                  </a:moveTo>
                  <a:lnTo>
                    <a:pt x="189" y="3"/>
                  </a:lnTo>
                  <a:lnTo>
                    <a:pt x="208" y="11"/>
                  </a:lnTo>
                  <a:lnTo>
                    <a:pt x="224" y="22"/>
                  </a:lnTo>
                  <a:lnTo>
                    <a:pt x="236" y="38"/>
                  </a:lnTo>
                  <a:lnTo>
                    <a:pt x="244" y="57"/>
                  </a:lnTo>
                  <a:lnTo>
                    <a:pt x="246" y="76"/>
                  </a:lnTo>
                  <a:lnTo>
                    <a:pt x="244" y="97"/>
                  </a:lnTo>
                  <a:lnTo>
                    <a:pt x="313" y="115"/>
                  </a:lnTo>
                  <a:lnTo>
                    <a:pt x="288" y="210"/>
                  </a:lnTo>
                  <a:lnTo>
                    <a:pt x="0" y="132"/>
                  </a:lnTo>
                  <a:lnTo>
                    <a:pt x="25" y="38"/>
                  </a:lnTo>
                  <a:lnTo>
                    <a:pt x="94" y="57"/>
                  </a:lnTo>
                  <a:lnTo>
                    <a:pt x="102" y="38"/>
                  </a:lnTo>
                  <a:lnTo>
                    <a:pt x="115" y="22"/>
                  </a:lnTo>
                  <a:lnTo>
                    <a:pt x="131" y="11"/>
                  </a:lnTo>
                  <a:lnTo>
                    <a:pt x="14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8" name="Freeform 362">
              <a:extLst>
                <a:ext uri="{FF2B5EF4-FFF2-40B4-BE49-F238E27FC236}">
                  <a16:creationId xmlns:a16="http://schemas.microsoft.com/office/drawing/2014/main" id="{7F1074E7-54C5-4784-8267-FE05007E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626"/>
              <a:ext cx="87" cy="55"/>
            </a:xfrm>
            <a:custGeom>
              <a:avLst/>
              <a:gdLst>
                <a:gd name="T0" fmla="*/ 61 w 87"/>
                <a:gd name="T1" fmla="*/ 0 h 55"/>
                <a:gd name="T2" fmla="*/ 66 w 87"/>
                <a:gd name="T3" fmla="*/ 0 h 55"/>
                <a:gd name="T4" fmla="*/ 72 w 87"/>
                <a:gd name="T5" fmla="*/ 3 h 55"/>
                <a:gd name="T6" fmla="*/ 78 w 87"/>
                <a:gd name="T7" fmla="*/ 6 h 55"/>
                <a:gd name="T8" fmla="*/ 80 w 87"/>
                <a:gd name="T9" fmla="*/ 12 h 55"/>
                <a:gd name="T10" fmla="*/ 83 w 87"/>
                <a:gd name="T11" fmla="*/ 17 h 55"/>
                <a:gd name="T12" fmla="*/ 87 w 87"/>
                <a:gd name="T13" fmla="*/ 33 h 55"/>
                <a:gd name="T14" fmla="*/ 6 w 87"/>
                <a:gd name="T15" fmla="*/ 55 h 55"/>
                <a:gd name="T16" fmla="*/ 2 w 87"/>
                <a:gd name="T17" fmla="*/ 39 h 55"/>
                <a:gd name="T18" fmla="*/ 0 w 87"/>
                <a:gd name="T19" fmla="*/ 33 h 55"/>
                <a:gd name="T20" fmla="*/ 2 w 87"/>
                <a:gd name="T21" fmla="*/ 27 h 55"/>
                <a:gd name="T22" fmla="*/ 3 w 87"/>
                <a:gd name="T23" fmla="*/ 21 h 55"/>
                <a:gd name="T24" fmla="*/ 7 w 87"/>
                <a:gd name="T25" fmla="*/ 16 h 55"/>
                <a:gd name="T26" fmla="*/ 12 w 87"/>
                <a:gd name="T27" fmla="*/ 12 h 55"/>
                <a:gd name="T28" fmla="*/ 17 w 87"/>
                <a:gd name="T29" fmla="*/ 10 h 55"/>
                <a:gd name="T30" fmla="*/ 54 w 87"/>
                <a:gd name="T31" fmla="*/ 0 h 55"/>
                <a:gd name="T32" fmla="*/ 61 w 87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5">
                  <a:moveTo>
                    <a:pt x="61" y="0"/>
                  </a:moveTo>
                  <a:lnTo>
                    <a:pt x="66" y="0"/>
                  </a:lnTo>
                  <a:lnTo>
                    <a:pt x="72" y="3"/>
                  </a:lnTo>
                  <a:lnTo>
                    <a:pt x="78" y="6"/>
                  </a:lnTo>
                  <a:lnTo>
                    <a:pt x="80" y="12"/>
                  </a:lnTo>
                  <a:lnTo>
                    <a:pt x="83" y="17"/>
                  </a:lnTo>
                  <a:lnTo>
                    <a:pt x="87" y="33"/>
                  </a:lnTo>
                  <a:lnTo>
                    <a:pt x="6" y="55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7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5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B56D"/>
            </a:solidFill>
            <a:ln w="0">
              <a:solidFill>
                <a:srgbClr val="EAB56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39" name="Freeform 363">
              <a:extLst>
                <a:ext uri="{FF2B5EF4-FFF2-40B4-BE49-F238E27FC236}">
                  <a16:creationId xmlns:a16="http://schemas.microsoft.com/office/drawing/2014/main" id="{59D2EDA5-94F8-4CFD-AF1E-D278CF69A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1663"/>
              <a:ext cx="90" cy="104"/>
            </a:xfrm>
            <a:custGeom>
              <a:avLst/>
              <a:gdLst>
                <a:gd name="T0" fmla="*/ 55 w 90"/>
                <a:gd name="T1" fmla="*/ 0 h 104"/>
                <a:gd name="T2" fmla="*/ 89 w 90"/>
                <a:gd name="T3" fmla="*/ 72 h 104"/>
                <a:gd name="T4" fmla="*/ 90 w 90"/>
                <a:gd name="T5" fmla="*/ 75 h 104"/>
                <a:gd name="T6" fmla="*/ 90 w 90"/>
                <a:gd name="T7" fmla="*/ 78 h 104"/>
                <a:gd name="T8" fmla="*/ 89 w 90"/>
                <a:gd name="T9" fmla="*/ 81 h 104"/>
                <a:gd name="T10" fmla="*/ 87 w 90"/>
                <a:gd name="T11" fmla="*/ 83 h 104"/>
                <a:gd name="T12" fmla="*/ 85 w 90"/>
                <a:gd name="T13" fmla="*/ 86 h 104"/>
                <a:gd name="T14" fmla="*/ 82 w 90"/>
                <a:gd name="T15" fmla="*/ 87 h 104"/>
                <a:gd name="T16" fmla="*/ 21 w 90"/>
                <a:gd name="T17" fmla="*/ 103 h 104"/>
                <a:gd name="T18" fmla="*/ 18 w 90"/>
                <a:gd name="T19" fmla="*/ 104 h 104"/>
                <a:gd name="T20" fmla="*/ 14 w 90"/>
                <a:gd name="T21" fmla="*/ 103 h 104"/>
                <a:gd name="T22" fmla="*/ 11 w 90"/>
                <a:gd name="T23" fmla="*/ 102 h 104"/>
                <a:gd name="T24" fmla="*/ 9 w 90"/>
                <a:gd name="T25" fmla="*/ 99 h 104"/>
                <a:gd name="T26" fmla="*/ 7 w 90"/>
                <a:gd name="T27" fmla="*/ 96 h 104"/>
                <a:gd name="T28" fmla="*/ 7 w 90"/>
                <a:gd name="T29" fmla="*/ 94 h 104"/>
                <a:gd name="T30" fmla="*/ 0 w 90"/>
                <a:gd name="T31" fmla="*/ 14 h 104"/>
                <a:gd name="T32" fmla="*/ 55 w 90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04">
                  <a:moveTo>
                    <a:pt x="55" y="0"/>
                  </a:moveTo>
                  <a:lnTo>
                    <a:pt x="89" y="72"/>
                  </a:lnTo>
                  <a:lnTo>
                    <a:pt x="90" y="75"/>
                  </a:lnTo>
                  <a:lnTo>
                    <a:pt x="90" y="78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5" y="86"/>
                  </a:lnTo>
                  <a:lnTo>
                    <a:pt x="82" y="87"/>
                  </a:lnTo>
                  <a:lnTo>
                    <a:pt x="21" y="103"/>
                  </a:lnTo>
                  <a:lnTo>
                    <a:pt x="18" y="104"/>
                  </a:lnTo>
                  <a:lnTo>
                    <a:pt x="14" y="103"/>
                  </a:lnTo>
                  <a:lnTo>
                    <a:pt x="11" y="102"/>
                  </a:lnTo>
                  <a:lnTo>
                    <a:pt x="9" y="99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0" y="1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AB56D"/>
            </a:solidFill>
            <a:ln w="0">
              <a:solidFill>
                <a:srgbClr val="EAB56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0" name="Freeform 364">
              <a:extLst>
                <a:ext uri="{FF2B5EF4-FFF2-40B4-BE49-F238E27FC236}">
                  <a16:creationId xmlns:a16="http://schemas.microsoft.com/office/drawing/2014/main" id="{7C9AE02C-67F8-4CCE-B067-78E554B6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1755"/>
              <a:ext cx="41" cy="122"/>
            </a:xfrm>
            <a:custGeom>
              <a:avLst/>
              <a:gdLst>
                <a:gd name="T0" fmla="*/ 19 w 41"/>
                <a:gd name="T1" fmla="*/ 0 h 122"/>
                <a:gd name="T2" fmla="*/ 41 w 41"/>
                <a:gd name="T3" fmla="*/ 122 h 122"/>
                <a:gd name="T4" fmla="*/ 0 w 41"/>
                <a:gd name="T5" fmla="*/ 6 h 122"/>
                <a:gd name="T6" fmla="*/ 19 w 41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22">
                  <a:moveTo>
                    <a:pt x="19" y="0"/>
                  </a:moveTo>
                  <a:lnTo>
                    <a:pt x="41" y="122"/>
                  </a:lnTo>
                  <a:lnTo>
                    <a:pt x="0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1" name="Freeform 365">
              <a:extLst>
                <a:ext uri="{FF2B5EF4-FFF2-40B4-BE49-F238E27FC236}">
                  <a16:creationId xmlns:a16="http://schemas.microsoft.com/office/drawing/2014/main" id="{BA482AC2-B814-4C85-8FDB-EAE5C954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712"/>
              <a:ext cx="87" cy="55"/>
            </a:xfrm>
            <a:custGeom>
              <a:avLst/>
              <a:gdLst>
                <a:gd name="T0" fmla="*/ 59 w 87"/>
                <a:gd name="T1" fmla="*/ 0 h 55"/>
                <a:gd name="T2" fmla="*/ 66 w 87"/>
                <a:gd name="T3" fmla="*/ 2 h 55"/>
                <a:gd name="T4" fmla="*/ 72 w 87"/>
                <a:gd name="T5" fmla="*/ 4 h 55"/>
                <a:gd name="T6" fmla="*/ 76 w 87"/>
                <a:gd name="T7" fmla="*/ 7 h 55"/>
                <a:gd name="T8" fmla="*/ 80 w 87"/>
                <a:gd name="T9" fmla="*/ 12 h 55"/>
                <a:gd name="T10" fmla="*/ 83 w 87"/>
                <a:gd name="T11" fmla="*/ 17 h 55"/>
                <a:gd name="T12" fmla="*/ 87 w 87"/>
                <a:gd name="T13" fmla="*/ 34 h 55"/>
                <a:gd name="T14" fmla="*/ 6 w 87"/>
                <a:gd name="T15" fmla="*/ 55 h 55"/>
                <a:gd name="T16" fmla="*/ 0 w 87"/>
                <a:gd name="T17" fmla="*/ 40 h 55"/>
                <a:gd name="T18" fmla="*/ 0 w 87"/>
                <a:gd name="T19" fmla="*/ 34 h 55"/>
                <a:gd name="T20" fmla="*/ 0 w 87"/>
                <a:gd name="T21" fmla="*/ 28 h 55"/>
                <a:gd name="T22" fmla="*/ 3 w 87"/>
                <a:gd name="T23" fmla="*/ 23 h 55"/>
                <a:gd name="T24" fmla="*/ 7 w 87"/>
                <a:gd name="T25" fmla="*/ 17 h 55"/>
                <a:gd name="T26" fmla="*/ 12 w 87"/>
                <a:gd name="T27" fmla="*/ 13 h 55"/>
                <a:gd name="T28" fmla="*/ 17 w 87"/>
                <a:gd name="T29" fmla="*/ 11 h 55"/>
                <a:gd name="T30" fmla="*/ 54 w 87"/>
                <a:gd name="T31" fmla="*/ 2 h 55"/>
                <a:gd name="T32" fmla="*/ 59 w 87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5">
                  <a:moveTo>
                    <a:pt x="59" y="0"/>
                  </a:moveTo>
                  <a:lnTo>
                    <a:pt x="66" y="2"/>
                  </a:lnTo>
                  <a:lnTo>
                    <a:pt x="72" y="4"/>
                  </a:lnTo>
                  <a:lnTo>
                    <a:pt x="76" y="7"/>
                  </a:lnTo>
                  <a:lnTo>
                    <a:pt x="80" y="12"/>
                  </a:lnTo>
                  <a:lnTo>
                    <a:pt x="83" y="17"/>
                  </a:lnTo>
                  <a:lnTo>
                    <a:pt x="87" y="34"/>
                  </a:lnTo>
                  <a:lnTo>
                    <a:pt x="6" y="5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2" y="13"/>
                  </a:lnTo>
                  <a:lnTo>
                    <a:pt x="17" y="11"/>
                  </a:lnTo>
                  <a:lnTo>
                    <a:pt x="54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2" name="Freeform 366">
              <a:extLst>
                <a:ext uri="{FF2B5EF4-FFF2-40B4-BE49-F238E27FC236}">
                  <a16:creationId xmlns:a16="http://schemas.microsoft.com/office/drawing/2014/main" id="{387BF61F-0755-4035-9B54-B5AFF9550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1749"/>
              <a:ext cx="89" cy="105"/>
            </a:xfrm>
            <a:custGeom>
              <a:avLst/>
              <a:gdLst>
                <a:gd name="T0" fmla="*/ 55 w 89"/>
                <a:gd name="T1" fmla="*/ 0 h 105"/>
                <a:gd name="T2" fmla="*/ 89 w 89"/>
                <a:gd name="T3" fmla="*/ 73 h 105"/>
                <a:gd name="T4" fmla="*/ 89 w 89"/>
                <a:gd name="T5" fmla="*/ 76 h 105"/>
                <a:gd name="T6" fmla="*/ 89 w 89"/>
                <a:gd name="T7" fmla="*/ 78 h 105"/>
                <a:gd name="T8" fmla="*/ 89 w 89"/>
                <a:gd name="T9" fmla="*/ 82 h 105"/>
                <a:gd name="T10" fmla="*/ 86 w 89"/>
                <a:gd name="T11" fmla="*/ 85 h 105"/>
                <a:gd name="T12" fmla="*/ 83 w 89"/>
                <a:gd name="T13" fmla="*/ 86 h 105"/>
                <a:gd name="T14" fmla="*/ 81 w 89"/>
                <a:gd name="T15" fmla="*/ 88 h 105"/>
                <a:gd name="T16" fmla="*/ 21 w 89"/>
                <a:gd name="T17" fmla="*/ 105 h 105"/>
                <a:gd name="T18" fmla="*/ 17 w 89"/>
                <a:gd name="T19" fmla="*/ 105 h 105"/>
                <a:gd name="T20" fmla="*/ 14 w 89"/>
                <a:gd name="T21" fmla="*/ 105 h 105"/>
                <a:gd name="T22" fmla="*/ 11 w 89"/>
                <a:gd name="T23" fmla="*/ 103 h 105"/>
                <a:gd name="T24" fmla="*/ 9 w 89"/>
                <a:gd name="T25" fmla="*/ 101 h 105"/>
                <a:gd name="T26" fmla="*/ 8 w 89"/>
                <a:gd name="T27" fmla="*/ 98 h 105"/>
                <a:gd name="T28" fmla="*/ 6 w 89"/>
                <a:gd name="T29" fmla="*/ 96 h 105"/>
                <a:gd name="T30" fmla="*/ 0 w 89"/>
                <a:gd name="T31" fmla="*/ 16 h 105"/>
                <a:gd name="T32" fmla="*/ 55 w 89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5">
                  <a:moveTo>
                    <a:pt x="55" y="0"/>
                  </a:moveTo>
                  <a:lnTo>
                    <a:pt x="89" y="73"/>
                  </a:lnTo>
                  <a:lnTo>
                    <a:pt x="89" y="76"/>
                  </a:lnTo>
                  <a:lnTo>
                    <a:pt x="89" y="78"/>
                  </a:lnTo>
                  <a:lnTo>
                    <a:pt x="89" y="82"/>
                  </a:lnTo>
                  <a:lnTo>
                    <a:pt x="86" y="85"/>
                  </a:lnTo>
                  <a:lnTo>
                    <a:pt x="83" y="86"/>
                  </a:lnTo>
                  <a:lnTo>
                    <a:pt x="81" y="88"/>
                  </a:lnTo>
                  <a:lnTo>
                    <a:pt x="21" y="105"/>
                  </a:lnTo>
                  <a:lnTo>
                    <a:pt x="17" y="105"/>
                  </a:lnTo>
                  <a:lnTo>
                    <a:pt x="14" y="105"/>
                  </a:lnTo>
                  <a:lnTo>
                    <a:pt x="11" y="103"/>
                  </a:lnTo>
                  <a:lnTo>
                    <a:pt x="9" y="101"/>
                  </a:lnTo>
                  <a:lnTo>
                    <a:pt x="8" y="98"/>
                  </a:lnTo>
                  <a:lnTo>
                    <a:pt x="6" y="96"/>
                  </a:lnTo>
                  <a:lnTo>
                    <a:pt x="0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3" name="Freeform 367">
              <a:extLst>
                <a:ext uri="{FF2B5EF4-FFF2-40B4-BE49-F238E27FC236}">
                  <a16:creationId xmlns:a16="http://schemas.microsoft.com/office/drawing/2014/main" id="{94618A01-908F-47F7-8401-AE1657F36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843"/>
              <a:ext cx="40" cy="122"/>
            </a:xfrm>
            <a:custGeom>
              <a:avLst/>
              <a:gdLst>
                <a:gd name="T0" fmla="*/ 18 w 40"/>
                <a:gd name="T1" fmla="*/ 0 h 122"/>
                <a:gd name="T2" fmla="*/ 40 w 40"/>
                <a:gd name="T3" fmla="*/ 122 h 122"/>
                <a:gd name="T4" fmla="*/ 0 w 40"/>
                <a:gd name="T5" fmla="*/ 5 h 122"/>
                <a:gd name="T6" fmla="*/ 18 w 40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22">
                  <a:moveTo>
                    <a:pt x="18" y="0"/>
                  </a:moveTo>
                  <a:lnTo>
                    <a:pt x="40" y="122"/>
                  </a:lnTo>
                  <a:lnTo>
                    <a:pt x="0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4" name="Freeform 368">
              <a:extLst>
                <a:ext uri="{FF2B5EF4-FFF2-40B4-BE49-F238E27FC236}">
                  <a16:creationId xmlns:a16="http://schemas.microsoft.com/office/drawing/2014/main" id="{48DEB1F5-0CD9-411F-A521-AF9B77C2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614"/>
              <a:ext cx="86" cy="55"/>
            </a:xfrm>
            <a:custGeom>
              <a:avLst/>
              <a:gdLst>
                <a:gd name="T0" fmla="*/ 59 w 86"/>
                <a:gd name="T1" fmla="*/ 0 h 55"/>
                <a:gd name="T2" fmla="*/ 65 w 86"/>
                <a:gd name="T3" fmla="*/ 0 h 55"/>
                <a:gd name="T4" fmla="*/ 71 w 86"/>
                <a:gd name="T5" fmla="*/ 3 h 55"/>
                <a:gd name="T6" fmla="*/ 76 w 86"/>
                <a:gd name="T7" fmla="*/ 7 h 55"/>
                <a:gd name="T8" fmla="*/ 80 w 86"/>
                <a:gd name="T9" fmla="*/ 12 h 55"/>
                <a:gd name="T10" fmla="*/ 82 w 86"/>
                <a:gd name="T11" fmla="*/ 17 h 55"/>
                <a:gd name="T12" fmla="*/ 86 w 86"/>
                <a:gd name="T13" fmla="*/ 33 h 55"/>
                <a:gd name="T14" fmla="*/ 4 w 86"/>
                <a:gd name="T15" fmla="*/ 55 h 55"/>
                <a:gd name="T16" fmla="*/ 0 w 86"/>
                <a:gd name="T17" fmla="*/ 39 h 55"/>
                <a:gd name="T18" fmla="*/ 0 w 86"/>
                <a:gd name="T19" fmla="*/ 33 h 55"/>
                <a:gd name="T20" fmla="*/ 0 w 86"/>
                <a:gd name="T21" fmla="*/ 28 h 55"/>
                <a:gd name="T22" fmla="*/ 3 w 86"/>
                <a:gd name="T23" fmla="*/ 21 h 55"/>
                <a:gd name="T24" fmla="*/ 7 w 86"/>
                <a:gd name="T25" fmla="*/ 17 h 55"/>
                <a:gd name="T26" fmla="*/ 12 w 86"/>
                <a:gd name="T27" fmla="*/ 13 h 55"/>
                <a:gd name="T28" fmla="*/ 17 w 86"/>
                <a:gd name="T29" fmla="*/ 11 h 55"/>
                <a:gd name="T30" fmla="*/ 54 w 86"/>
                <a:gd name="T31" fmla="*/ 1 h 55"/>
                <a:gd name="T32" fmla="*/ 59 w 86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55">
                  <a:moveTo>
                    <a:pt x="59" y="0"/>
                  </a:moveTo>
                  <a:lnTo>
                    <a:pt x="65" y="0"/>
                  </a:lnTo>
                  <a:lnTo>
                    <a:pt x="71" y="3"/>
                  </a:lnTo>
                  <a:lnTo>
                    <a:pt x="76" y="7"/>
                  </a:lnTo>
                  <a:lnTo>
                    <a:pt x="80" y="12"/>
                  </a:lnTo>
                  <a:lnTo>
                    <a:pt x="82" y="17"/>
                  </a:lnTo>
                  <a:lnTo>
                    <a:pt x="86" y="33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7" y="17"/>
                  </a:lnTo>
                  <a:lnTo>
                    <a:pt x="12" y="13"/>
                  </a:lnTo>
                  <a:lnTo>
                    <a:pt x="17" y="11"/>
                  </a:lnTo>
                  <a:lnTo>
                    <a:pt x="54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5" name="Freeform 369">
              <a:extLst>
                <a:ext uri="{FF2B5EF4-FFF2-40B4-BE49-F238E27FC236}">
                  <a16:creationId xmlns:a16="http://schemas.microsoft.com/office/drawing/2014/main" id="{11D8D642-22FD-4174-A9DB-C855C925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651"/>
              <a:ext cx="89" cy="104"/>
            </a:xfrm>
            <a:custGeom>
              <a:avLst/>
              <a:gdLst>
                <a:gd name="T0" fmla="*/ 55 w 89"/>
                <a:gd name="T1" fmla="*/ 0 h 104"/>
                <a:gd name="T2" fmla="*/ 89 w 89"/>
                <a:gd name="T3" fmla="*/ 73 h 104"/>
                <a:gd name="T4" fmla="*/ 89 w 89"/>
                <a:gd name="T5" fmla="*/ 76 h 104"/>
                <a:gd name="T6" fmla="*/ 89 w 89"/>
                <a:gd name="T7" fmla="*/ 78 h 104"/>
                <a:gd name="T8" fmla="*/ 89 w 89"/>
                <a:gd name="T9" fmla="*/ 82 h 104"/>
                <a:gd name="T10" fmla="*/ 87 w 89"/>
                <a:gd name="T11" fmla="*/ 85 h 104"/>
                <a:gd name="T12" fmla="*/ 84 w 89"/>
                <a:gd name="T13" fmla="*/ 86 h 104"/>
                <a:gd name="T14" fmla="*/ 82 w 89"/>
                <a:gd name="T15" fmla="*/ 87 h 104"/>
                <a:gd name="T16" fmla="*/ 21 w 89"/>
                <a:gd name="T17" fmla="*/ 104 h 104"/>
                <a:gd name="T18" fmla="*/ 17 w 89"/>
                <a:gd name="T19" fmla="*/ 104 h 104"/>
                <a:gd name="T20" fmla="*/ 15 w 89"/>
                <a:gd name="T21" fmla="*/ 103 h 104"/>
                <a:gd name="T22" fmla="*/ 12 w 89"/>
                <a:gd name="T23" fmla="*/ 102 h 104"/>
                <a:gd name="T24" fmla="*/ 10 w 89"/>
                <a:gd name="T25" fmla="*/ 101 h 104"/>
                <a:gd name="T26" fmla="*/ 8 w 89"/>
                <a:gd name="T27" fmla="*/ 98 h 104"/>
                <a:gd name="T28" fmla="*/ 7 w 89"/>
                <a:gd name="T29" fmla="*/ 94 h 104"/>
                <a:gd name="T30" fmla="*/ 0 w 89"/>
                <a:gd name="T31" fmla="*/ 14 h 104"/>
                <a:gd name="T32" fmla="*/ 55 w 89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04">
                  <a:moveTo>
                    <a:pt x="55" y="0"/>
                  </a:moveTo>
                  <a:lnTo>
                    <a:pt x="89" y="73"/>
                  </a:lnTo>
                  <a:lnTo>
                    <a:pt x="89" y="76"/>
                  </a:lnTo>
                  <a:lnTo>
                    <a:pt x="89" y="78"/>
                  </a:lnTo>
                  <a:lnTo>
                    <a:pt x="89" y="82"/>
                  </a:lnTo>
                  <a:lnTo>
                    <a:pt x="87" y="85"/>
                  </a:lnTo>
                  <a:lnTo>
                    <a:pt x="84" y="86"/>
                  </a:lnTo>
                  <a:lnTo>
                    <a:pt x="82" y="87"/>
                  </a:lnTo>
                  <a:lnTo>
                    <a:pt x="21" y="104"/>
                  </a:lnTo>
                  <a:lnTo>
                    <a:pt x="17" y="104"/>
                  </a:lnTo>
                  <a:lnTo>
                    <a:pt x="15" y="103"/>
                  </a:lnTo>
                  <a:lnTo>
                    <a:pt x="12" y="102"/>
                  </a:lnTo>
                  <a:lnTo>
                    <a:pt x="10" y="101"/>
                  </a:lnTo>
                  <a:lnTo>
                    <a:pt x="8" y="98"/>
                  </a:lnTo>
                  <a:lnTo>
                    <a:pt x="7" y="94"/>
                  </a:lnTo>
                  <a:lnTo>
                    <a:pt x="0" y="1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6" name="Freeform 370">
              <a:extLst>
                <a:ext uri="{FF2B5EF4-FFF2-40B4-BE49-F238E27FC236}">
                  <a16:creationId xmlns:a16="http://schemas.microsoft.com/office/drawing/2014/main" id="{99E77F1B-3E68-4BFA-8455-A8A6D540D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744"/>
              <a:ext cx="41" cy="123"/>
            </a:xfrm>
            <a:custGeom>
              <a:avLst/>
              <a:gdLst>
                <a:gd name="T0" fmla="*/ 19 w 41"/>
                <a:gd name="T1" fmla="*/ 0 h 123"/>
                <a:gd name="T2" fmla="*/ 41 w 41"/>
                <a:gd name="T3" fmla="*/ 123 h 123"/>
                <a:gd name="T4" fmla="*/ 0 w 41"/>
                <a:gd name="T5" fmla="*/ 5 h 123"/>
                <a:gd name="T6" fmla="*/ 19 w 41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23">
                  <a:moveTo>
                    <a:pt x="19" y="0"/>
                  </a:moveTo>
                  <a:lnTo>
                    <a:pt x="41" y="123"/>
                  </a:lnTo>
                  <a:lnTo>
                    <a:pt x="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7" name="Freeform 371">
              <a:extLst>
                <a:ext uri="{FF2B5EF4-FFF2-40B4-BE49-F238E27FC236}">
                  <a16:creationId xmlns:a16="http://schemas.microsoft.com/office/drawing/2014/main" id="{C8BFD922-EF07-47F6-A468-2E3F1953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3101"/>
              <a:ext cx="455" cy="453"/>
            </a:xfrm>
            <a:custGeom>
              <a:avLst/>
              <a:gdLst>
                <a:gd name="T0" fmla="*/ 93 w 455"/>
                <a:gd name="T1" fmla="*/ 0 h 453"/>
                <a:gd name="T2" fmla="*/ 455 w 455"/>
                <a:gd name="T3" fmla="*/ 97 h 453"/>
                <a:gd name="T4" fmla="*/ 363 w 455"/>
                <a:gd name="T5" fmla="*/ 437 h 453"/>
                <a:gd name="T6" fmla="*/ 360 w 455"/>
                <a:gd name="T7" fmla="*/ 443 h 453"/>
                <a:gd name="T8" fmla="*/ 358 w 455"/>
                <a:gd name="T9" fmla="*/ 447 h 453"/>
                <a:gd name="T10" fmla="*/ 353 w 455"/>
                <a:gd name="T11" fmla="*/ 451 h 453"/>
                <a:gd name="T12" fmla="*/ 347 w 455"/>
                <a:gd name="T13" fmla="*/ 453 h 453"/>
                <a:gd name="T14" fmla="*/ 342 w 455"/>
                <a:gd name="T15" fmla="*/ 453 h 453"/>
                <a:gd name="T16" fmla="*/ 337 w 455"/>
                <a:gd name="T17" fmla="*/ 453 h 453"/>
                <a:gd name="T18" fmla="*/ 16 w 455"/>
                <a:gd name="T19" fmla="*/ 367 h 453"/>
                <a:gd name="T20" fmla="*/ 12 w 455"/>
                <a:gd name="T21" fmla="*/ 365 h 453"/>
                <a:gd name="T22" fmla="*/ 7 w 455"/>
                <a:gd name="T23" fmla="*/ 362 h 453"/>
                <a:gd name="T24" fmla="*/ 4 w 455"/>
                <a:gd name="T25" fmla="*/ 358 h 453"/>
                <a:gd name="T26" fmla="*/ 2 w 455"/>
                <a:gd name="T27" fmla="*/ 352 h 453"/>
                <a:gd name="T28" fmla="*/ 0 w 455"/>
                <a:gd name="T29" fmla="*/ 346 h 453"/>
                <a:gd name="T30" fmla="*/ 2 w 455"/>
                <a:gd name="T31" fmla="*/ 341 h 453"/>
                <a:gd name="T32" fmla="*/ 93 w 455"/>
                <a:gd name="T33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5" h="453">
                  <a:moveTo>
                    <a:pt x="93" y="0"/>
                  </a:moveTo>
                  <a:lnTo>
                    <a:pt x="455" y="97"/>
                  </a:lnTo>
                  <a:lnTo>
                    <a:pt x="363" y="437"/>
                  </a:lnTo>
                  <a:lnTo>
                    <a:pt x="360" y="443"/>
                  </a:lnTo>
                  <a:lnTo>
                    <a:pt x="358" y="447"/>
                  </a:lnTo>
                  <a:lnTo>
                    <a:pt x="353" y="451"/>
                  </a:lnTo>
                  <a:lnTo>
                    <a:pt x="347" y="453"/>
                  </a:lnTo>
                  <a:lnTo>
                    <a:pt x="342" y="453"/>
                  </a:lnTo>
                  <a:lnTo>
                    <a:pt x="337" y="453"/>
                  </a:lnTo>
                  <a:lnTo>
                    <a:pt x="16" y="367"/>
                  </a:lnTo>
                  <a:lnTo>
                    <a:pt x="12" y="365"/>
                  </a:lnTo>
                  <a:lnTo>
                    <a:pt x="7" y="362"/>
                  </a:lnTo>
                  <a:lnTo>
                    <a:pt x="4" y="358"/>
                  </a:lnTo>
                  <a:lnTo>
                    <a:pt x="2" y="352"/>
                  </a:lnTo>
                  <a:lnTo>
                    <a:pt x="0" y="346"/>
                  </a:lnTo>
                  <a:lnTo>
                    <a:pt x="2" y="34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B3527"/>
            </a:solidFill>
            <a:ln w="0">
              <a:solidFill>
                <a:srgbClr val="EB3527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8" name="Freeform 372">
              <a:extLst>
                <a:ext uri="{FF2B5EF4-FFF2-40B4-BE49-F238E27FC236}">
                  <a16:creationId xmlns:a16="http://schemas.microsoft.com/office/drawing/2014/main" id="{50D905FD-E491-45ED-BAF1-83AEEC86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3286"/>
              <a:ext cx="316" cy="260"/>
            </a:xfrm>
            <a:custGeom>
              <a:avLst/>
              <a:gdLst>
                <a:gd name="T0" fmla="*/ 49 w 316"/>
                <a:gd name="T1" fmla="*/ 0 h 260"/>
                <a:gd name="T2" fmla="*/ 316 w 316"/>
                <a:gd name="T3" fmla="*/ 72 h 260"/>
                <a:gd name="T4" fmla="*/ 267 w 316"/>
                <a:gd name="T5" fmla="*/ 260 h 260"/>
                <a:gd name="T6" fmla="*/ 0 w 316"/>
                <a:gd name="T7" fmla="*/ 190 h 260"/>
                <a:gd name="T8" fmla="*/ 49 w 316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60">
                  <a:moveTo>
                    <a:pt x="49" y="0"/>
                  </a:moveTo>
                  <a:lnTo>
                    <a:pt x="316" y="72"/>
                  </a:lnTo>
                  <a:lnTo>
                    <a:pt x="267" y="260"/>
                  </a:lnTo>
                  <a:lnTo>
                    <a:pt x="0" y="19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AB56D"/>
            </a:solidFill>
            <a:ln w="0">
              <a:solidFill>
                <a:srgbClr val="EAB56D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49" name="Freeform 373">
              <a:extLst>
                <a:ext uri="{FF2B5EF4-FFF2-40B4-BE49-F238E27FC236}">
                  <a16:creationId xmlns:a16="http://schemas.microsoft.com/office/drawing/2014/main" id="{8B522CFD-BBA9-4E68-A4A1-2377CCE22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3114"/>
              <a:ext cx="302" cy="195"/>
            </a:xfrm>
            <a:custGeom>
              <a:avLst/>
              <a:gdLst>
                <a:gd name="T0" fmla="*/ 228 w 302"/>
                <a:gd name="T1" fmla="*/ 71 h 195"/>
                <a:gd name="T2" fmla="*/ 205 w 302"/>
                <a:gd name="T3" fmla="*/ 160 h 195"/>
                <a:gd name="T4" fmla="*/ 250 w 302"/>
                <a:gd name="T5" fmla="*/ 173 h 195"/>
                <a:gd name="T6" fmla="*/ 274 w 302"/>
                <a:gd name="T7" fmla="*/ 84 h 195"/>
                <a:gd name="T8" fmla="*/ 228 w 302"/>
                <a:gd name="T9" fmla="*/ 71 h 195"/>
                <a:gd name="T10" fmla="*/ 34 w 302"/>
                <a:gd name="T11" fmla="*/ 0 h 195"/>
                <a:gd name="T12" fmla="*/ 302 w 302"/>
                <a:gd name="T13" fmla="*/ 71 h 195"/>
                <a:gd name="T14" fmla="*/ 267 w 302"/>
                <a:gd name="T15" fmla="*/ 195 h 195"/>
                <a:gd name="T16" fmla="*/ 0 w 302"/>
                <a:gd name="T17" fmla="*/ 125 h 195"/>
                <a:gd name="T18" fmla="*/ 34 w 30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195">
                  <a:moveTo>
                    <a:pt x="228" y="71"/>
                  </a:moveTo>
                  <a:lnTo>
                    <a:pt x="205" y="160"/>
                  </a:lnTo>
                  <a:lnTo>
                    <a:pt x="250" y="173"/>
                  </a:lnTo>
                  <a:lnTo>
                    <a:pt x="274" y="84"/>
                  </a:lnTo>
                  <a:lnTo>
                    <a:pt x="228" y="71"/>
                  </a:lnTo>
                  <a:close/>
                  <a:moveTo>
                    <a:pt x="34" y="0"/>
                  </a:moveTo>
                  <a:lnTo>
                    <a:pt x="302" y="71"/>
                  </a:lnTo>
                  <a:lnTo>
                    <a:pt x="267" y="195"/>
                  </a:lnTo>
                  <a:lnTo>
                    <a:pt x="0" y="1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0" name="Freeform 374">
              <a:extLst>
                <a:ext uri="{FF2B5EF4-FFF2-40B4-BE49-F238E27FC236}">
                  <a16:creationId xmlns:a16="http://schemas.microsoft.com/office/drawing/2014/main" id="{03ED96BE-B4E6-41BA-8AE1-558BCDE1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3346"/>
              <a:ext cx="193" cy="59"/>
            </a:xfrm>
            <a:custGeom>
              <a:avLst/>
              <a:gdLst>
                <a:gd name="T0" fmla="*/ 2 w 193"/>
                <a:gd name="T1" fmla="*/ 0 h 59"/>
                <a:gd name="T2" fmla="*/ 193 w 193"/>
                <a:gd name="T3" fmla="*/ 51 h 59"/>
                <a:gd name="T4" fmla="*/ 192 w 193"/>
                <a:gd name="T5" fmla="*/ 59 h 59"/>
                <a:gd name="T6" fmla="*/ 0 w 193"/>
                <a:gd name="T7" fmla="*/ 8 h 59"/>
                <a:gd name="T8" fmla="*/ 2 w 19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59">
                  <a:moveTo>
                    <a:pt x="2" y="0"/>
                  </a:moveTo>
                  <a:lnTo>
                    <a:pt x="193" y="51"/>
                  </a:lnTo>
                  <a:lnTo>
                    <a:pt x="192" y="5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1" name="Freeform 375">
              <a:extLst>
                <a:ext uri="{FF2B5EF4-FFF2-40B4-BE49-F238E27FC236}">
                  <a16:creationId xmlns:a16="http://schemas.microsoft.com/office/drawing/2014/main" id="{5EC6AFE6-F154-4420-83F5-E4B42EA4E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387"/>
              <a:ext cx="194" cy="60"/>
            </a:xfrm>
            <a:custGeom>
              <a:avLst/>
              <a:gdLst>
                <a:gd name="T0" fmla="*/ 3 w 194"/>
                <a:gd name="T1" fmla="*/ 0 h 60"/>
                <a:gd name="T2" fmla="*/ 194 w 194"/>
                <a:gd name="T3" fmla="*/ 51 h 60"/>
                <a:gd name="T4" fmla="*/ 191 w 194"/>
                <a:gd name="T5" fmla="*/ 60 h 60"/>
                <a:gd name="T6" fmla="*/ 0 w 194"/>
                <a:gd name="T7" fmla="*/ 7 h 60"/>
                <a:gd name="T8" fmla="*/ 3 w 19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60">
                  <a:moveTo>
                    <a:pt x="3" y="0"/>
                  </a:moveTo>
                  <a:lnTo>
                    <a:pt x="194" y="51"/>
                  </a:lnTo>
                  <a:lnTo>
                    <a:pt x="191" y="60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2" name="Freeform 376">
              <a:extLst>
                <a:ext uri="{FF2B5EF4-FFF2-40B4-BE49-F238E27FC236}">
                  <a16:creationId xmlns:a16="http://schemas.microsoft.com/office/drawing/2014/main" id="{BE2F29E4-7F01-4935-9EB0-CADD83601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3427"/>
              <a:ext cx="195" cy="60"/>
            </a:xfrm>
            <a:custGeom>
              <a:avLst/>
              <a:gdLst>
                <a:gd name="T0" fmla="*/ 3 w 195"/>
                <a:gd name="T1" fmla="*/ 0 h 60"/>
                <a:gd name="T2" fmla="*/ 195 w 195"/>
                <a:gd name="T3" fmla="*/ 53 h 60"/>
                <a:gd name="T4" fmla="*/ 193 w 195"/>
                <a:gd name="T5" fmla="*/ 60 h 60"/>
                <a:gd name="T6" fmla="*/ 0 w 195"/>
                <a:gd name="T7" fmla="*/ 9 h 60"/>
                <a:gd name="T8" fmla="*/ 3 w 19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60">
                  <a:moveTo>
                    <a:pt x="3" y="0"/>
                  </a:moveTo>
                  <a:lnTo>
                    <a:pt x="195" y="53"/>
                  </a:lnTo>
                  <a:lnTo>
                    <a:pt x="193" y="6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3" name="Freeform 377">
              <a:extLst>
                <a:ext uri="{FF2B5EF4-FFF2-40B4-BE49-F238E27FC236}">
                  <a16:creationId xmlns:a16="http://schemas.microsoft.com/office/drawing/2014/main" id="{7DC344FB-0529-4E30-BEB0-098BA950C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" y="3152"/>
              <a:ext cx="846" cy="884"/>
            </a:xfrm>
            <a:custGeom>
              <a:avLst/>
              <a:gdLst>
                <a:gd name="T0" fmla="*/ 622 w 846"/>
                <a:gd name="T1" fmla="*/ 241 h 884"/>
                <a:gd name="T2" fmla="*/ 277 w 846"/>
                <a:gd name="T3" fmla="*/ 699 h 884"/>
                <a:gd name="T4" fmla="*/ 714 w 846"/>
                <a:gd name="T5" fmla="*/ 582 h 884"/>
                <a:gd name="T6" fmla="*/ 622 w 846"/>
                <a:gd name="T7" fmla="*/ 241 h 884"/>
                <a:gd name="T8" fmla="*/ 669 w 846"/>
                <a:gd name="T9" fmla="*/ 0 h 884"/>
                <a:gd name="T10" fmla="*/ 846 w 846"/>
                <a:gd name="T11" fmla="*/ 657 h 884"/>
                <a:gd name="T12" fmla="*/ 0 w 846"/>
                <a:gd name="T13" fmla="*/ 884 h 884"/>
                <a:gd name="T14" fmla="*/ 669 w 846"/>
                <a:gd name="T15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884">
                  <a:moveTo>
                    <a:pt x="622" y="241"/>
                  </a:moveTo>
                  <a:lnTo>
                    <a:pt x="277" y="699"/>
                  </a:lnTo>
                  <a:lnTo>
                    <a:pt x="714" y="582"/>
                  </a:lnTo>
                  <a:lnTo>
                    <a:pt x="622" y="241"/>
                  </a:lnTo>
                  <a:close/>
                  <a:moveTo>
                    <a:pt x="669" y="0"/>
                  </a:moveTo>
                  <a:lnTo>
                    <a:pt x="846" y="657"/>
                  </a:lnTo>
                  <a:lnTo>
                    <a:pt x="0" y="884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4" name="Freeform 378">
              <a:extLst>
                <a:ext uri="{FF2B5EF4-FFF2-40B4-BE49-F238E27FC236}">
                  <a16:creationId xmlns:a16="http://schemas.microsoft.com/office/drawing/2014/main" id="{C93CD6BF-7B41-4DCA-9B56-23B0FD31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3952"/>
              <a:ext cx="23" cy="53"/>
            </a:xfrm>
            <a:custGeom>
              <a:avLst/>
              <a:gdLst>
                <a:gd name="T0" fmla="*/ 9 w 23"/>
                <a:gd name="T1" fmla="*/ 0 h 53"/>
                <a:gd name="T2" fmla="*/ 23 w 23"/>
                <a:gd name="T3" fmla="*/ 50 h 53"/>
                <a:gd name="T4" fmla="*/ 13 w 23"/>
                <a:gd name="T5" fmla="*/ 53 h 53"/>
                <a:gd name="T6" fmla="*/ 0 w 23"/>
                <a:gd name="T7" fmla="*/ 3 h 53"/>
                <a:gd name="T8" fmla="*/ 9 w 2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3">
                  <a:moveTo>
                    <a:pt x="9" y="0"/>
                  </a:moveTo>
                  <a:lnTo>
                    <a:pt x="23" y="50"/>
                  </a:lnTo>
                  <a:lnTo>
                    <a:pt x="13" y="53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5" name="Freeform 379">
              <a:extLst>
                <a:ext uri="{FF2B5EF4-FFF2-40B4-BE49-F238E27FC236}">
                  <a16:creationId xmlns:a16="http://schemas.microsoft.com/office/drawing/2014/main" id="{4B6AD104-708C-4C7C-A711-DBEA4BF5A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944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9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9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6" name="Freeform 380">
              <a:extLst>
                <a:ext uri="{FF2B5EF4-FFF2-40B4-BE49-F238E27FC236}">
                  <a16:creationId xmlns:a16="http://schemas.microsoft.com/office/drawing/2014/main" id="{22997003-045B-4803-89A1-095ED519D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" y="3935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7" name="Freeform 381">
              <a:extLst>
                <a:ext uri="{FF2B5EF4-FFF2-40B4-BE49-F238E27FC236}">
                  <a16:creationId xmlns:a16="http://schemas.microsoft.com/office/drawing/2014/main" id="{BF30126A-F087-4906-8756-1BCF0434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927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9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9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8" name="Freeform 382">
              <a:extLst>
                <a:ext uri="{FF2B5EF4-FFF2-40B4-BE49-F238E27FC236}">
                  <a16:creationId xmlns:a16="http://schemas.microsoft.com/office/drawing/2014/main" id="{228B5CBF-8770-41C1-9380-A040C6F4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918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59" name="Freeform 383">
              <a:extLst>
                <a:ext uri="{FF2B5EF4-FFF2-40B4-BE49-F238E27FC236}">
                  <a16:creationId xmlns:a16="http://schemas.microsoft.com/office/drawing/2014/main" id="{C786BB5C-9BF2-451C-8D46-113D7CA8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3910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9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9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0" name="Freeform 384">
              <a:extLst>
                <a:ext uri="{FF2B5EF4-FFF2-40B4-BE49-F238E27FC236}">
                  <a16:creationId xmlns:a16="http://schemas.microsoft.com/office/drawing/2014/main" id="{BD0949DF-72F3-44D0-BD2E-703C01684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3901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1" name="Freeform 385">
              <a:extLst>
                <a:ext uri="{FF2B5EF4-FFF2-40B4-BE49-F238E27FC236}">
                  <a16:creationId xmlns:a16="http://schemas.microsoft.com/office/drawing/2014/main" id="{B037723A-23DC-47D7-AD42-70AD12B89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3893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9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9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2" name="Freeform 386">
              <a:extLst>
                <a:ext uri="{FF2B5EF4-FFF2-40B4-BE49-F238E27FC236}">
                  <a16:creationId xmlns:a16="http://schemas.microsoft.com/office/drawing/2014/main" id="{5470C640-B11C-4713-A11F-EB8A8288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3884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3" name="Freeform 387">
              <a:extLst>
                <a:ext uri="{FF2B5EF4-FFF2-40B4-BE49-F238E27FC236}">
                  <a16:creationId xmlns:a16="http://schemas.microsoft.com/office/drawing/2014/main" id="{35B6EE3A-0D62-4752-BA35-D5DBE1A9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875"/>
              <a:ext cx="24" cy="52"/>
            </a:xfrm>
            <a:custGeom>
              <a:avLst/>
              <a:gdLst>
                <a:gd name="T0" fmla="*/ 11 w 24"/>
                <a:gd name="T1" fmla="*/ 0 h 52"/>
                <a:gd name="T2" fmla="*/ 24 w 24"/>
                <a:gd name="T3" fmla="*/ 50 h 52"/>
                <a:gd name="T4" fmla="*/ 14 w 24"/>
                <a:gd name="T5" fmla="*/ 52 h 52"/>
                <a:gd name="T6" fmla="*/ 0 w 24"/>
                <a:gd name="T7" fmla="*/ 4 h 52"/>
                <a:gd name="T8" fmla="*/ 11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lnTo>
                    <a:pt x="24" y="50"/>
                  </a:lnTo>
                  <a:lnTo>
                    <a:pt x="14" y="52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4" name="Freeform 388">
              <a:extLst>
                <a:ext uri="{FF2B5EF4-FFF2-40B4-BE49-F238E27FC236}">
                  <a16:creationId xmlns:a16="http://schemas.microsoft.com/office/drawing/2014/main" id="{9ADF2F55-A776-4A26-85C2-F3641F96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3867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5" name="Freeform 389">
              <a:extLst>
                <a:ext uri="{FF2B5EF4-FFF2-40B4-BE49-F238E27FC236}">
                  <a16:creationId xmlns:a16="http://schemas.microsoft.com/office/drawing/2014/main" id="{EDFEB8F8-946D-4EF1-8CA2-0150F2B3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3858"/>
              <a:ext cx="24" cy="52"/>
            </a:xfrm>
            <a:custGeom>
              <a:avLst/>
              <a:gdLst>
                <a:gd name="T0" fmla="*/ 11 w 24"/>
                <a:gd name="T1" fmla="*/ 0 h 52"/>
                <a:gd name="T2" fmla="*/ 24 w 24"/>
                <a:gd name="T3" fmla="*/ 50 h 52"/>
                <a:gd name="T4" fmla="*/ 13 w 24"/>
                <a:gd name="T5" fmla="*/ 52 h 52"/>
                <a:gd name="T6" fmla="*/ 0 w 24"/>
                <a:gd name="T7" fmla="*/ 4 h 52"/>
                <a:gd name="T8" fmla="*/ 11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lnTo>
                    <a:pt x="24" y="50"/>
                  </a:lnTo>
                  <a:lnTo>
                    <a:pt x="13" y="52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6" name="Freeform 390">
              <a:extLst>
                <a:ext uri="{FF2B5EF4-FFF2-40B4-BE49-F238E27FC236}">
                  <a16:creationId xmlns:a16="http://schemas.microsoft.com/office/drawing/2014/main" id="{B7999A57-0492-4757-80E5-17103F59A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3850"/>
              <a:ext cx="24" cy="52"/>
            </a:xfrm>
            <a:custGeom>
              <a:avLst/>
              <a:gdLst>
                <a:gd name="T0" fmla="*/ 10 w 24"/>
                <a:gd name="T1" fmla="*/ 0 h 52"/>
                <a:gd name="T2" fmla="*/ 24 w 24"/>
                <a:gd name="T3" fmla="*/ 48 h 52"/>
                <a:gd name="T4" fmla="*/ 13 w 24"/>
                <a:gd name="T5" fmla="*/ 52 h 52"/>
                <a:gd name="T6" fmla="*/ 0 w 24"/>
                <a:gd name="T7" fmla="*/ 3 h 52"/>
                <a:gd name="T8" fmla="*/ 10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0" y="0"/>
                  </a:moveTo>
                  <a:lnTo>
                    <a:pt x="24" y="48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7" name="Freeform 391">
              <a:extLst>
                <a:ext uri="{FF2B5EF4-FFF2-40B4-BE49-F238E27FC236}">
                  <a16:creationId xmlns:a16="http://schemas.microsoft.com/office/drawing/2014/main" id="{49B891A7-592F-4380-AA19-C46B9F7B6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3841"/>
              <a:ext cx="24" cy="52"/>
            </a:xfrm>
            <a:custGeom>
              <a:avLst/>
              <a:gdLst>
                <a:gd name="T0" fmla="*/ 11 w 24"/>
                <a:gd name="T1" fmla="*/ 0 h 52"/>
                <a:gd name="T2" fmla="*/ 24 w 24"/>
                <a:gd name="T3" fmla="*/ 50 h 52"/>
                <a:gd name="T4" fmla="*/ 14 w 24"/>
                <a:gd name="T5" fmla="*/ 52 h 52"/>
                <a:gd name="T6" fmla="*/ 0 w 24"/>
                <a:gd name="T7" fmla="*/ 4 h 52"/>
                <a:gd name="T8" fmla="*/ 11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lnTo>
                    <a:pt x="24" y="50"/>
                  </a:lnTo>
                  <a:lnTo>
                    <a:pt x="14" y="52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8" name="Freeform 392">
              <a:extLst>
                <a:ext uri="{FF2B5EF4-FFF2-40B4-BE49-F238E27FC236}">
                  <a16:creationId xmlns:a16="http://schemas.microsoft.com/office/drawing/2014/main" id="{02AB69C4-7FC7-4DF5-8387-2BEFBFBC9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3833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48 h 52"/>
                <a:gd name="T4" fmla="*/ 13 w 23"/>
                <a:gd name="T5" fmla="*/ 52 h 52"/>
                <a:gd name="T6" fmla="*/ 0 w 23"/>
                <a:gd name="T7" fmla="*/ 3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48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69" name="Freeform 393">
              <a:extLst>
                <a:ext uri="{FF2B5EF4-FFF2-40B4-BE49-F238E27FC236}">
                  <a16:creationId xmlns:a16="http://schemas.microsoft.com/office/drawing/2014/main" id="{A46DEA70-CB62-4947-9D9A-A6BF158F4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" y="3824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2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0" name="Freeform 394">
              <a:extLst>
                <a:ext uri="{FF2B5EF4-FFF2-40B4-BE49-F238E27FC236}">
                  <a16:creationId xmlns:a16="http://schemas.microsoft.com/office/drawing/2014/main" id="{FA8B6A1C-5CCC-4D4A-A1C1-A2EA3EEB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3816"/>
              <a:ext cx="24" cy="52"/>
            </a:xfrm>
            <a:custGeom>
              <a:avLst/>
              <a:gdLst>
                <a:gd name="T0" fmla="*/ 10 w 24"/>
                <a:gd name="T1" fmla="*/ 0 h 52"/>
                <a:gd name="T2" fmla="*/ 24 w 24"/>
                <a:gd name="T3" fmla="*/ 48 h 52"/>
                <a:gd name="T4" fmla="*/ 13 w 24"/>
                <a:gd name="T5" fmla="*/ 52 h 52"/>
                <a:gd name="T6" fmla="*/ 0 w 24"/>
                <a:gd name="T7" fmla="*/ 3 h 52"/>
                <a:gd name="T8" fmla="*/ 10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0" y="0"/>
                  </a:moveTo>
                  <a:lnTo>
                    <a:pt x="24" y="48"/>
                  </a:lnTo>
                  <a:lnTo>
                    <a:pt x="13" y="52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1" name="Freeform 395">
              <a:extLst>
                <a:ext uri="{FF2B5EF4-FFF2-40B4-BE49-F238E27FC236}">
                  <a16:creationId xmlns:a16="http://schemas.microsoft.com/office/drawing/2014/main" id="{2989A8D5-9F70-455D-AD3B-B1778C82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3807"/>
              <a:ext cx="24" cy="52"/>
            </a:xfrm>
            <a:custGeom>
              <a:avLst/>
              <a:gdLst>
                <a:gd name="T0" fmla="*/ 11 w 24"/>
                <a:gd name="T1" fmla="*/ 0 h 52"/>
                <a:gd name="T2" fmla="*/ 24 w 24"/>
                <a:gd name="T3" fmla="*/ 50 h 52"/>
                <a:gd name="T4" fmla="*/ 15 w 24"/>
                <a:gd name="T5" fmla="*/ 52 h 52"/>
                <a:gd name="T6" fmla="*/ 0 w 24"/>
                <a:gd name="T7" fmla="*/ 2 h 52"/>
                <a:gd name="T8" fmla="*/ 11 w 2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lnTo>
                    <a:pt x="24" y="50"/>
                  </a:lnTo>
                  <a:lnTo>
                    <a:pt x="15" y="52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2" name="Freeform 396">
              <a:extLst>
                <a:ext uri="{FF2B5EF4-FFF2-40B4-BE49-F238E27FC236}">
                  <a16:creationId xmlns:a16="http://schemas.microsoft.com/office/drawing/2014/main" id="{573C7CD8-E7DE-468F-9862-826EC2B46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" y="3799"/>
              <a:ext cx="24" cy="51"/>
            </a:xfrm>
            <a:custGeom>
              <a:avLst/>
              <a:gdLst>
                <a:gd name="T0" fmla="*/ 11 w 24"/>
                <a:gd name="T1" fmla="*/ 0 h 51"/>
                <a:gd name="T2" fmla="*/ 24 w 24"/>
                <a:gd name="T3" fmla="*/ 48 h 51"/>
                <a:gd name="T4" fmla="*/ 13 w 24"/>
                <a:gd name="T5" fmla="*/ 51 h 51"/>
                <a:gd name="T6" fmla="*/ 0 w 24"/>
                <a:gd name="T7" fmla="*/ 3 h 51"/>
                <a:gd name="T8" fmla="*/ 11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lnTo>
                    <a:pt x="24" y="48"/>
                  </a:lnTo>
                  <a:lnTo>
                    <a:pt x="13" y="51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3" name="Freeform 397">
              <a:extLst>
                <a:ext uri="{FF2B5EF4-FFF2-40B4-BE49-F238E27FC236}">
                  <a16:creationId xmlns:a16="http://schemas.microsoft.com/office/drawing/2014/main" id="{F5DABF70-AEAF-4EED-946A-785DED59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" y="3790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2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4" name="Freeform 398">
              <a:extLst>
                <a:ext uri="{FF2B5EF4-FFF2-40B4-BE49-F238E27FC236}">
                  <a16:creationId xmlns:a16="http://schemas.microsoft.com/office/drawing/2014/main" id="{9606461D-109E-4738-AFFB-29BF28A18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3782"/>
              <a:ext cx="25" cy="51"/>
            </a:xfrm>
            <a:custGeom>
              <a:avLst/>
              <a:gdLst>
                <a:gd name="T0" fmla="*/ 10 w 25"/>
                <a:gd name="T1" fmla="*/ 0 h 51"/>
                <a:gd name="T2" fmla="*/ 25 w 25"/>
                <a:gd name="T3" fmla="*/ 48 h 51"/>
                <a:gd name="T4" fmla="*/ 14 w 25"/>
                <a:gd name="T5" fmla="*/ 51 h 51"/>
                <a:gd name="T6" fmla="*/ 0 w 25"/>
                <a:gd name="T7" fmla="*/ 3 h 51"/>
                <a:gd name="T8" fmla="*/ 10 w 2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1">
                  <a:moveTo>
                    <a:pt x="10" y="0"/>
                  </a:moveTo>
                  <a:lnTo>
                    <a:pt x="25" y="48"/>
                  </a:lnTo>
                  <a:lnTo>
                    <a:pt x="14" y="51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  <p:sp>
          <p:nvSpPr>
            <p:cNvPr id="75" name="Freeform 399">
              <a:extLst>
                <a:ext uri="{FF2B5EF4-FFF2-40B4-BE49-F238E27FC236}">
                  <a16:creationId xmlns:a16="http://schemas.microsoft.com/office/drawing/2014/main" id="{EEF6C50B-C212-4086-9EE3-1808D8A62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" y="3773"/>
              <a:ext cx="23" cy="52"/>
            </a:xfrm>
            <a:custGeom>
              <a:avLst/>
              <a:gdLst>
                <a:gd name="T0" fmla="*/ 10 w 23"/>
                <a:gd name="T1" fmla="*/ 0 h 52"/>
                <a:gd name="T2" fmla="*/ 23 w 23"/>
                <a:gd name="T3" fmla="*/ 50 h 52"/>
                <a:gd name="T4" fmla="*/ 13 w 23"/>
                <a:gd name="T5" fmla="*/ 52 h 52"/>
                <a:gd name="T6" fmla="*/ 0 w 23"/>
                <a:gd name="T7" fmla="*/ 2 h 52"/>
                <a:gd name="T8" fmla="*/ 10 w 2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lnTo>
                    <a:pt x="23" y="50"/>
                  </a:lnTo>
                  <a:lnTo>
                    <a:pt x="13" y="52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D0025"/>
            </a:solidFill>
            <a:ln w="0">
              <a:solidFill>
                <a:srgbClr val="0D0025"/>
              </a:solidFill>
              <a:prstDash val="solid"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13">
                <a:solidFill>
                  <a:srgbClr val="293B47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65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B&amp;D-Powerpoint Template_16x9">
  <a:themeElements>
    <a:clrScheme name="Custom 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92140"/>
      </a:accent1>
      <a:accent2>
        <a:srgbClr val="092140"/>
      </a:accent2>
      <a:accent3>
        <a:srgbClr val="092140"/>
      </a:accent3>
      <a:accent4>
        <a:srgbClr val="092140"/>
      </a:accent4>
      <a:accent5>
        <a:srgbClr val="092140"/>
      </a:accent5>
      <a:accent6>
        <a:srgbClr val="092140"/>
      </a:accent6>
      <a:hlink>
        <a:srgbClr val="092140"/>
      </a:hlink>
      <a:folHlink>
        <a:srgbClr val="0921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schemas.microsoft.com/office/infopath/2007/PartnerControls"/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37</TotalTime>
  <Words>1658</Words>
  <Application>Microsoft Office PowerPoint</Application>
  <PresentationFormat>Widescreen</PresentationFormat>
  <Paragraphs>182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Speak Pro</vt:lpstr>
      <vt:lpstr>Wingdings</vt:lpstr>
      <vt:lpstr>Arial</vt:lpstr>
      <vt:lpstr>Calibri</vt:lpstr>
      <vt:lpstr>Arial Black</vt:lpstr>
      <vt:lpstr>Avenir Next LT Pro</vt:lpstr>
      <vt:lpstr>Office Theme</vt:lpstr>
      <vt:lpstr>B&amp;D-Powerpoint Template_16x9</vt:lpstr>
      <vt:lpstr>Aurora  Women’s Leadership Development Programme</vt:lpstr>
      <vt:lpstr>What is Aurora?</vt:lpstr>
      <vt:lpstr>Sector context</vt:lpstr>
      <vt:lpstr>Sector context</vt:lpstr>
      <vt:lpstr>Igniting leadership</vt:lpstr>
      <vt:lpstr>Aurora Impact</vt:lpstr>
      <vt:lpstr>Who is Aurora for?</vt:lpstr>
      <vt:lpstr>Who is Aurora for?</vt:lpstr>
      <vt:lpstr>Aurora format</vt:lpstr>
      <vt:lpstr>PowerPoint Presentation</vt:lpstr>
      <vt:lpstr>Aurora at Strathclyde</vt:lpstr>
      <vt:lpstr>How to apply</vt:lpstr>
      <vt:lpstr>PowerPoint Presentation</vt:lpstr>
      <vt:lpstr>Application Guidance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McLaughlin</dc:creator>
  <cp:lastModifiedBy>Annie McLaughlin</cp:lastModifiedBy>
  <cp:revision>3</cp:revision>
  <dcterms:created xsi:type="dcterms:W3CDTF">2022-07-12T17:58:49Z</dcterms:created>
  <dcterms:modified xsi:type="dcterms:W3CDTF">2025-05-20T08:47:01Z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