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3" r:id="rId1"/>
    <p:sldMasterId id="2147483685" r:id="rId2"/>
    <p:sldMasterId id="2147483687" r:id="rId3"/>
    <p:sldMasterId id="2147483677" r:id="rId4"/>
  </p:sldMasterIdLst>
  <p:notesMasterIdLst>
    <p:notesMasterId r:id="rId19"/>
  </p:notesMasterIdLst>
  <p:handoutMasterIdLst>
    <p:handoutMasterId r:id="rId20"/>
  </p:handoutMasterIdLst>
  <p:sldIdLst>
    <p:sldId id="264" r:id="rId5"/>
    <p:sldId id="271" r:id="rId6"/>
    <p:sldId id="275" r:id="rId7"/>
    <p:sldId id="281" r:id="rId8"/>
    <p:sldId id="284" r:id="rId9"/>
    <p:sldId id="278" r:id="rId10"/>
    <p:sldId id="280" r:id="rId11"/>
    <p:sldId id="286" r:id="rId12"/>
    <p:sldId id="279" r:id="rId13"/>
    <p:sldId id="283" r:id="rId14"/>
    <p:sldId id="282" r:id="rId15"/>
    <p:sldId id="276" r:id="rId16"/>
    <p:sldId id="270" r:id="rId17"/>
    <p:sldId id="274" r:id="rId18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D"/>
    <a:srgbClr val="002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3" autoAdjust="0"/>
    <p:restoredTop sz="94496" autoAdjust="0"/>
  </p:normalViewPr>
  <p:slideViewPr>
    <p:cSldViewPr snapToGrid="0" snapToObjects="1">
      <p:cViewPr>
        <p:scale>
          <a:sx n="114" d="100"/>
          <a:sy n="114" d="100"/>
        </p:scale>
        <p:origin x="414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14208671-A0B8-3E47-A7D9-43510B064522}" type="datetime1">
              <a:rPr lang="fr-FR" smtClean="0"/>
              <a:t>23/06/2017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6759D221-9A09-9540-B314-8604B0193E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7B3B23B9-18C7-DB45-B429-7B8C8BC37F52}" type="datetime1">
              <a:rPr lang="fr-FR" smtClean="0"/>
              <a:t>23/06/2017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7337B99B-D378-6C49-AC24-BA32949E8A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7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B32-7EE3-4B47-8E3B-B3A98341C4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44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23/06/2017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23/06/2017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77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23/06/2017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2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D3027B32-7EE3-4B47-8E3B-B3A98341C45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8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23/06/2017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23/06/2017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Name of the </a:t>
            </a:r>
            <a:r>
              <a:rPr lang="fr-FR" dirty="0" err="1"/>
              <a:t>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0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23/06/2017</a:t>
            </a:fld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07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mgeiran@probation.i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e.int/en/web/prison/home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890818"/>
            <a:ext cx="9144000" cy="225280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GB" sz="2900" b="1" dirty="0">
                <a:solidFill>
                  <a:srgbClr val="0D347D"/>
                </a:solidFill>
                <a:latin typeface="Arial Narrow" panose="020B0606020202030204" pitchFamily="34" charset="0"/>
              </a:rPr>
              <a:t>‘Right-Sizing’ the Use of Custodial and </a:t>
            </a:r>
            <a:br>
              <a:rPr lang="en-GB" sz="2900" b="1" dirty="0">
                <a:solidFill>
                  <a:srgbClr val="0D347D"/>
                </a:solidFill>
                <a:latin typeface="Arial Narrow" panose="020B0606020202030204" pitchFamily="34" charset="0"/>
              </a:rPr>
            </a:br>
            <a:r>
              <a:rPr lang="en-GB" sz="2900" b="1" dirty="0">
                <a:solidFill>
                  <a:srgbClr val="0D347D"/>
                </a:solidFill>
                <a:latin typeface="Arial Narrow" panose="020B0606020202030204" pitchFamily="34" charset="0"/>
              </a:rPr>
              <a:t>Community-Based Sanctions: A CoE Perspective </a:t>
            </a:r>
            <a:r>
              <a:rPr lang="fr-FR" sz="2900" b="1" dirty="0">
                <a:solidFill>
                  <a:srgbClr val="0D347D"/>
                </a:solidFill>
                <a:latin typeface="Arial Narrow" panose="020B0606020202030204" pitchFamily="34" charset="0"/>
              </a:rPr>
              <a:t/>
            </a:r>
            <a:br>
              <a:rPr lang="fr-FR" sz="2900" b="1" dirty="0">
                <a:solidFill>
                  <a:srgbClr val="0D347D"/>
                </a:solidFill>
                <a:latin typeface="Arial Narrow" panose="020B0606020202030204" pitchFamily="34" charset="0"/>
              </a:rPr>
            </a:br>
            <a:endParaRPr lang="en-GB" sz="2900" b="1" dirty="0">
              <a:solidFill>
                <a:srgbClr val="0D347D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Vivian Geiran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Director, Irish Probation Service. </a:t>
            </a:r>
          </a:p>
          <a:p>
            <a:pPr algn="ctr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President, Council for Penological Co-operation, CoE </a:t>
            </a: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5"/>
            <a:ext cx="9160477" cy="3795872"/>
          </a:xfrm>
          <a:prstGeom prst="rect">
            <a:avLst/>
          </a:prstGeom>
        </p:spPr>
      </p:pic>
      <p:sp>
        <p:nvSpPr>
          <p:cNvPr id="1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591464" cy="228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GB" sz="2000" b="1" dirty="0">
                <a:latin typeface="Arial Narrow" charset="0"/>
                <a:ea typeface="Arial Narrow" charset="0"/>
                <a:cs typeface="Arial Narrow" charset="0"/>
              </a:rPr>
              <a:t>Edinburgh, 8-9</a:t>
            </a:r>
            <a:r>
              <a:rPr lang="en-GB" sz="2000" b="1" baseline="30000" dirty="0">
                <a:latin typeface="Arial Narrow" charset="0"/>
                <a:ea typeface="Arial Narrow" charset="0"/>
                <a:cs typeface="Arial Narrow" charset="0"/>
              </a:rPr>
              <a:t>th</a:t>
            </a:r>
            <a:r>
              <a:rPr lang="en-GB" sz="2000" b="1" dirty="0">
                <a:latin typeface="Arial Narrow" charset="0"/>
                <a:ea typeface="Arial Narrow" charset="0"/>
                <a:cs typeface="Arial Narrow" charset="0"/>
              </a:rPr>
              <a:t> June, 2017</a:t>
            </a:r>
            <a:endParaRPr lang="fr-FR" sz="2000"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1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046AE8FC-71F3-DA4D-8737-F09DA6147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74" y="163483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Not easy to define !!</a:t>
            </a:r>
          </a:p>
          <a:p>
            <a:r>
              <a:rPr lang="en-GB" dirty="0"/>
              <a:t>Every jurisdiction is different !! </a:t>
            </a:r>
          </a:p>
          <a:p>
            <a:r>
              <a:rPr lang="en-GB" dirty="0"/>
              <a:t>Needs to be seen as a system (and mapped) </a:t>
            </a:r>
          </a:p>
          <a:p>
            <a:r>
              <a:rPr lang="en-GB" dirty="0"/>
              <a:t>Importance of data, statistics, and research </a:t>
            </a:r>
          </a:p>
          <a:p>
            <a:r>
              <a:rPr lang="en-GB" dirty="0"/>
              <a:t>Beware of net-widening </a:t>
            </a:r>
          </a:p>
          <a:p>
            <a:r>
              <a:rPr lang="en-GB" dirty="0"/>
              <a:t>Unintended consequences </a:t>
            </a:r>
          </a:p>
          <a:p>
            <a:r>
              <a:rPr lang="en-GB" dirty="0"/>
              <a:t>What is just? </a:t>
            </a:r>
          </a:p>
          <a:p>
            <a:r>
              <a:rPr lang="en-GB" dirty="0"/>
              <a:t>Where do we want to get to? </a:t>
            </a:r>
          </a:p>
          <a:p>
            <a:r>
              <a:rPr lang="en-GB" dirty="0"/>
              <a:t>(Unfortunately?) custody always seen as the </a:t>
            </a:r>
            <a:r>
              <a:rPr lang="en-GB" dirty="0" err="1"/>
              <a:t>referrent</a:t>
            </a:r>
            <a:r>
              <a:rPr lang="en-GB" dirty="0"/>
              <a:t> sanction</a:t>
            </a:r>
            <a:endParaRPr lang="en-US" dirty="0"/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xmlns="" id="{5EF36691-D3B6-E641-BEAA-92DABB479ED3}"/>
              </a:ext>
            </a:extLst>
          </p:cNvPr>
          <p:cNvSpPr txBox="1">
            <a:spLocks/>
          </p:cNvSpPr>
          <p:nvPr/>
        </p:nvSpPr>
        <p:spPr>
          <a:xfrm>
            <a:off x="3648364" y="288636"/>
            <a:ext cx="5038435" cy="490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  <a:t>What Is The ‘Right Size’ or Scale for Sanctions?</a:t>
            </a:r>
            <a:endParaRPr lang="fr-FR" sz="2000" dirty="0">
              <a:latin typeface="Arial Narrow" panose="020B060602020203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DBDA64-A12E-A54E-BABB-E671F0150628}"/>
              </a:ext>
            </a:extLst>
          </p:cNvPr>
          <p:cNvSpPr txBox="1"/>
          <p:nvPr/>
        </p:nvSpPr>
        <p:spPr>
          <a:xfrm>
            <a:off x="7420882" y="6254538"/>
            <a:ext cx="116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37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11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  <a:t>The Irish Experience </a:t>
            </a:r>
            <a:endParaRPr lang="fr-FR" sz="2400" dirty="0">
              <a:latin typeface="Arial Narrow" panose="020B060602020203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555018" y="1027609"/>
            <a:ext cx="7834311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Rising prison population – peak c.4,700 (+ record numbers on Temporary Release)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ea typeface="Arial" charset="0"/>
                <a:cs typeface="Arial" charset="0"/>
              </a:rPr>
            </a:b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Overcrowding – plans for new prison (Thornton Hall)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ea typeface="Arial" charset="0"/>
                <a:cs typeface="Arial" charset="0"/>
              </a:rPr>
            </a:b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Economic downturn 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Community Return </a:t>
            </a:r>
          </a:p>
          <a:p>
            <a:pPr marL="457200" indent="-457200">
              <a:buFont typeface="Arial" charset="0"/>
              <a:buChar char="•"/>
            </a:pPr>
            <a:endParaRPr lang="en-GB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New DG of IPS </a:t>
            </a:r>
          </a:p>
          <a:p>
            <a:pPr marL="457200" indent="-457200">
              <a:buFont typeface="Arial" charset="0"/>
              <a:buChar char="•"/>
            </a:pPr>
            <a:endParaRPr lang="en-GB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New level of interagency co-operation </a:t>
            </a:r>
          </a:p>
        </p:txBody>
      </p:sp>
    </p:spTree>
    <p:extLst>
      <p:ext uri="{BB962C8B-B14F-4D97-AF65-F5344CB8AC3E}">
        <p14:creationId xmlns:p14="http://schemas.microsoft.com/office/powerpoint/2010/main" val="570216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12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  <a:t>Some Issues for the Future </a:t>
            </a:r>
            <a:endParaRPr lang="fr-FR" sz="2400" dirty="0">
              <a:latin typeface="Arial Narrow" panose="020B060602020203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773545" y="1413162"/>
            <a:ext cx="7746999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Some ‘weaknesses’ also strengths </a:t>
            </a:r>
          </a:p>
          <a:p>
            <a:pPr marL="457200" indent="-457200">
              <a:buFont typeface="Arial" charset="0"/>
              <a:buChar char="•"/>
            </a:pPr>
            <a:endParaRPr lang="en-GB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Need for an overall vision and strategy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ea typeface="Arial" charset="0"/>
                <a:cs typeface="Arial" charset="0"/>
              </a:rPr>
            </a:b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Build on this type of connection with academe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ea typeface="Arial" charset="0"/>
                <a:cs typeface="Arial" charset="0"/>
              </a:rPr>
            </a:b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Information sharing &amp; co-operation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Not only a Criminal Justice issue – build other connections too </a:t>
            </a:r>
          </a:p>
        </p:txBody>
      </p:sp>
    </p:spTree>
    <p:extLst>
      <p:ext uri="{BB962C8B-B14F-4D97-AF65-F5344CB8AC3E}">
        <p14:creationId xmlns:p14="http://schemas.microsoft.com/office/powerpoint/2010/main" val="1228745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716A00-CC3F-A24A-9B86-816E9CA7F4AC}" type="slidenum">
              <a:rPr lang="fr-FR" smtClean="0"/>
              <a:t>13</a:t>
            </a:fld>
            <a:endParaRPr lang="fr-FR"/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  <a:t>The Future</a:t>
            </a:r>
            <a:endParaRPr lang="fr-FR" sz="2400" dirty="0">
              <a:latin typeface="Arial Narrow" panose="020B0606020202030204" pitchFamily="34" charset="0"/>
              <a:ea typeface="Century Gothic" charset="0"/>
              <a:cs typeface="Century Gothic" charset="0"/>
            </a:endParaRPr>
          </a:p>
        </p:txBody>
      </p:sp>
      <p:pic>
        <p:nvPicPr>
          <p:cNvPr id="9" name="Image 8" descr="41496_05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109"/>
                    </a14:imgEffect>
                    <a14:imgEffect>
                      <a14:saturation sat="78000"/>
                    </a14:imgEffect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5059036" y="1072179"/>
            <a:ext cx="4084964" cy="5284171"/>
          </a:xfrm>
          <a:prstGeom prst="rect">
            <a:avLst/>
          </a:prstGeom>
        </p:spPr>
      </p:pic>
      <p:sp>
        <p:nvSpPr>
          <p:cNvPr id="3" name="Rectangle 20">
            <a:extLst>
              <a:ext uri="{FF2B5EF4-FFF2-40B4-BE49-F238E27FC236}">
                <a16:creationId xmlns:a16="http://schemas.microsoft.com/office/drawing/2014/main" xmlns="" id="{433CAF65-F365-8B4D-B1A6-8CC78EA99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42" y="1154545"/>
            <a:ext cx="4932504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Grounds for optimism</a:t>
            </a:r>
          </a:p>
          <a:p>
            <a:pPr marL="457200" indent="-457200">
              <a:buFont typeface="Arial" charset="0"/>
              <a:buChar char="•"/>
            </a:pPr>
            <a:endParaRPr lang="en-GB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But progress will be slow, and may zig-zag </a:t>
            </a:r>
          </a:p>
          <a:p>
            <a:pPr marL="457200" indent="-457200">
              <a:buFont typeface="Arial" charset="0"/>
              <a:buChar char="•"/>
            </a:pPr>
            <a:endParaRPr lang="en-GB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Depends on </a:t>
            </a:r>
            <a:r>
              <a:rPr lang="en-GB" sz="2800" i="1" dirty="0"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!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Example: Two Ministers for Justice 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Practice, policy and academic connection </a:t>
            </a:r>
            <a:endParaRPr lang="fr-FR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99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B32-7EE3-4B47-8E3B-B3A98341C450}" type="slidenum">
              <a:rPr lang="fr-FR" smtClean="0"/>
              <a:t>14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34439"/>
            <a:ext cx="2292406" cy="49815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78200" y="601531"/>
            <a:ext cx="3175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Thank you</a:t>
            </a:r>
          </a:p>
          <a:p>
            <a:pPr algn="ctr"/>
            <a:r>
              <a:rPr lang="en-GB" sz="4000" b="1" dirty="0">
                <a:solidFill>
                  <a:srgbClr val="FF0000"/>
                </a:solidFill>
              </a:rPr>
              <a:t>Questions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GB" dirty="0"/>
          </a:p>
          <a:p>
            <a:pPr algn="ctr"/>
            <a:r>
              <a:rPr lang="en-GB" sz="2200" b="1" dirty="0" err="1">
                <a:solidFill>
                  <a:srgbClr val="FF0000"/>
                </a:solidFill>
                <a:hlinkClick r:id="rId4"/>
              </a:rPr>
              <a:t>vmgeiran@probation.ie</a:t>
            </a:r>
            <a:endParaRPr lang="en-GB" sz="2200" b="1" dirty="0">
              <a:solidFill>
                <a:srgbClr val="FF0000"/>
              </a:solidFill>
            </a:endParaRPr>
          </a:p>
          <a:p>
            <a:pPr algn="ctr"/>
            <a:endParaRPr lang="en-GB" sz="2200" b="1" dirty="0">
              <a:solidFill>
                <a:srgbClr val="FF0000"/>
              </a:solidFill>
            </a:endParaRPr>
          </a:p>
          <a:p>
            <a:pPr algn="ctr"/>
            <a:r>
              <a:rPr lang="en-GB" sz="2200" b="1" dirty="0">
                <a:solidFill>
                  <a:srgbClr val="FF0000"/>
                </a:solidFill>
              </a:rPr>
              <a:t>Twitter: @VGeiran </a:t>
            </a:r>
          </a:p>
          <a:p>
            <a:pPr algn="ctr"/>
            <a:r>
              <a:rPr lang="en-GB" sz="2200" b="1" dirty="0">
                <a:solidFill>
                  <a:srgbClr val="FF0000"/>
                </a:solidFill>
              </a:rPr>
              <a:t>@probation_irl </a:t>
            </a:r>
          </a:p>
          <a:p>
            <a:pPr algn="ctr"/>
            <a:r>
              <a:rPr lang="en-GB" sz="2200" b="1" dirty="0">
                <a:solidFill>
                  <a:srgbClr val="FF0000"/>
                </a:solidFill>
              </a:rPr>
              <a:t>@CoE_HRightsRLaw</a:t>
            </a:r>
          </a:p>
          <a:p>
            <a:pPr algn="ctr"/>
            <a:endParaRPr lang="en-GB" sz="2200" b="1" dirty="0">
              <a:solidFill>
                <a:srgbClr val="FF0000"/>
              </a:solidFill>
            </a:endParaRPr>
          </a:p>
          <a:p>
            <a:pPr algn="ctr"/>
            <a:endParaRPr lang="en-GB" sz="2200" b="1" dirty="0">
              <a:solidFill>
                <a:srgbClr val="FF0000"/>
              </a:solidFill>
            </a:endParaRPr>
          </a:p>
          <a:p>
            <a:pPr algn="ctr"/>
            <a:r>
              <a:rPr lang="en-GB" sz="2200" b="1" dirty="0">
                <a:solidFill>
                  <a:schemeClr val="accent6">
                    <a:lumMod val="75000"/>
                  </a:schemeClr>
                </a:solidFill>
              </a:rPr>
              <a:t>http://www.coe.int/en/web/prison/home</a:t>
            </a:r>
          </a:p>
        </p:txBody>
      </p:sp>
    </p:spTree>
    <p:extLst>
      <p:ext uri="{BB962C8B-B14F-4D97-AF65-F5344CB8AC3E}">
        <p14:creationId xmlns:p14="http://schemas.microsoft.com/office/powerpoint/2010/main" val="16613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2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  <a:t>Introduction </a:t>
            </a:r>
            <a:endParaRPr lang="fr-FR" sz="2400" dirty="0">
              <a:latin typeface="Arial Narrow" panose="020B060602020203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632735" y="1582564"/>
            <a:ext cx="767887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Me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ea typeface="Arial" charset="0"/>
                <a:cs typeface="Arial" charset="0"/>
              </a:rPr>
            </a:b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The Irish Probation Service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ea typeface="Arial" charset="0"/>
                <a:cs typeface="Arial" charset="0"/>
              </a:rPr>
            </a:b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The PC-CP of the Co. of Europe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Presentation: PC-CP work, Standards, Overcrowding, Ireland’s Experience, Some Issues, The Future  </a:t>
            </a:r>
            <a:endParaRPr lang="fr-FR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0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3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  <a:t>PC-CP Work Programme</a:t>
            </a:r>
            <a:endParaRPr lang="fr-FR" sz="2400" dirty="0">
              <a:latin typeface="Arial Narrow" panose="020B060602020203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69455" y="1242986"/>
            <a:ext cx="8451271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Standards in prison &amp; probation Management / Work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ea typeface="Arial" charset="0"/>
                <a:cs typeface="Arial" charset="0"/>
              </a:rPr>
            </a:b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Recent work programme: CSMs, Radicalisation 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ea typeface="Arial" charset="0"/>
                <a:cs typeface="Arial" charset="0"/>
              </a:rPr>
            </a:b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Current: Children of Prisoners, RJ, EPR Commentary, Prison Overcrowding </a:t>
            </a:r>
          </a:p>
          <a:p>
            <a:pPr marL="457200" indent="-457200">
              <a:buFont typeface="Arial" charset="0"/>
              <a:buChar char="•"/>
            </a:pPr>
            <a:endParaRPr lang="en-GB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Conference of Directors of Prison &amp; Probation Services (CDPPS) </a:t>
            </a:r>
          </a:p>
          <a:p>
            <a:pPr marL="457200" indent="-457200">
              <a:buFont typeface="Arial" charset="0"/>
              <a:buChar char="•"/>
            </a:pPr>
            <a:endParaRPr lang="en-GB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Web: </a:t>
            </a:r>
            <a:r>
              <a:rPr lang="en-GB" sz="2800" dirty="0">
                <a:latin typeface="Arial" charset="0"/>
                <a:ea typeface="Arial" charset="0"/>
                <a:cs typeface="Arial" charset="0"/>
                <a:hlinkClick r:id="rId2"/>
              </a:rPr>
              <a:t>http://www.coe.int/en/web/prison/home</a:t>
            </a: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 </a:t>
            </a:r>
            <a:endParaRPr lang="fr-FR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4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  <a:t>Strengths of the CoE / PC-CP</a:t>
            </a:r>
            <a:endParaRPr lang="fr-FR" sz="2400" dirty="0">
              <a:latin typeface="Arial Narrow" panose="020B060602020203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207817" y="1242986"/>
            <a:ext cx="8478981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Use of additional external experts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ea typeface="Arial" charset="0"/>
                <a:cs typeface="Arial" charset="0"/>
              </a:rPr>
            </a:b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Expertise and representativeness of WG members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ea typeface="Arial" charset="0"/>
                <a:cs typeface="Arial" charset="0"/>
              </a:rPr>
            </a:b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Not overly political in foundation or  approach 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Value base </a:t>
            </a:r>
          </a:p>
          <a:p>
            <a:pPr marL="457200" indent="-457200">
              <a:buFont typeface="Arial" charset="0"/>
              <a:buChar char="•"/>
            </a:pPr>
            <a:endParaRPr lang="en-GB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Back-up of the Convention and Court </a:t>
            </a:r>
          </a:p>
          <a:p>
            <a:pPr marL="457200" indent="-457200">
              <a:buFont typeface="Arial" charset="0"/>
              <a:buChar char="•"/>
            </a:pPr>
            <a:endParaRPr lang="en-GB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Variety of bodies and </a:t>
            </a:r>
            <a:r>
              <a:rPr lang="en-GB" sz="2800" dirty="0" err="1">
                <a:latin typeface="Arial" charset="0"/>
                <a:ea typeface="Arial" charset="0"/>
                <a:cs typeface="Arial" charset="0"/>
              </a:rPr>
              <a:t>WGs</a:t>
            </a: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GB" sz="2800" dirty="0" err="1">
                <a:latin typeface="Arial" charset="0"/>
                <a:ea typeface="Arial" charset="0"/>
                <a:cs typeface="Arial" charset="0"/>
              </a:rPr>
              <a:t>incl</a:t>
            </a: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 CPT</a:t>
            </a:r>
            <a:endParaRPr lang="fr-FR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xmlns="" id="{160B37ED-7E22-0E46-A8E2-961A89BB688B}"/>
              </a:ext>
            </a:extLst>
          </p:cNvPr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4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3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5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  <a:t>Challenges of the CoE / PC-CP</a:t>
            </a:r>
            <a:endParaRPr lang="fr-FR" sz="2400" dirty="0">
              <a:latin typeface="Arial Narrow" panose="020B060602020203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852488" y="1182394"/>
            <a:ext cx="676751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Like any big organisation/institution </a:t>
            </a:r>
          </a:p>
          <a:p>
            <a:pPr marL="457200" indent="-457200">
              <a:buFont typeface="Arial" charset="0"/>
              <a:buChar char="•"/>
            </a:pPr>
            <a:endParaRPr lang="en-GB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‘Identity issues’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ea typeface="Arial" charset="0"/>
                <a:cs typeface="Arial" charset="0"/>
              </a:rPr>
            </a:b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Voluntary nature </a:t>
            </a:r>
          </a:p>
          <a:p>
            <a:pPr marL="457200" indent="-457200">
              <a:buFont typeface="Arial" charset="0"/>
              <a:buChar char="•"/>
            </a:pPr>
            <a:endParaRPr lang="en-GB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Vast area and different cultures etc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ea typeface="Arial" charset="0"/>
                <a:cs typeface="Arial" charset="0"/>
              </a:rPr>
            </a:b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Can be: high expectations and low capacity (and vice versa) 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Part-time activity and group turnover</a:t>
            </a:r>
          </a:p>
        </p:txBody>
      </p:sp>
    </p:spTree>
    <p:extLst>
      <p:ext uri="{BB962C8B-B14F-4D97-AF65-F5344CB8AC3E}">
        <p14:creationId xmlns:p14="http://schemas.microsoft.com/office/powerpoint/2010/main" val="33771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6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3822452" y="274638"/>
            <a:ext cx="4864348" cy="609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  <a:t>CoE: White Paper on Prison Overcrowding</a:t>
            </a:r>
            <a:endParaRPr lang="fr-FR" sz="2400" dirty="0">
              <a:latin typeface="Arial Narrow" panose="020B060602020203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67578" y="1164134"/>
            <a:ext cx="7991330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CM(2016)121-add3.  CM: September 2016.  </a:t>
            </a:r>
          </a:p>
          <a:p>
            <a:pPr marL="457200" indent="-457200">
              <a:buFont typeface="Arial" charset="0"/>
              <a:buChar char="•"/>
            </a:pP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Joint Drafting / Working Group. </a:t>
            </a:r>
          </a:p>
          <a:p>
            <a:pPr marL="457200" indent="-457200">
              <a:buFont typeface="Arial" charset="0"/>
              <a:buChar char="•"/>
            </a:pP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Recommendation No.(99)22 on prison overcrowding &amp; population inflation.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1371600" lvl="2" indent="-457200">
              <a:buFont typeface="Arial" charset="0"/>
              <a:buChar char="•"/>
            </a:pP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Intro., + Overcrowding, 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Actual situation, 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CoE Position. 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Root Causes of Overcrowding, 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How to Address,  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National Strategies, 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Media, Public Opinion, 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Conclusions.  </a:t>
            </a:r>
            <a:endParaRPr lang="fr-FR" sz="2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9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7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  <a:t>Defining ‘Overcrowding'</a:t>
            </a:r>
            <a:endParaRPr lang="fr-FR" sz="2400" dirty="0">
              <a:latin typeface="Arial Narrow" panose="020B060602020203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586942" y="1050895"/>
            <a:ext cx="6767512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Self-assessed </a:t>
            </a:r>
          </a:p>
          <a:p>
            <a:pPr marL="457200" indent="-457200">
              <a:buFont typeface="Arial" charset="0"/>
              <a:buChar char="•"/>
            </a:pPr>
            <a:endParaRPr lang="en-GB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Reference to CoE standards 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ea typeface="Arial" charset="0"/>
                <a:cs typeface="Arial" charset="0"/>
              </a:rPr>
            </a:b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Court judgements (e.g. ref to PC-CP)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ea typeface="Arial" charset="0"/>
                <a:cs typeface="Arial" charset="0"/>
              </a:rPr>
            </a:b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CPT Reports 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SPACE I Statistics / Reports </a:t>
            </a:r>
          </a:p>
          <a:p>
            <a:pPr marL="457200" indent="-457200">
              <a:buFont typeface="Arial" charset="0"/>
              <a:buChar char="•"/>
            </a:pPr>
            <a:endParaRPr lang="en-GB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Political </a:t>
            </a:r>
          </a:p>
          <a:p>
            <a:pPr marL="457200" indent="-457200">
              <a:buFont typeface="Arial" charset="0"/>
              <a:buChar char="•"/>
            </a:pPr>
            <a:endParaRPr lang="en-GB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Not just about space (square metres)</a:t>
            </a:r>
          </a:p>
        </p:txBody>
      </p:sp>
    </p:spTree>
    <p:extLst>
      <p:ext uri="{BB962C8B-B14F-4D97-AF65-F5344CB8AC3E}">
        <p14:creationId xmlns:p14="http://schemas.microsoft.com/office/powerpoint/2010/main" val="99848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8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  <a:t>What to Do About Overcrowding</a:t>
            </a:r>
            <a:endParaRPr lang="fr-FR" sz="2400" dirty="0">
              <a:latin typeface="Arial Narrow" panose="020B060602020203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852488" y="1242986"/>
            <a:ext cx="6767512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Push and pull factors </a:t>
            </a:r>
          </a:p>
          <a:p>
            <a:pPr marL="457200" indent="-457200">
              <a:buFont typeface="Arial" charset="0"/>
              <a:buChar char="•"/>
            </a:pPr>
            <a:endParaRPr lang="en-GB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Court Pilot Judgements  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ea typeface="Arial" charset="0"/>
                <a:cs typeface="Arial" charset="0"/>
              </a:rPr>
            </a:b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Political will to address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ea typeface="Arial" charset="0"/>
                <a:cs typeface="Arial" charset="0"/>
              </a:rPr>
            </a:b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Getting to the root ‘causes’ 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Data-tracked outcomes  </a:t>
            </a:r>
          </a:p>
          <a:p>
            <a:pPr marL="457200" indent="-457200">
              <a:buFont typeface="Arial" charset="0"/>
              <a:buChar char="•"/>
            </a:pPr>
            <a:endParaRPr lang="en-GB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Need to be constantly ‘on it’</a:t>
            </a:r>
          </a:p>
        </p:txBody>
      </p:sp>
    </p:spTree>
    <p:extLst>
      <p:ext uri="{BB962C8B-B14F-4D97-AF65-F5344CB8AC3E}">
        <p14:creationId xmlns:p14="http://schemas.microsoft.com/office/powerpoint/2010/main" val="398824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9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  <a:t>Focus on Prison Overcrowding</a:t>
            </a:r>
            <a:endParaRPr lang="fr-FR" sz="2400" dirty="0">
              <a:latin typeface="Arial Narrow" panose="020B060602020203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748579" y="1706820"/>
            <a:ext cx="6767512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CoE Working Group – met this week 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ea typeface="Arial" charset="0"/>
                <a:cs typeface="Arial" charset="0"/>
              </a:rPr>
            </a:b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Action plan / steps 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ea typeface="Arial" charset="0"/>
                <a:cs typeface="Arial" charset="0"/>
              </a:rPr>
            </a:b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Campaign?  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One bite at a time</a:t>
            </a:r>
          </a:p>
          <a:p>
            <a:pPr marL="457200" indent="-457200">
              <a:buFont typeface="Arial" charset="0"/>
              <a:buChar char="•"/>
            </a:pPr>
            <a:endParaRPr lang="en-GB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The ever-present challenge of “So what?”, follow-through, targeting and  implementation </a:t>
            </a:r>
          </a:p>
        </p:txBody>
      </p:sp>
    </p:spTree>
    <p:extLst>
      <p:ext uri="{BB962C8B-B14F-4D97-AF65-F5344CB8AC3E}">
        <p14:creationId xmlns:p14="http://schemas.microsoft.com/office/powerpoint/2010/main" val="2180494711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308</Words>
  <Application>Microsoft Office PowerPoint</Application>
  <PresentationFormat>On-screen Show (4:3)</PresentationFormat>
  <Paragraphs>147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1_Conception personnalisée</vt:lpstr>
      <vt:lpstr>Conception personnalisée</vt:lpstr>
      <vt:lpstr>4_Conception personnalisée</vt:lpstr>
      <vt:lpstr>3_Conception personnalisée</vt:lpstr>
      <vt:lpstr>‘Right-Sizing’ the Use of Custodial and  Community-Based Sanctions: A CoE Perspective   Vivian Geiran  Director, Irish Probation Service.  President, Council for Penological Co-operation, CoE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‘Right-Sizing the Use of Custodial and  Community-Based Sanctions: A CoE Perspective   Vivian Geiran  Director, Irish Probation Service.  President, Council for Penological Co-operation, CoE</dc:title>
  <dc:creator/>
  <cp:lastModifiedBy/>
  <cp:revision>33</cp:revision>
  <dcterms:created xsi:type="dcterms:W3CDTF">2015-12-09T08:37:49Z</dcterms:created>
  <dcterms:modified xsi:type="dcterms:W3CDTF">2017-06-23T15:34:01Z</dcterms:modified>
</cp:coreProperties>
</file>