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75" r:id="rId4"/>
    <p:sldId id="263" r:id="rId5"/>
    <p:sldId id="264" r:id="rId6"/>
    <p:sldId id="266" r:id="rId7"/>
    <p:sldId id="277" r:id="rId8"/>
    <p:sldId id="261" r:id="rId9"/>
    <p:sldId id="267" r:id="rId10"/>
    <p:sldId id="273" r:id="rId11"/>
    <p:sldId id="268" r:id="rId12"/>
    <p:sldId id="262" r:id="rId13"/>
    <p:sldId id="265" r:id="rId14"/>
    <p:sldId id="271" r:id="rId15"/>
    <p:sldId id="260" r:id="rId16"/>
    <p:sldId id="270" r:id="rId17"/>
    <p:sldId id="259" r:id="rId18"/>
    <p:sldId id="269" r:id="rId19"/>
    <p:sldId id="274"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6" d="100"/>
          <a:sy n="116" d="100"/>
        </p:scale>
        <p:origin x="2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1/25/2018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1/25/2018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1/25/2018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1/25/2018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1/25/2018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1/25/2018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1/25/2018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1/25/2018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1/25/2018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1/25/2018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1/25/2018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1/25/2018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1/25/2018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1/25/2018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1/25/2018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1/25/2018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1/25/2018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1/25/2018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facebook.com/groups/StandingSaf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rive.google.com/uc?id=0B9bBxLCwAsUac1FWMXI5WDJBN1E&amp;export=downloa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7.jpg"/><Relationship Id="rId12" Type="http://schemas.openxmlformats.org/officeDocument/2006/relationships/image" Target="../media/image12.jpg"/><Relationship Id="rId17" Type="http://schemas.openxmlformats.org/officeDocument/2006/relationships/image" Target="../media/image17.jpg"/><Relationship Id="rId2" Type="http://schemas.openxmlformats.org/officeDocument/2006/relationships/image" Target="../media/image3.jpg"/><Relationship Id="rId16" Type="http://schemas.openxmlformats.org/officeDocument/2006/relationships/image" Target="../media/image16.jp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jpg"/><Relationship Id="rId5" Type="http://schemas.openxmlformats.org/officeDocument/2006/relationships/image" Target="../media/image5.jpeg"/><Relationship Id="rId15" Type="http://schemas.openxmlformats.org/officeDocument/2006/relationships/image" Target="../media/image15.JPG"/><Relationship Id="rId10" Type="http://schemas.openxmlformats.org/officeDocument/2006/relationships/image" Target="../media/image10.jpg"/><Relationship Id="rId19" Type="http://schemas.openxmlformats.org/officeDocument/2006/relationships/image" Target="../media/image19.jpg"/><Relationship Id="rId4" Type="http://schemas.openxmlformats.org/officeDocument/2006/relationships/image" Target="../media/image2.jpg"/><Relationship Id="rId9" Type="http://schemas.openxmlformats.org/officeDocument/2006/relationships/image" Target="../media/image9.jpg"/><Relationship Id="rId14" Type="http://schemas.openxmlformats.org/officeDocument/2006/relationships/image" Target="../media/image1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1154955" y="5208090"/>
            <a:ext cx="8825658" cy="430710"/>
          </a:xfrm>
        </p:spPr>
        <p:txBody>
          <a:bodyPr>
            <a:normAutofit/>
          </a:bodyPr>
          <a:lstStyle/>
          <a:p>
            <a:r>
              <a:rPr lang="en-GB" dirty="0">
                <a:hlinkClick r:id="rId2"/>
              </a:rPr>
              <a:t>https://www.facebook.com/groups/StandingSafe</a:t>
            </a:r>
            <a:r>
              <a:rPr lang="en-GB" dirty="0" smtClean="0">
                <a:hlinkClick r:id="rId2"/>
              </a:rPr>
              <a:t>/</a:t>
            </a:r>
            <a:r>
              <a:rPr lang="en-GB" dirty="0" smtClean="0"/>
              <a:t>  @Standing Safe</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496" y="1908567"/>
            <a:ext cx="8803117" cy="3299523"/>
          </a:xfrm>
          <a:prstGeom prst="rect">
            <a:avLst/>
          </a:prstGeom>
        </p:spPr>
      </p:pic>
    </p:spTree>
    <p:extLst>
      <p:ext uri="{BB962C8B-B14F-4D97-AF65-F5344CB8AC3E}">
        <p14:creationId xmlns:p14="http://schemas.microsoft.com/office/powerpoint/2010/main" val="211747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Building Confidence</a:t>
            </a:r>
            <a:endParaRPr lang="en-GB" dirty="0"/>
          </a:p>
        </p:txBody>
      </p:sp>
      <p:sp>
        <p:nvSpPr>
          <p:cNvPr id="3" name="Content Placeholder 2"/>
          <p:cNvSpPr>
            <a:spLocks noGrp="1"/>
          </p:cNvSpPr>
          <p:nvPr>
            <p:ph idx="1"/>
          </p:nvPr>
        </p:nvSpPr>
        <p:spPr/>
        <p:txBody>
          <a:bodyPr/>
          <a:lstStyle/>
          <a:p>
            <a:r>
              <a:rPr lang="en-GB" dirty="0" smtClean="0"/>
              <a:t>In </a:t>
            </a:r>
            <a:r>
              <a:rPr lang="en-GB" dirty="0"/>
              <a:t>the course of preparing for the launch and </a:t>
            </a:r>
            <a:r>
              <a:rPr lang="en-GB" dirty="0" smtClean="0"/>
              <a:t>throughout the last academic year, </a:t>
            </a:r>
            <a:r>
              <a:rPr lang="en-GB" dirty="0"/>
              <a:t>we have watched the active student volunteers gaining confidence and blossoming into assertive, </a:t>
            </a:r>
            <a:r>
              <a:rPr lang="en-GB" dirty="0" smtClean="0"/>
              <a:t>respectful, empathetic  </a:t>
            </a:r>
            <a:r>
              <a:rPr lang="en-GB" dirty="0"/>
              <a:t>and passionate communicators. This observation was recently echoed by one of the student support workers, who commented on the positive effect campaigning has had on the student volunteers. </a:t>
            </a:r>
          </a:p>
          <a:p>
            <a:endParaRPr lang="en-GB" dirty="0"/>
          </a:p>
        </p:txBody>
      </p:sp>
    </p:spTree>
    <p:extLst>
      <p:ext uri="{BB962C8B-B14F-4D97-AF65-F5344CB8AC3E}">
        <p14:creationId xmlns:p14="http://schemas.microsoft.com/office/powerpoint/2010/main" val="4104285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Transferable Skills </a:t>
            </a:r>
            <a:endParaRPr lang="en-GB" dirty="0"/>
          </a:p>
        </p:txBody>
      </p:sp>
      <p:sp>
        <p:nvSpPr>
          <p:cNvPr id="3" name="Content Placeholder 2"/>
          <p:cNvSpPr>
            <a:spLocks noGrp="1"/>
          </p:cNvSpPr>
          <p:nvPr>
            <p:ph idx="1"/>
          </p:nvPr>
        </p:nvSpPr>
        <p:spPr/>
        <p:txBody>
          <a:bodyPr>
            <a:normAutofit/>
          </a:bodyPr>
          <a:lstStyle/>
          <a:p>
            <a:endParaRPr lang="en-GB" dirty="0" smtClean="0"/>
          </a:p>
          <a:p>
            <a:r>
              <a:rPr lang="en-GB" dirty="0" smtClean="0"/>
              <a:t>Students are provided with </a:t>
            </a:r>
            <a:r>
              <a:rPr lang="en-GB" dirty="0"/>
              <a:t>valuable opportunities to lead projects, to directly engage with experienced professionals, activists and the larger community. In line with the University’s Learning and Teaching strategy, these personalised learning experiences offer a host of transferable skills, build confidence and entrepreneurship and allow our students to foster relationships with external organisations which may provide future volunteering and employment opportunities. </a:t>
            </a:r>
          </a:p>
          <a:p>
            <a:endParaRPr lang="en-GB" dirty="0"/>
          </a:p>
        </p:txBody>
      </p:sp>
    </p:spTree>
    <p:extLst>
      <p:ext uri="{BB962C8B-B14F-4D97-AF65-F5344CB8AC3E}">
        <p14:creationId xmlns:p14="http://schemas.microsoft.com/office/powerpoint/2010/main" val="2569442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Student Recognition </a:t>
            </a:r>
            <a:endParaRPr lang="en-GB" dirty="0"/>
          </a:p>
        </p:txBody>
      </p:sp>
      <p:sp>
        <p:nvSpPr>
          <p:cNvPr id="3" name="Content Placeholder 2"/>
          <p:cNvSpPr>
            <a:spLocks noGrp="1"/>
          </p:cNvSpPr>
          <p:nvPr>
            <p:ph idx="1"/>
          </p:nvPr>
        </p:nvSpPr>
        <p:spPr/>
        <p:txBody>
          <a:bodyPr>
            <a:normAutofit/>
          </a:bodyPr>
          <a:lstStyle/>
          <a:p>
            <a:r>
              <a:rPr lang="en-GB" dirty="0" smtClean="0"/>
              <a:t>The </a:t>
            </a:r>
            <a:r>
              <a:rPr lang="en-GB" dirty="0"/>
              <a:t>Standing Safe campaign is underpinned by our commitment to fostering respect for equality, diversity and human rights, which is at the core of the University’s code of practice as well as our commitment to student-staff partnerships and innovative learning. </a:t>
            </a:r>
            <a:r>
              <a:rPr lang="en-GB" dirty="0" smtClean="0"/>
              <a:t>Students </a:t>
            </a:r>
            <a:r>
              <a:rPr lang="en-GB" dirty="0"/>
              <a:t>who actively engage in the campaign (e.g. leading and actively participating in campaign-related activities) will be credited for their work as part of our Higher Education Achievement Record (HEAR) scheme, with the “Campaigning and Engaging with the Community” HEAR award. In addition, students engaging with the STAR (Student Associate Researcher) scheme working on research related to the Standing Safe campaign will be awarded the relevant STAR HEAR award</a:t>
            </a:r>
          </a:p>
        </p:txBody>
      </p:sp>
    </p:spTree>
    <p:extLst>
      <p:ext uri="{BB962C8B-B14F-4D97-AF65-F5344CB8AC3E}">
        <p14:creationId xmlns:p14="http://schemas.microsoft.com/office/powerpoint/2010/main" val="3877681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Student Support</a:t>
            </a:r>
            <a:endParaRPr lang="en-GB" dirty="0"/>
          </a:p>
        </p:txBody>
      </p:sp>
      <p:sp>
        <p:nvSpPr>
          <p:cNvPr id="3" name="Content Placeholder 2"/>
          <p:cNvSpPr>
            <a:spLocks noGrp="1"/>
          </p:cNvSpPr>
          <p:nvPr>
            <p:ph idx="1"/>
          </p:nvPr>
        </p:nvSpPr>
        <p:spPr/>
        <p:txBody>
          <a:bodyPr/>
          <a:lstStyle/>
          <a:p>
            <a:r>
              <a:rPr lang="en-GB" dirty="0" smtClean="0"/>
              <a:t>The UWS counselling team and the SAUWS Student Support Officers work closely with the Standing Safe team and provide support to students during events and are available for students who may have been affected by issues discussed. </a:t>
            </a:r>
          </a:p>
          <a:p>
            <a:r>
              <a:rPr lang="en-GB" dirty="0" smtClean="0"/>
              <a:t>Our Facebook page provides detailed information of UWS and external support services available to students</a:t>
            </a:r>
          </a:p>
          <a:p>
            <a:r>
              <a:rPr lang="en-GB" dirty="0" smtClean="0"/>
              <a:t>In collaboration with Rape Crisis, Standing Safe has established a protocol which includes guidelines for conduct both online and during standing safe events. </a:t>
            </a:r>
          </a:p>
        </p:txBody>
      </p:sp>
    </p:spTree>
    <p:extLst>
      <p:ext uri="{BB962C8B-B14F-4D97-AF65-F5344CB8AC3E}">
        <p14:creationId xmlns:p14="http://schemas.microsoft.com/office/powerpoint/2010/main" val="2894624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a:t>
            </a:r>
            <a:endParaRPr lang="en-GB" dirty="0"/>
          </a:p>
        </p:txBody>
      </p:sp>
      <p:sp>
        <p:nvSpPr>
          <p:cNvPr id="3" name="Content Placeholder 2"/>
          <p:cNvSpPr>
            <a:spLocks noGrp="1"/>
          </p:cNvSpPr>
          <p:nvPr>
            <p:ph idx="1"/>
          </p:nvPr>
        </p:nvSpPr>
        <p:spPr/>
        <p:txBody>
          <a:bodyPr/>
          <a:lstStyle/>
          <a:p>
            <a:r>
              <a:rPr lang="en-GB" dirty="0"/>
              <a:t>Internal: STAR students</a:t>
            </a:r>
          </a:p>
          <a:p>
            <a:r>
              <a:rPr lang="en-GB" dirty="0" smtClean="0"/>
              <a:t>Students </a:t>
            </a:r>
            <a:r>
              <a:rPr lang="en-GB" dirty="0"/>
              <a:t>working under the STAR (Student Associate Researcher) scheme </a:t>
            </a:r>
            <a:r>
              <a:rPr lang="en-GB" dirty="0" smtClean="0"/>
              <a:t>recently undertook qualitative research (focus groups) and investigated students</a:t>
            </a:r>
            <a:r>
              <a:rPr lang="en-GB" dirty="0"/>
              <a:t>’ </a:t>
            </a:r>
            <a:r>
              <a:rPr lang="en-GB" dirty="0" smtClean="0"/>
              <a:t>understanding, needs and suggestions in relation to the Standing Safe Initiative. The </a:t>
            </a:r>
            <a:r>
              <a:rPr lang="en-GB" dirty="0"/>
              <a:t>data gathered will inform the </a:t>
            </a:r>
            <a:r>
              <a:rPr lang="en-GB" dirty="0" smtClean="0"/>
              <a:t>direction of the campaign and the </a:t>
            </a:r>
            <a:r>
              <a:rPr lang="en-GB" dirty="0"/>
              <a:t>planning of future events. </a:t>
            </a:r>
          </a:p>
          <a:p>
            <a:endParaRPr lang="en-GB" dirty="0"/>
          </a:p>
        </p:txBody>
      </p:sp>
    </p:spTree>
    <p:extLst>
      <p:ext uri="{BB962C8B-B14F-4D97-AF65-F5344CB8AC3E}">
        <p14:creationId xmlns:p14="http://schemas.microsoft.com/office/powerpoint/2010/main" val="2455152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We have applied for funding to enable collaborative, interdisciplinary  work with the University of Strathclyde </a:t>
            </a:r>
          </a:p>
          <a:p>
            <a:r>
              <a:rPr lang="en-GB" dirty="0" smtClean="0"/>
              <a:t>Our aims are:1</a:t>
            </a:r>
            <a:r>
              <a:rPr lang="en-GB" dirty="0"/>
              <a:t>. </a:t>
            </a:r>
            <a:r>
              <a:rPr lang="en-GB" dirty="0" smtClean="0"/>
              <a:t>to investigate</a:t>
            </a:r>
            <a:r>
              <a:rPr lang="en-GB" dirty="0"/>
              <a:t> the prevalence of and social attitudes related to sexual violence </a:t>
            </a:r>
            <a:r>
              <a:rPr lang="en-GB" dirty="0" smtClean="0"/>
              <a:t>among students and staff and </a:t>
            </a:r>
            <a:r>
              <a:rPr lang="en-GB" dirty="0"/>
              <a:t>2. </a:t>
            </a:r>
            <a:r>
              <a:rPr lang="en-GB" dirty="0" smtClean="0"/>
              <a:t>to propose </a:t>
            </a:r>
            <a:r>
              <a:rPr lang="en-GB" dirty="0"/>
              <a:t>an evidence based strategy for tackling the problem. </a:t>
            </a:r>
            <a:endParaRPr lang="en-GB" dirty="0" smtClean="0"/>
          </a:p>
          <a:p>
            <a:r>
              <a:rPr lang="en-GB" dirty="0" smtClean="0"/>
              <a:t>The </a:t>
            </a:r>
            <a:r>
              <a:rPr lang="en-GB" dirty="0"/>
              <a:t>University of Strathclyde’s Equally Safe in Higher Education Project is currently fully funded by Scottish Government to undertake GBV research across a whole campus </a:t>
            </a:r>
            <a:r>
              <a:rPr lang="en-GB" dirty="0" smtClean="0"/>
              <a:t>cohort and develop an ESHE Toolkit, for use nationally, as an open resource. </a:t>
            </a:r>
          </a:p>
          <a:p>
            <a:r>
              <a:rPr lang="en-GB" dirty="0" smtClean="0"/>
              <a:t>Our collaborative project would </a:t>
            </a:r>
            <a:r>
              <a:rPr lang="en-GB" dirty="0"/>
              <a:t>make a substantial contribution to </a:t>
            </a:r>
            <a:r>
              <a:rPr lang="en-GB" dirty="0" smtClean="0"/>
              <a:t>their work and </a:t>
            </a:r>
            <a:r>
              <a:rPr lang="en-GB" dirty="0"/>
              <a:t>to the Scottish Government’s overall aims of preventing and elimination </a:t>
            </a:r>
            <a:r>
              <a:rPr lang="en-GB" dirty="0" smtClean="0"/>
              <a:t>Gender-Based </a:t>
            </a:r>
            <a:r>
              <a:rPr lang="en-GB" dirty="0"/>
              <a:t>violence</a:t>
            </a:r>
          </a:p>
        </p:txBody>
      </p:sp>
    </p:spTree>
    <p:extLst>
      <p:ext uri="{BB962C8B-B14F-4D97-AF65-F5344CB8AC3E}">
        <p14:creationId xmlns:p14="http://schemas.microsoft.com/office/powerpoint/2010/main" val="4071590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
            </a:r>
            <a:br>
              <a:rPr lang="en-GB" b="1" dirty="0" smtClean="0"/>
            </a:br>
            <a:r>
              <a:rPr lang="en-GB" b="1" dirty="0" smtClean="0"/>
              <a:t>Impacting </a:t>
            </a:r>
            <a:r>
              <a:rPr lang="en-GB" b="1" dirty="0"/>
              <a:t>the Curriculum</a:t>
            </a:r>
            <a:r>
              <a:rPr lang="en-GB" dirty="0"/>
              <a:t/>
            </a:r>
            <a:br>
              <a:rPr lang="en-GB" dirty="0"/>
            </a:br>
            <a:endParaRPr lang="en-GB" dirty="0"/>
          </a:p>
        </p:txBody>
      </p:sp>
      <p:sp>
        <p:nvSpPr>
          <p:cNvPr id="3" name="Content Placeholder 2"/>
          <p:cNvSpPr>
            <a:spLocks noGrp="1"/>
          </p:cNvSpPr>
          <p:nvPr>
            <p:ph idx="1"/>
          </p:nvPr>
        </p:nvSpPr>
        <p:spPr/>
        <p:txBody>
          <a:bodyPr/>
          <a:lstStyle/>
          <a:p>
            <a:endParaRPr lang="en-GB" dirty="0" smtClean="0"/>
          </a:p>
          <a:p>
            <a:r>
              <a:rPr lang="en-GB" dirty="0" smtClean="0"/>
              <a:t>Embedding </a:t>
            </a:r>
            <a:r>
              <a:rPr lang="en-GB" dirty="0"/>
              <a:t>relevant </a:t>
            </a:r>
            <a:r>
              <a:rPr lang="en-GB" dirty="0" smtClean="0"/>
              <a:t>work, where appropriate, in </a:t>
            </a:r>
            <a:r>
              <a:rPr lang="en-GB" dirty="0"/>
              <a:t>the curriculum would be congruent with the aims and objectives of the campaign and is achievable, with some programmes (Nursing and </a:t>
            </a:r>
            <a:r>
              <a:rPr lang="en-GB" dirty="0" smtClean="0"/>
              <a:t>Midwifery </a:t>
            </a:r>
            <a:r>
              <a:rPr lang="en-GB" dirty="0"/>
              <a:t>and Criminal </a:t>
            </a:r>
            <a:r>
              <a:rPr lang="en-GB" dirty="0" smtClean="0"/>
              <a:t>Justice) </a:t>
            </a:r>
            <a:r>
              <a:rPr lang="en-GB" dirty="0"/>
              <a:t>already including sexual violence prevention education in their </a:t>
            </a:r>
            <a:r>
              <a:rPr lang="en-GB" dirty="0" smtClean="0"/>
              <a:t>curriculum</a:t>
            </a:r>
            <a:endParaRPr lang="en-GB" dirty="0"/>
          </a:p>
        </p:txBody>
      </p:sp>
    </p:spTree>
    <p:extLst>
      <p:ext uri="{BB962C8B-B14F-4D97-AF65-F5344CB8AC3E}">
        <p14:creationId xmlns:p14="http://schemas.microsoft.com/office/powerpoint/2010/main" val="3309941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Impacting Policy (UWS and Nationally) </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Guidelines/protocols </a:t>
            </a:r>
            <a:r>
              <a:rPr lang="en-GB" dirty="0"/>
              <a:t>for dealing with victims of sexual violence and its dissemination to staff, particularly those with counselling- pastoral duties </a:t>
            </a:r>
            <a:endParaRPr lang="en-GB" dirty="0" smtClean="0"/>
          </a:p>
          <a:p>
            <a:r>
              <a:rPr lang="en-GB" dirty="0" smtClean="0"/>
              <a:t>Clear code of conduct and disciplinary policy</a:t>
            </a:r>
          </a:p>
          <a:p>
            <a:r>
              <a:rPr lang="en-GB" dirty="0" smtClean="0"/>
              <a:t>Specialist training of staff involved in counselling and pastoral services as well as training enabling all staff to signpost services adequately and to be able to respond to disclosures appropriately. </a:t>
            </a:r>
          </a:p>
          <a:p>
            <a:r>
              <a:rPr lang="en-GB" dirty="0" smtClean="0"/>
              <a:t>Disclosure </a:t>
            </a:r>
            <a:r>
              <a:rPr lang="en-GB" dirty="0"/>
              <a:t>training to all UWS staff who work directly with students (i.e. what to do when a student discloses an incident) </a:t>
            </a:r>
            <a:r>
              <a:rPr lang="en-GB" dirty="0" smtClean="0"/>
              <a:t>and specialised support (if necessary) to counselling/student support staff </a:t>
            </a:r>
          </a:p>
          <a:p>
            <a:r>
              <a:rPr lang="en-GB" dirty="0" smtClean="0"/>
              <a:t>Maintaining and enhancing partnerships with local rape crisis and victim support agencies and fostering a close working relationship with Police Scotland </a:t>
            </a:r>
          </a:p>
          <a:p>
            <a:r>
              <a:rPr lang="en-GB" dirty="0" smtClean="0"/>
              <a:t>Ensuring </a:t>
            </a:r>
            <a:r>
              <a:rPr lang="en-GB" dirty="0"/>
              <a:t>that resources are made available to invest in this area of student support.</a:t>
            </a:r>
          </a:p>
          <a:p>
            <a:r>
              <a:rPr lang="en-GB" dirty="0" smtClean="0"/>
              <a:t>Addressing </a:t>
            </a:r>
            <a:r>
              <a:rPr lang="en-GB" dirty="0"/>
              <a:t>the wider societal problems of prevention and support and tackling destructing attitudes that underpin rape myths and victim blaming, via the ongoing campaign and through T&amp;L initiatives, which would align well with most Scottish Universities’ community missions. </a:t>
            </a:r>
          </a:p>
          <a:p>
            <a:r>
              <a:rPr lang="en-GB" dirty="0" smtClean="0"/>
              <a:t>Introduction of compulsory consent </a:t>
            </a:r>
            <a:r>
              <a:rPr lang="en-GB" dirty="0"/>
              <a:t>training (consent workshops at level 7, e.g. as part of induction </a:t>
            </a:r>
            <a:r>
              <a:rPr lang="en-GB" dirty="0" smtClean="0"/>
              <a:t>week across disciplines)</a:t>
            </a:r>
          </a:p>
          <a:p>
            <a:endParaRPr lang="en-GB" dirty="0"/>
          </a:p>
          <a:p>
            <a:endParaRPr lang="en-GB" dirty="0"/>
          </a:p>
        </p:txBody>
      </p:sp>
    </p:spTree>
    <p:extLst>
      <p:ext uri="{BB962C8B-B14F-4D97-AF65-F5344CB8AC3E}">
        <p14:creationId xmlns:p14="http://schemas.microsoft.com/office/powerpoint/2010/main" val="2197615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What we want to see</a:t>
            </a:r>
            <a:endParaRPr lang="en-GB" dirty="0"/>
          </a:p>
        </p:txBody>
      </p:sp>
      <p:sp>
        <p:nvSpPr>
          <p:cNvPr id="3" name="Content Placeholder 2"/>
          <p:cNvSpPr>
            <a:spLocks noGrp="1"/>
          </p:cNvSpPr>
          <p:nvPr>
            <p:ph idx="1"/>
          </p:nvPr>
        </p:nvSpPr>
        <p:spPr/>
        <p:txBody>
          <a:bodyPr/>
          <a:lstStyle/>
          <a:p>
            <a:r>
              <a:rPr lang="en-GB" dirty="0"/>
              <a:t>The campaign wishes to see the introduction of robust, clear and consistent guidelines to support victims of sexual violence and to ensure that consent education and prevention workshops become a compulsory element throughout the curriculum and that student-leads and participants are credited for their prevention work. </a:t>
            </a:r>
            <a:endParaRPr lang="en-GB" dirty="0" smtClean="0"/>
          </a:p>
          <a:p>
            <a:r>
              <a:rPr lang="en-GB" dirty="0" smtClean="0"/>
              <a:t>Above </a:t>
            </a:r>
            <a:r>
              <a:rPr lang="en-GB" dirty="0"/>
              <a:t>all, the campaign aims to ensure safety on and off campus and to foster respect and social responsibility for current and future generations of students. We are incredibly proud of our initiative and of what we have already achieved in a very short time and hope to build momentum and see Standing Safe as an example of best practice. </a:t>
            </a:r>
          </a:p>
          <a:p>
            <a:endParaRPr lang="en-GB" dirty="0"/>
          </a:p>
        </p:txBody>
      </p:sp>
    </p:spTree>
    <p:extLst>
      <p:ext uri="{BB962C8B-B14F-4D97-AF65-F5344CB8AC3E}">
        <p14:creationId xmlns:p14="http://schemas.microsoft.com/office/powerpoint/2010/main" val="3876475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Making Waves</a:t>
            </a:r>
            <a:endParaRPr lang="en-GB" dirty="0"/>
          </a:p>
        </p:txBody>
      </p:sp>
      <p:sp>
        <p:nvSpPr>
          <p:cNvPr id="3" name="Content Placeholder 2"/>
          <p:cNvSpPr>
            <a:spLocks noGrp="1"/>
          </p:cNvSpPr>
          <p:nvPr>
            <p:ph idx="1"/>
          </p:nvPr>
        </p:nvSpPr>
        <p:spPr/>
        <p:txBody>
          <a:bodyPr/>
          <a:lstStyle/>
          <a:p>
            <a:r>
              <a:rPr lang="en-GB" dirty="0"/>
              <a:t>The Standing Safe campaign is now established </a:t>
            </a:r>
            <a:r>
              <a:rPr lang="en-GB" dirty="0" smtClean="0"/>
              <a:t>as a working model and has potential to expand. It has been discussed </a:t>
            </a:r>
            <a:r>
              <a:rPr lang="en-GB" dirty="0"/>
              <a:t>in Scottish Parliament during debates on topics related to sexual violence prevention policies by MSPs, across </a:t>
            </a:r>
            <a:r>
              <a:rPr lang="en-GB" dirty="0" smtClean="0"/>
              <a:t>parties and it has a substantial presence in the media.  We would like to use this momentum </a:t>
            </a:r>
            <a:r>
              <a:rPr lang="en-GB" dirty="0"/>
              <a:t>to </a:t>
            </a:r>
            <a:r>
              <a:rPr lang="en-GB" dirty="0" smtClean="0"/>
              <a:t>help students and staff and to impact </a:t>
            </a:r>
            <a:r>
              <a:rPr lang="en-GB" dirty="0"/>
              <a:t>on UWS policy </a:t>
            </a:r>
            <a:r>
              <a:rPr lang="en-GB" dirty="0" smtClean="0"/>
              <a:t>and National policy. We believe that working collaboratively, as part of a network with NGOS, other Universities, the Scottish Government and our own Senior Management we can achieve a standard of practice that we can be proud of. </a:t>
            </a:r>
            <a:endParaRPr lang="en-GB" dirty="0"/>
          </a:p>
        </p:txBody>
      </p:sp>
    </p:spTree>
    <p:extLst>
      <p:ext uri="{BB962C8B-B14F-4D97-AF65-F5344CB8AC3E}">
        <p14:creationId xmlns:p14="http://schemas.microsoft.com/office/powerpoint/2010/main" val="3091232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Rationale</a:t>
            </a:r>
            <a:endParaRPr lang="en-GB" dirty="0"/>
          </a:p>
        </p:txBody>
      </p:sp>
      <p:sp>
        <p:nvSpPr>
          <p:cNvPr id="3" name="Content Placeholder 2"/>
          <p:cNvSpPr>
            <a:spLocks noGrp="1"/>
          </p:cNvSpPr>
          <p:nvPr>
            <p:ph idx="1"/>
          </p:nvPr>
        </p:nvSpPr>
        <p:spPr>
          <a:xfrm>
            <a:off x="1090708" y="2619976"/>
            <a:ext cx="8825659" cy="3416300"/>
          </a:xfrm>
        </p:spPr>
        <p:txBody>
          <a:bodyPr>
            <a:normAutofit fontScale="92500" lnSpcReduction="10000"/>
          </a:bodyPr>
          <a:lstStyle/>
          <a:p>
            <a:r>
              <a:rPr lang="en-GB" dirty="0" smtClean="0"/>
              <a:t>The </a:t>
            </a:r>
            <a:r>
              <a:rPr lang="en-GB" dirty="0"/>
              <a:t>Scottish Government recently commented on the absence of affirmative action against sexual violence in Higher Education institutions and supports initiatives aimed at consent education and sexual violence prevention, under their Equally Safe strategy and their Violence against Women and Girls policy. </a:t>
            </a:r>
            <a:r>
              <a:rPr lang="en-GB" dirty="0" smtClean="0"/>
              <a:t>A taskforce </a:t>
            </a:r>
            <a:r>
              <a:rPr lang="en-GB" dirty="0"/>
              <a:t>to help reduce violence against women on university campuses was announced by the UK Business Secretary in 2015</a:t>
            </a:r>
            <a:endParaRPr lang="en-GB" dirty="0" smtClean="0"/>
          </a:p>
          <a:p>
            <a:r>
              <a:rPr lang="en-GB" dirty="0"/>
              <a:t>Universities UK have </a:t>
            </a:r>
            <a:r>
              <a:rPr lang="en-GB" dirty="0" smtClean="0"/>
              <a:t>also stated that </a:t>
            </a:r>
            <a:r>
              <a:rPr lang="en-GB" dirty="0"/>
              <a:t>issues around sexual violence should be addressed in policy as </a:t>
            </a:r>
            <a:r>
              <a:rPr lang="en-GB" dirty="0" smtClean="0"/>
              <a:t>matter </a:t>
            </a:r>
            <a:r>
              <a:rPr lang="en-GB" dirty="0"/>
              <a:t>of priority. </a:t>
            </a:r>
            <a:endParaRPr lang="en-GB" dirty="0" smtClean="0"/>
          </a:p>
          <a:p>
            <a:r>
              <a:rPr lang="en-GB" dirty="0" smtClean="0"/>
              <a:t>The </a:t>
            </a:r>
            <a:r>
              <a:rPr lang="en-GB" dirty="0"/>
              <a:t>Curriculum for Excellence </a:t>
            </a:r>
            <a:r>
              <a:rPr lang="en-GB" dirty="0" smtClean="0"/>
              <a:t>allows for more </a:t>
            </a:r>
            <a:r>
              <a:rPr lang="en-GB" dirty="0"/>
              <a:t>robust action to be taken against sexual violence, under the new Health and Wellbeing focus, which is designed to improve both understanding and communication of H&amp;W, by engaging young people in H&amp;W issues, including sexual health and violence.</a:t>
            </a:r>
          </a:p>
          <a:p>
            <a:endParaRPr lang="en-GB" dirty="0" smtClean="0"/>
          </a:p>
          <a:p>
            <a:endParaRPr lang="en-GB" dirty="0" smtClean="0"/>
          </a:p>
          <a:p>
            <a:pPr marL="0" indent="0">
              <a:buNone/>
            </a:pPr>
            <a:endParaRPr lang="en-GB" dirty="0"/>
          </a:p>
        </p:txBody>
      </p:sp>
    </p:spTree>
    <p:extLst>
      <p:ext uri="{BB962C8B-B14F-4D97-AF65-F5344CB8AC3E}">
        <p14:creationId xmlns:p14="http://schemas.microsoft.com/office/powerpoint/2010/main" val="4002591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Rectangle 1"/>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rgbClr val="385623"/>
                </a:solidFill>
                <a:effectLst/>
                <a:latin typeface="Arial" panose="020B0604020202020204" pitchFamily="34" charset="0"/>
                <a:ea typeface="Calibri" panose="020F0502020204030204" pitchFamily="34" charset="0"/>
                <a:cs typeface="Times New Roman" panose="02020603050405020304" pitchFamily="18" charset="0"/>
                <a:hlinkClick r:id="rId2"/>
              </a:rPr>
              <a:t>https://drive.google.com/uc?id=0B9bBxLCwAsUac1FWMXI5WDJBN1E&amp;export=download</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12307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Rationale</a:t>
            </a:r>
          </a:p>
        </p:txBody>
      </p:sp>
      <p:sp>
        <p:nvSpPr>
          <p:cNvPr id="3" name="Content Placeholder 2"/>
          <p:cNvSpPr>
            <a:spLocks noGrp="1"/>
          </p:cNvSpPr>
          <p:nvPr>
            <p:ph idx="1"/>
          </p:nvPr>
        </p:nvSpPr>
        <p:spPr/>
        <p:txBody>
          <a:bodyPr/>
          <a:lstStyle/>
          <a:p>
            <a:r>
              <a:rPr lang="en-GB" dirty="0"/>
              <a:t>The Standing Safe campaign is a </a:t>
            </a:r>
            <a:r>
              <a:rPr lang="en-GB" dirty="0" smtClean="0"/>
              <a:t>student-led initiative </a:t>
            </a:r>
            <a:r>
              <a:rPr lang="en-GB" dirty="0"/>
              <a:t>aimed at preventing sexual violence on and off campus and aligns firmly with the aims, ethos and desired outcomes of the </a:t>
            </a:r>
            <a:r>
              <a:rPr lang="en-GB" dirty="0" smtClean="0"/>
              <a:t>Scottish </a:t>
            </a:r>
            <a:r>
              <a:rPr lang="en-GB" dirty="0"/>
              <a:t>Government’s Equally Safe strategy.  </a:t>
            </a:r>
          </a:p>
          <a:p>
            <a:r>
              <a:rPr lang="en-GB" dirty="0"/>
              <a:t>In partnership with pivotal external organisations, most notably with Lanarkshire Rape Crisis Centre (LRCC) and NHS Lanarkshire, we are working </a:t>
            </a:r>
            <a:r>
              <a:rPr lang="en-GB" dirty="0" smtClean="0"/>
              <a:t>collaboratively </a:t>
            </a:r>
            <a:r>
              <a:rPr lang="en-GB" dirty="0"/>
              <a:t>to tackle sexual </a:t>
            </a:r>
            <a:r>
              <a:rPr lang="en-GB" dirty="0" smtClean="0"/>
              <a:t>and gender based violence and </a:t>
            </a:r>
            <a:r>
              <a:rPr lang="en-GB" dirty="0"/>
              <a:t>to address the harmful attitudes that underpin it, such as rape myths and victim blaming.</a:t>
            </a:r>
          </a:p>
          <a:p>
            <a:endParaRPr lang="en-GB" dirty="0"/>
          </a:p>
        </p:txBody>
      </p:sp>
    </p:spTree>
    <p:extLst>
      <p:ext uri="{BB962C8B-B14F-4D97-AF65-F5344CB8AC3E}">
        <p14:creationId xmlns:p14="http://schemas.microsoft.com/office/powerpoint/2010/main" val="2989439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Collaborations – Partnerships </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7197" y="3105788"/>
            <a:ext cx="704490" cy="83996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743" y="2336240"/>
            <a:ext cx="1162050" cy="5238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403" y="2418246"/>
            <a:ext cx="1156326" cy="433406"/>
          </a:xfrm>
          <a:prstGeom prst="rect">
            <a:avLst/>
          </a:prstGeom>
        </p:spPr>
      </p:pic>
      <p:sp>
        <p:nvSpPr>
          <p:cNvPr id="7" name="AutoShape 2" descr="Image result for ESHE strathcly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32" name="Picture 8" descr="Image result for ESHE strathcly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896" y="2873908"/>
            <a:ext cx="959889" cy="959889"/>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0" descr="Image result for mentors in violence prevention scotland"/>
          <p:cNvSpPr>
            <a:spLocks noChangeAspect="1" noChangeArrowheads="1"/>
          </p:cNvSpPr>
          <p:nvPr/>
        </p:nvSpPr>
        <p:spPr bwMode="auto">
          <a:xfrm>
            <a:off x="155575" y="-738188"/>
            <a:ext cx="2609850" cy="1552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12" descr="Image result for mentors in violence prevention scotland"/>
          <p:cNvSpPr>
            <a:spLocks noChangeAspect="1" noChangeArrowheads="1"/>
          </p:cNvSpPr>
          <p:nvPr/>
        </p:nvSpPr>
        <p:spPr bwMode="auto">
          <a:xfrm>
            <a:off x="307975" y="-585788"/>
            <a:ext cx="2609850" cy="1552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5869" y="2380440"/>
            <a:ext cx="1160321" cy="690264"/>
          </a:xfrm>
          <a:prstGeom prst="rect">
            <a:avLst/>
          </a:prstGeom>
        </p:spPr>
      </p:pic>
      <p:sp>
        <p:nvSpPr>
          <p:cNvPr id="13" name="AutoShape 14" descr="Image result for victim support scotland"/>
          <p:cNvSpPr>
            <a:spLocks noChangeAspect="1" noChangeArrowheads="1"/>
          </p:cNvSpPr>
          <p:nvPr/>
        </p:nvSpPr>
        <p:spPr bwMode="auto">
          <a:xfrm>
            <a:off x="1499442" y="625454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3212" y="3217746"/>
            <a:ext cx="1207784" cy="616051"/>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81717" y="2386430"/>
            <a:ext cx="719265" cy="1057102"/>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86510" y="2466988"/>
            <a:ext cx="933406" cy="933406"/>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8403" y="4459519"/>
            <a:ext cx="1132703" cy="748393"/>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11113" y="4053391"/>
            <a:ext cx="947970" cy="995585"/>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02290" y="4149330"/>
            <a:ext cx="1244865" cy="620378"/>
          </a:xfrm>
          <a:prstGeom prst="rect">
            <a:avLst/>
          </a:prstGeom>
        </p:spPr>
      </p:pic>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53903" y="3217746"/>
            <a:ext cx="1209151" cy="343983"/>
          </a:xfrm>
          <a:prstGeom prst="rect">
            <a:avLst/>
          </a:prstGeom>
        </p:spPr>
      </p:pic>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09948" y="2459951"/>
            <a:ext cx="1328106" cy="531242"/>
          </a:xfrm>
          <a:prstGeom prst="rect">
            <a:avLst/>
          </a:prstGeom>
        </p:spPr>
      </p:pic>
      <p:pic>
        <p:nvPicPr>
          <p:cNvPr id="24" name="Picture 2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640463" y="3828408"/>
            <a:ext cx="816378" cy="1260851"/>
          </a:xfrm>
          <a:prstGeom prst="rect">
            <a:avLst/>
          </a:prstGeom>
        </p:spPr>
      </p:pic>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857282" y="3778284"/>
            <a:ext cx="1410598" cy="464322"/>
          </a:xfrm>
          <a:prstGeom prst="rect">
            <a:avLst/>
          </a:prstGeom>
        </p:spPr>
      </p:pic>
      <p:pic>
        <p:nvPicPr>
          <p:cNvPr id="27" name="Picture 2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962054" y="4431747"/>
            <a:ext cx="1382281" cy="863925"/>
          </a:xfrm>
          <a:prstGeom prst="rect">
            <a:avLst/>
          </a:prstGeom>
        </p:spPr>
      </p:pic>
      <p:sp>
        <p:nvSpPr>
          <p:cNvPr id="3" name="AutoShape 2" descr="Image result for SAUW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8"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790995" y="4795525"/>
            <a:ext cx="868399" cy="868399"/>
          </a:xfrm>
          <a:prstGeom prst="rect">
            <a:avLst/>
          </a:prstGeom>
        </p:spPr>
      </p:pic>
      <p:pic>
        <p:nvPicPr>
          <p:cNvPr id="22" name="Picture 2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30476" y="692953"/>
            <a:ext cx="1168225" cy="1102481"/>
          </a:xfrm>
          <a:prstGeom prst="rect">
            <a:avLst/>
          </a:prstGeom>
        </p:spPr>
      </p:pic>
      <p:sp>
        <p:nvSpPr>
          <p:cNvPr id="9" name="AutoShape 2" descr="Image result for anti-ogling campaign"/>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23" name="Picture 2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745689" y="5072250"/>
            <a:ext cx="776084" cy="776084"/>
          </a:xfrm>
          <a:prstGeom prst="rect">
            <a:avLst/>
          </a:prstGeom>
        </p:spPr>
      </p:pic>
    </p:spTree>
    <p:extLst>
      <p:ext uri="{BB962C8B-B14F-4D97-AF65-F5344CB8AC3E}">
        <p14:creationId xmlns:p14="http://schemas.microsoft.com/office/powerpoint/2010/main" val="2928919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492" y="724930"/>
            <a:ext cx="8894875" cy="955702"/>
          </a:xfrm>
        </p:spPr>
        <p:txBody>
          <a:bodyPr/>
          <a:lstStyle/>
          <a:p>
            <a:r>
              <a:rPr lang="en-GB" dirty="0" smtClean="0"/>
              <a:t>Talks- Workshops-Seminars-Films-Visits</a:t>
            </a:r>
            <a:endParaRPr lang="en-GB" dirty="0"/>
          </a:p>
        </p:txBody>
      </p:sp>
      <p:sp>
        <p:nvSpPr>
          <p:cNvPr id="3" name="Content Placeholder 2"/>
          <p:cNvSpPr>
            <a:spLocks noGrp="1"/>
          </p:cNvSpPr>
          <p:nvPr>
            <p:ph idx="1"/>
          </p:nvPr>
        </p:nvSpPr>
        <p:spPr/>
        <p:txBody>
          <a:bodyPr>
            <a:normAutofit/>
          </a:bodyPr>
          <a:lstStyle/>
          <a:p>
            <a:endParaRPr lang="en-GB" dirty="0" smtClean="0"/>
          </a:p>
          <a:p>
            <a:r>
              <a:rPr lang="en-GB" dirty="0" smtClean="0"/>
              <a:t>Standing Safe hosts regular events aimed at engaging our students on topics related to sexual violence. These events vary in scope and format and provide different opportunities for discussion and learning. They include workshops on social attitudes or issues around consent and gender stereotypes, lectures on harmful traditional practices, information sessions on aspects of the Scottish Justice System and victim support agencies, film screenings and self defence classes. </a:t>
            </a:r>
          </a:p>
          <a:p>
            <a:r>
              <a:rPr lang="en-GB" dirty="0"/>
              <a:t>The students are introduced to a number of preventative initiatives </a:t>
            </a:r>
            <a:r>
              <a:rPr lang="en-GB" dirty="0" smtClean="0"/>
              <a:t>from representatives of Rape Crisis, </a:t>
            </a:r>
            <a:r>
              <a:rPr lang="en-GB" dirty="0"/>
              <a:t>White Ribbon and </a:t>
            </a:r>
            <a:r>
              <a:rPr lang="en-GB" dirty="0" smtClean="0"/>
              <a:t>MVP (Police Scotland). </a:t>
            </a:r>
            <a:endParaRPr lang="en-GB" dirty="0"/>
          </a:p>
        </p:txBody>
      </p:sp>
    </p:spTree>
    <p:extLst>
      <p:ext uri="{BB962C8B-B14F-4D97-AF65-F5344CB8AC3E}">
        <p14:creationId xmlns:p14="http://schemas.microsoft.com/office/powerpoint/2010/main" val="1089418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Talks- Workshops- Seminars-Films- Visits</a:t>
            </a:r>
          </a:p>
        </p:txBody>
      </p:sp>
      <p:sp>
        <p:nvSpPr>
          <p:cNvPr id="3" name="Content Placeholder 2"/>
          <p:cNvSpPr>
            <a:spLocks noGrp="1"/>
          </p:cNvSpPr>
          <p:nvPr>
            <p:ph idx="1"/>
          </p:nvPr>
        </p:nvSpPr>
        <p:spPr/>
        <p:txBody>
          <a:bodyPr/>
          <a:lstStyle/>
          <a:p>
            <a:endParaRPr lang="en-GB" dirty="0" smtClean="0"/>
          </a:p>
          <a:p>
            <a:r>
              <a:rPr lang="en-GB" dirty="0" smtClean="0"/>
              <a:t>We also provide </a:t>
            </a:r>
            <a:r>
              <a:rPr lang="en-GB" dirty="0"/>
              <a:t>opportunities for students to visit </a:t>
            </a:r>
            <a:r>
              <a:rPr lang="en-GB" dirty="0" smtClean="0"/>
              <a:t>external organisations and learn from/work with professionals who are active in the area of prevention(e.g. Youth </a:t>
            </a:r>
            <a:r>
              <a:rPr lang="en-GB" dirty="0"/>
              <a:t>Community Support Agency, Glasgow Women’s Library). </a:t>
            </a:r>
            <a:endParaRPr lang="en-GB" dirty="0" smtClean="0"/>
          </a:p>
          <a:p>
            <a:r>
              <a:rPr lang="en-GB" dirty="0" smtClean="0"/>
              <a:t>Our </a:t>
            </a:r>
            <a:r>
              <a:rPr lang="en-GB" dirty="0"/>
              <a:t>students </a:t>
            </a:r>
            <a:r>
              <a:rPr lang="en-GB" dirty="0" smtClean="0"/>
              <a:t>added their voice to a large scale project led by </a:t>
            </a:r>
            <a:r>
              <a:rPr lang="en-GB" dirty="0"/>
              <a:t>the Young Women’s Movement </a:t>
            </a:r>
            <a:r>
              <a:rPr lang="en-GB" dirty="0" smtClean="0"/>
              <a:t>and contributed </a:t>
            </a:r>
            <a:r>
              <a:rPr lang="en-GB" dirty="0"/>
              <a:t>to the development of </a:t>
            </a:r>
            <a:r>
              <a:rPr lang="en-GB" dirty="0" smtClean="0"/>
              <a:t>their </a:t>
            </a:r>
            <a:r>
              <a:rPr lang="en-GB" dirty="0"/>
              <a:t>2016 Status of Young Women in Scotland </a:t>
            </a:r>
            <a:r>
              <a:rPr lang="en-GB" dirty="0" smtClean="0"/>
              <a:t>Report.  </a:t>
            </a:r>
          </a:p>
          <a:p>
            <a:r>
              <a:rPr lang="en-GB" dirty="0" smtClean="0"/>
              <a:t>They are currently fundraising to host a premiere film screening event for the documentary “The Uncondemned”</a:t>
            </a:r>
          </a:p>
          <a:p>
            <a:endParaRPr lang="en-GB" dirty="0"/>
          </a:p>
          <a:p>
            <a:endParaRPr lang="en-GB" dirty="0"/>
          </a:p>
          <a:p>
            <a:endParaRPr lang="en-GB" dirty="0"/>
          </a:p>
        </p:txBody>
      </p:sp>
    </p:spTree>
    <p:extLst>
      <p:ext uri="{BB962C8B-B14F-4D97-AF65-F5344CB8AC3E}">
        <p14:creationId xmlns:p14="http://schemas.microsoft.com/office/powerpoint/2010/main" val="808997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Annual Conference </a:t>
            </a:r>
            <a:endParaRPr lang="en-GB" dirty="0"/>
          </a:p>
        </p:txBody>
      </p:sp>
      <p:sp>
        <p:nvSpPr>
          <p:cNvPr id="3" name="Content Placeholder 2"/>
          <p:cNvSpPr>
            <a:spLocks noGrp="1"/>
          </p:cNvSpPr>
          <p:nvPr>
            <p:ph idx="1"/>
          </p:nvPr>
        </p:nvSpPr>
        <p:spPr/>
        <p:txBody>
          <a:bodyPr>
            <a:normAutofit lnSpcReduction="10000"/>
          </a:bodyPr>
          <a:lstStyle/>
          <a:p>
            <a:r>
              <a:rPr lang="en-GB" dirty="0" smtClean="0"/>
              <a:t>Standing Safe holds an annual conference. This year it focuses specifically on Gender Based Violence</a:t>
            </a:r>
          </a:p>
          <a:p>
            <a:endParaRPr lang="en-GB" dirty="0" smtClean="0"/>
          </a:p>
          <a:p>
            <a:endParaRPr lang="en-GB" dirty="0"/>
          </a:p>
          <a:p>
            <a:endParaRPr lang="en-GB" dirty="0" smtClean="0"/>
          </a:p>
          <a:p>
            <a:endParaRPr lang="en-GB" dirty="0" smtClean="0"/>
          </a:p>
          <a:p>
            <a:endParaRPr lang="en-GB" dirty="0"/>
          </a:p>
          <a:p>
            <a:r>
              <a:rPr lang="en-GB" dirty="0"/>
              <a:t>Students get the opportunity to organise the conference and meet with </a:t>
            </a:r>
            <a:r>
              <a:rPr lang="en-GB" dirty="0" smtClean="0"/>
              <a:t>professionals who </a:t>
            </a:r>
            <a:r>
              <a:rPr lang="en-GB" dirty="0"/>
              <a:t>work in </a:t>
            </a:r>
            <a:r>
              <a:rPr lang="en-GB" dirty="0" smtClean="0"/>
              <a:t>support and prevention services, </a:t>
            </a:r>
            <a:r>
              <a:rPr lang="en-GB" dirty="0"/>
              <a:t>as well as </a:t>
            </a:r>
            <a:r>
              <a:rPr lang="en-GB" dirty="0" smtClean="0"/>
              <a:t>academics</a:t>
            </a:r>
            <a:r>
              <a:rPr lang="en-GB" dirty="0"/>
              <a:t>. </a:t>
            </a:r>
          </a:p>
          <a:p>
            <a:pPr marL="0" indent="0">
              <a:buNone/>
            </a:pPr>
            <a:endParaRPr lang="en-GB" dirty="0"/>
          </a:p>
          <a:p>
            <a:endParaRPr lang="en-GB" dirty="0" smtClean="0"/>
          </a:p>
          <a:p>
            <a:endParaRPr lang="en-GB" dirty="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1947" y="3243076"/>
            <a:ext cx="2935621" cy="1652720"/>
          </a:xfrm>
          <a:prstGeom prst="rect">
            <a:avLst/>
          </a:prstGeom>
        </p:spPr>
      </p:pic>
    </p:spTree>
    <p:extLst>
      <p:ext uri="{BB962C8B-B14F-4D97-AF65-F5344CB8AC3E}">
        <p14:creationId xmlns:p14="http://schemas.microsoft.com/office/powerpoint/2010/main" val="723029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Student Training </a:t>
            </a:r>
            <a:endParaRPr lang="en-GB" dirty="0"/>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r>
              <a:rPr lang="en-GB" dirty="0" smtClean="0"/>
              <a:t>We are working in Partnership with Lanarkshire Rape Crisis who are providing specialised training to student volunteers, enabling them to lead consent workshops with our incoming cohorts next year. The training they receive is part of a national  prevention initiative by Rape Crisis Scotland.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1384" y="2814034"/>
            <a:ext cx="1667424" cy="751708"/>
          </a:xfrm>
          <a:prstGeom prst="rect">
            <a:avLst/>
          </a:prstGeom>
        </p:spPr>
      </p:pic>
    </p:spTree>
    <p:extLst>
      <p:ext uri="{BB962C8B-B14F-4D97-AF65-F5344CB8AC3E}">
        <p14:creationId xmlns:p14="http://schemas.microsoft.com/office/powerpoint/2010/main" val="3042064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Students as Partners</a:t>
            </a:r>
            <a:endParaRPr lang="en-GB" dirty="0"/>
          </a:p>
        </p:txBody>
      </p:sp>
      <p:sp>
        <p:nvSpPr>
          <p:cNvPr id="3" name="Content Placeholder 2"/>
          <p:cNvSpPr>
            <a:spLocks noGrp="1"/>
          </p:cNvSpPr>
          <p:nvPr>
            <p:ph idx="1"/>
          </p:nvPr>
        </p:nvSpPr>
        <p:spPr/>
        <p:txBody>
          <a:bodyPr/>
          <a:lstStyle/>
          <a:p>
            <a:r>
              <a:rPr lang="en-GB" dirty="0" smtClean="0"/>
              <a:t>Standing Safe is a student-led initiative, facilitated by Staff.</a:t>
            </a:r>
          </a:p>
          <a:p>
            <a:r>
              <a:rPr lang="en-GB" dirty="0" smtClean="0"/>
              <a:t>With guidance and support from staff, our student volunteers plan, organise and host events.  </a:t>
            </a:r>
          </a:p>
          <a:p>
            <a:r>
              <a:rPr lang="en-GB" dirty="0" smtClean="0"/>
              <a:t>Staff and student volunteers meet often to discuss ideas for events and manage. </a:t>
            </a:r>
          </a:p>
          <a:p>
            <a:r>
              <a:rPr lang="en-GB" dirty="0" smtClean="0"/>
              <a:t>Students administer and manage our social media sites, with the support of staff and under strict conduct protocols devised in collaboration with LRCC.</a:t>
            </a:r>
            <a:endParaRPr lang="en-GB" dirty="0"/>
          </a:p>
        </p:txBody>
      </p:sp>
    </p:spTree>
    <p:extLst>
      <p:ext uri="{BB962C8B-B14F-4D97-AF65-F5344CB8AC3E}">
        <p14:creationId xmlns:p14="http://schemas.microsoft.com/office/powerpoint/2010/main" val="9999436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192</TotalTime>
  <Words>1375</Words>
  <Application>Microsoft Office PowerPoint</Application>
  <PresentationFormat>Widescreen</PresentationFormat>
  <Paragraphs>77</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Gothic</vt:lpstr>
      <vt:lpstr>Times New Roman</vt:lpstr>
      <vt:lpstr>Wingdings 3</vt:lpstr>
      <vt:lpstr>Ion Boardroom</vt:lpstr>
      <vt:lpstr>PowerPoint Presentation</vt:lpstr>
      <vt:lpstr>Rationale</vt:lpstr>
      <vt:lpstr>Rationale</vt:lpstr>
      <vt:lpstr>Collaborations – Partnerships </vt:lpstr>
      <vt:lpstr>Talks- Workshops-Seminars-Films-Visits</vt:lpstr>
      <vt:lpstr>Talks- Workshops- Seminars-Films- Visits</vt:lpstr>
      <vt:lpstr>Annual Conference </vt:lpstr>
      <vt:lpstr>Student Training </vt:lpstr>
      <vt:lpstr>Students as Partners</vt:lpstr>
      <vt:lpstr>Building Confidence</vt:lpstr>
      <vt:lpstr>Transferable Skills </vt:lpstr>
      <vt:lpstr>Student Recognition </vt:lpstr>
      <vt:lpstr>Student Support</vt:lpstr>
      <vt:lpstr>Research </vt:lpstr>
      <vt:lpstr>Research</vt:lpstr>
      <vt:lpstr> Impacting the Curriculum </vt:lpstr>
      <vt:lpstr>Impacting Policy (UWS and Nationally) </vt:lpstr>
      <vt:lpstr>What we want to see</vt:lpstr>
      <vt:lpstr>Making Waves</vt:lpstr>
      <vt:lpstr>PowerPoint Presentation</vt:lpstr>
    </vt:vector>
  </TitlesOfParts>
  <Company>University Of The West Of Scotland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Kallia Manoussaki</dc:creator>
  <cp:lastModifiedBy>Kallia Manoussaki</cp:lastModifiedBy>
  <cp:revision>31</cp:revision>
  <dcterms:created xsi:type="dcterms:W3CDTF">2016-12-13T17:15:15Z</dcterms:created>
  <dcterms:modified xsi:type="dcterms:W3CDTF">2018-01-25T12:17:59Z</dcterms:modified>
</cp:coreProperties>
</file>