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70" r:id="rId1"/>
  </p:sldMasterIdLst>
  <p:notesMasterIdLst>
    <p:notesMasterId r:id="rId25"/>
  </p:notesMasterIdLst>
  <p:handoutMasterIdLst>
    <p:handoutMasterId r:id="rId26"/>
  </p:handoutMasterIdLst>
  <p:sldIdLst>
    <p:sldId id="548" r:id="rId2"/>
    <p:sldId id="529" r:id="rId3"/>
    <p:sldId id="537" r:id="rId4"/>
    <p:sldId id="491" r:id="rId5"/>
    <p:sldId id="538" r:id="rId6"/>
    <p:sldId id="533" r:id="rId7"/>
    <p:sldId id="546" r:id="rId8"/>
    <p:sldId id="492" r:id="rId9"/>
    <p:sldId id="493" r:id="rId10"/>
    <p:sldId id="540" r:id="rId11"/>
    <p:sldId id="541" r:id="rId12"/>
    <p:sldId id="495" r:id="rId13"/>
    <p:sldId id="496" r:id="rId14"/>
    <p:sldId id="497" r:id="rId15"/>
    <p:sldId id="498" r:id="rId16"/>
    <p:sldId id="547" r:id="rId17"/>
    <p:sldId id="507" r:id="rId18"/>
    <p:sldId id="508" r:id="rId19"/>
    <p:sldId id="509" r:id="rId20"/>
    <p:sldId id="510" r:id="rId21"/>
    <p:sldId id="511" r:id="rId22"/>
    <p:sldId id="512" r:id="rId23"/>
    <p:sldId id="549"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8556" autoAdjust="0"/>
  </p:normalViewPr>
  <p:slideViewPr>
    <p:cSldViewPr>
      <p:cViewPr varScale="1">
        <p:scale>
          <a:sx n="73" d="100"/>
          <a:sy n="73" d="100"/>
        </p:scale>
        <p:origin x="1296" y="72"/>
      </p:cViewPr>
      <p:guideLst>
        <p:guide orient="horz" pos="2160"/>
        <p:guide pos="2880"/>
      </p:guideLst>
    </p:cSldViewPr>
  </p:slideViewPr>
  <p:outlineViewPr>
    <p:cViewPr>
      <p:scale>
        <a:sx n="33" d="100"/>
        <a:sy n="33" d="100"/>
      </p:scale>
      <p:origin x="0" y="2856"/>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3" d="100"/>
          <a:sy n="83" d="100"/>
        </p:scale>
        <p:origin x="-3480"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DMALLC\Local%20Settings\temp\DV%20stats%20and%20trends%20since%20Oct07.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8792535675082602E-2"/>
          <c:y val="8.4880636604774407E-2"/>
          <c:w val="0.63666300768386497"/>
          <c:h val="0.69230769230769296"/>
        </c:manualLayout>
      </c:layout>
      <c:lineChart>
        <c:grouping val="standard"/>
        <c:varyColors val="0"/>
        <c:ser>
          <c:idx val="0"/>
          <c:order val="0"/>
          <c:tx>
            <c:strRef>
              <c:f>Sheet1!$J$1</c:f>
              <c:strCache>
                <c:ptCount val="1"/>
                <c:pt idx="0">
                  <c:v>Judicial action</c:v>
                </c:pt>
              </c:strCache>
            </c:strRef>
          </c:tx>
          <c:spPr>
            <a:ln w="12700">
              <a:solidFill>
                <a:srgbClr val="000080"/>
              </a:solidFill>
              <a:prstDash val="solid"/>
            </a:ln>
          </c:spPr>
          <c:marker>
            <c:symbol val="diamond"/>
            <c:size val="5"/>
            <c:spPr>
              <a:solidFill>
                <a:srgbClr val="000080"/>
              </a:solidFill>
              <a:ln>
                <a:solidFill>
                  <a:srgbClr val="000080"/>
                </a:solidFill>
                <a:prstDash val="solid"/>
              </a:ln>
            </c:spPr>
          </c:marker>
          <c:trendline>
            <c:spPr>
              <a:ln w="25400">
                <a:solidFill>
                  <a:srgbClr val="0000FF"/>
                </a:solidFill>
                <a:prstDash val="solid"/>
              </a:ln>
            </c:spPr>
            <c:trendlineType val="linear"/>
            <c:dispRSqr val="0"/>
            <c:dispEq val="0"/>
          </c:trendline>
          <c:cat>
            <c:strRef>
              <c:f>Sheet1!$A$3:$A$35</c:f>
              <c:strCache>
                <c:ptCount val="33"/>
                <c:pt idx="0">
                  <c:v>November</c:v>
                </c:pt>
                <c:pt idx="1">
                  <c:v>December</c:v>
                </c:pt>
                <c:pt idx="2">
                  <c:v>Jan 2008</c:v>
                </c:pt>
                <c:pt idx="3">
                  <c:v>February</c:v>
                </c:pt>
                <c:pt idx="4">
                  <c:v>March</c:v>
                </c:pt>
                <c:pt idx="5">
                  <c:v>April</c:v>
                </c:pt>
                <c:pt idx="6">
                  <c:v>May</c:v>
                </c:pt>
                <c:pt idx="7">
                  <c:v>June</c:v>
                </c:pt>
                <c:pt idx="8">
                  <c:v>July</c:v>
                </c:pt>
                <c:pt idx="9">
                  <c:v>August</c:v>
                </c:pt>
                <c:pt idx="10">
                  <c:v>September</c:v>
                </c:pt>
                <c:pt idx="11">
                  <c:v>October</c:v>
                </c:pt>
                <c:pt idx="12">
                  <c:v>November</c:v>
                </c:pt>
                <c:pt idx="13">
                  <c:v>December</c:v>
                </c:pt>
                <c:pt idx="14">
                  <c:v>Jan 2009</c:v>
                </c:pt>
                <c:pt idx="15">
                  <c:v>February</c:v>
                </c:pt>
                <c:pt idx="16">
                  <c:v>March</c:v>
                </c:pt>
                <c:pt idx="17">
                  <c:v>April</c:v>
                </c:pt>
                <c:pt idx="18">
                  <c:v>May </c:v>
                </c:pt>
                <c:pt idx="19">
                  <c:v>June</c:v>
                </c:pt>
                <c:pt idx="20">
                  <c:v>July</c:v>
                </c:pt>
                <c:pt idx="21">
                  <c:v>August</c:v>
                </c:pt>
                <c:pt idx="22">
                  <c:v>September</c:v>
                </c:pt>
                <c:pt idx="23">
                  <c:v>October</c:v>
                </c:pt>
                <c:pt idx="24">
                  <c:v>November</c:v>
                </c:pt>
                <c:pt idx="25">
                  <c:v>December</c:v>
                </c:pt>
                <c:pt idx="26">
                  <c:v>Jan 2010</c:v>
                </c:pt>
                <c:pt idx="27">
                  <c:v>February</c:v>
                </c:pt>
                <c:pt idx="28">
                  <c:v>March</c:v>
                </c:pt>
                <c:pt idx="29">
                  <c:v>April</c:v>
                </c:pt>
                <c:pt idx="30">
                  <c:v>May</c:v>
                </c:pt>
                <c:pt idx="31">
                  <c:v>June</c:v>
                </c:pt>
                <c:pt idx="32">
                  <c:v>July</c:v>
                </c:pt>
              </c:strCache>
            </c:strRef>
          </c:cat>
          <c:val>
            <c:numRef>
              <c:f>Sheet1!$J$3:$J$35</c:f>
              <c:numCache>
                <c:formatCode>General</c:formatCode>
                <c:ptCount val="33"/>
                <c:pt idx="0">
                  <c:v>11</c:v>
                </c:pt>
                <c:pt idx="1">
                  <c:v>10</c:v>
                </c:pt>
                <c:pt idx="2">
                  <c:v>10</c:v>
                </c:pt>
                <c:pt idx="3">
                  <c:v>5</c:v>
                </c:pt>
                <c:pt idx="4">
                  <c:v>12</c:v>
                </c:pt>
                <c:pt idx="5">
                  <c:v>8</c:v>
                </c:pt>
                <c:pt idx="6">
                  <c:v>8</c:v>
                </c:pt>
                <c:pt idx="7">
                  <c:v>4</c:v>
                </c:pt>
                <c:pt idx="8">
                  <c:v>11</c:v>
                </c:pt>
                <c:pt idx="9">
                  <c:v>10</c:v>
                </c:pt>
                <c:pt idx="10">
                  <c:v>13</c:v>
                </c:pt>
                <c:pt idx="11">
                  <c:v>8</c:v>
                </c:pt>
                <c:pt idx="12">
                  <c:v>8</c:v>
                </c:pt>
                <c:pt idx="13">
                  <c:v>6</c:v>
                </c:pt>
                <c:pt idx="14">
                  <c:v>3</c:v>
                </c:pt>
                <c:pt idx="15">
                  <c:v>7</c:v>
                </c:pt>
                <c:pt idx="16">
                  <c:v>11</c:v>
                </c:pt>
                <c:pt idx="17">
                  <c:v>7</c:v>
                </c:pt>
                <c:pt idx="18">
                  <c:v>6</c:v>
                </c:pt>
                <c:pt idx="19">
                  <c:v>3</c:v>
                </c:pt>
                <c:pt idx="20">
                  <c:v>5</c:v>
                </c:pt>
                <c:pt idx="21">
                  <c:v>5</c:v>
                </c:pt>
                <c:pt idx="22">
                  <c:v>5</c:v>
                </c:pt>
                <c:pt idx="23">
                  <c:v>7</c:v>
                </c:pt>
                <c:pt idx="24">
                  <c:v>3</c:v>
                </c:pt>
                <c:pt idx="25">
                  <c:v>5</c:v>
                </c:pt>
                <c:pt idx="26">
                  <c:v>1</c:v>
                </c:pt>
                <c:pt idx="27">
                  <c:v>2</c:v>
                </c:pt>
                <c:pt idx="28">
                  <c:v>4</c:v>
                </c:pt>
                <c:pt idx="29">
                  <c:v>4</c:v>
                </c:pt>
                <c:pt idx="30">
                  <c:v>3</c:v>
                </c:pt>
                <c:pt idx="31">
                  <c:v>5</c:v>
                </c:pt>
                <c:pt idx="32">
                  <c:v>5</c:v>
                </c:pt>
              </c:numCache>
            </c:numRef>
          </c:val>
          <c:smooth val="0"/>
          <c:extLst>
            <c:ext xmlns:c16="http://schemas.microsoft.com/office/drawing/2014/chart" uri="{C3380CC4-5D6E-409C-BE32-E72D297353CC}">
              <c16:uniqueId val="{00000000-EFCE-4730-BBEB-E149BC1CDAEE}"/>
            </c:ext>
          </c:extLst>
        </c:ser>
        <c:ser>
          <c:idx val="1"/>
          <c:order val="1"/>
          <c:tx>
            <c:strRef>
              <c:f>Sheet1!$K$1</c:f>
              <c:strCache>
                <c:ptCount val="1"/>
                <c:pt idx="0">
                  <c:v>Out of home placement</c:v>
                </c:pt>
              </c:strCache>
            </c:strRef>
          </c:tx>
          <c:spPr>
            <a:ln w="12700">
              <a:solidFill>
                <a:srgbClr val="FF00FF"/>
              </a:solidFill>
              <a:prstDash val="solid"/>
            </a:ln>
          </c:spPr>
          <c:marker>
            <c:symbol val="square"/>
            <c:size val="5"/>
            <c:spPr>
              <a:solidFill>
                <a:srgbClr val="FF00FF"/>
              </a:solidFill>
              <a:ln>
                <a:solidFill>
                  <a:srgbClr val="FF00FF"/>
                </a:solidFill>
                <a:prstDash val="solid"/>
              </a:ln>
            </c:spPr>
          </c:marker>
          <c:trendline>
            <c:spPr>
              <a:ln w="25400">
                <a:solidFill>
                  <a:srgbClr val="FF00FF"/>
                </a:solidFill>
                <a:prstDash val="solid"/>
              </a:ln>
            </c:spPr>
            <c:trendlineType val="linear"/>
            <c:dispRSqr val="0"/>
            <c:dispEq val="0"/>
          </c:trendline>
          <c:cat>
            <c:strRef>
              <c:f>Sheet1!$A$3:$A$35</c:f>
              <c:strCache>
                <c:ptCount val="33"/>
                <c:pt idx="0">
                  <c:v>November</c:v>
                </c:pt>
                <c:pt idx="1">
                  <c:v>December</c:v>
                </c:pt>
                <c:pt idx="2">
                  <c:v>Jan 2008</c:v>
                </c:pt>
                <c:pt idx="3">
                  <c:v>February</c:v>
                </c:pt>
                <c:pt idx="4">
                  <c:v>March</c:v>
                </c:pt>
                <c:pt idx="5">
                  <c:v>April</c:v>
                </c:pt>
                <c:pt idx="6">
                  <c:v>May</c:v>
                </c:pt>
                <c:pt idx="7">
                  <c:v>June</c:v>
                </c:pt>
                <c:pt idx="8">
                  <c:v>July</c:v>
                </c:pt>
                <c:pt idx="9">
                  <c:v>August</c:v>
                </c:pt>
                <c:pt idx="10">
                  <c:v>September</c:v>
                </c:pt>
                <c:pt idx="11">
                  <c:v>October</c:v>
                </c:pt>
                <c:pt idx="12">
                  <c:v>November</c:v>
                </c:pt>
                <c:pt idx="13">
                  <c:v>December</c:v>
                </c:pt>
                <c:pt idx="14">
                  <c:v>Jan 2009</c:v>
                </c:pt>
                <c:pt idx="15">
                  <c:v>February</c:v>
                </c:pt>
                <c:pt idx="16">
                  <c:v>March</c:v>
                </c:pt>
                <c:pt idx="17">
                  <c:v>April</c:v>
                </c:pt>
                <c:pt idx="18">
                  <c:v>May </c:v>
                </c:pt>
                <c:pt idx="19">
                  <c:v>June</c:v>
                </c:pt>
                <c:pt idx="20">
                  <c:v>July</c:v>
                </c:pt>
                <c:pt idx="21">
                  <c:v>August</c:v>
                </c:pt>
                <c:pt idx="22">
                  <c:v>September</c:v>
                </c:pt>
                <c:pt idx="23">
                  <c:v>October</c:v>
                </c:pt>
                <c:pt idx="24">
                  <c:v>November</c:v>
                </c:pt>
                <c:pt idx="25">
                  <c:v>December</c:v>
                </c:pt>
                <c:pt idx="26">
                  <c:v>Jan 2010</c:v>
                </c:pt>
                <c:pt idx="27">
                  <c:v>February</c:v>
                </c:pt>
                <c:pt idx="28">
                  <c:v>March</c:v>
                </c:pt>
                <c:pt idx="29">
                  <c:v>April</c:v>
                </c:pt>
                <c:pt idx="30">
                  <c:v>May</c:v>
                </c:pt>
                <c:pt idx="31">
                  <c:v>June</c:v>
                </c:pt>
                <c:pt idx="32">
                  <c:v>July</c:v>
                </c:pt>
              </c:strCache>
            </c:strRef>
          </c:cat>
          <c:val>
            <c:numRef>
              <c:f>Sheet1!$K$3:$K$35</c:f>
              <c:numCache>
                <c:formatCode>General</c:formatCode>
                <c:ptCount val="33"/>
                <c:pt idx="0">
                  <c:v>9</c:v>
                </c:pt>
                <c:pt idx="1">
                  <c:v>5</c:v>
                </c:pt>
                <c:pt idx="2">
                  <c:v>5</c:v>
                </c:pt>
                <c:pt idx="3">
                  <c:v>3</c:v>
                </c:pt>
                <c:pt idx="4">
                  <c:v>12</c:v>
                </c:pt>
                <c:pt idx="5">
                  <c:v>4</c:v>
                </c:pt>
                <c:pt idx="6">
                  <c:v>7</c:v>
                </c:pt>
                <c:pt idx="7">
                  <c:v>3</c:v>
                </c:pt>
                <c:pt idx="8">
                  <c:v>8</c:v>
                </c:pt>
                <c:pt idx="9">
                  <c:v>7</c:v>
                </c:pt>
                <c:pt idx="10">
                  <c:v>9</c:v>
                </c:pt>
                <c:pt idx="11">
                  <c:v>7</c:v>
                </c:pt>
                <c:pt idx="12">
                  <c:v>8</c:v>
                </c:pt>
                <c:pt idx="13">
                  <c:v>5</c:v>
                </c:pt>
                <c:pt idx="14">
                  <c:v>2</c:v>
                </c:pt>
                <c:pt idx="15">
                  <c:v>6</c:v>
                </c:pt>
                <c:pt idx="16">
                  <c:v>7</c:v>
                </c:pt>
                <c:pt idx="17">
                  <c:v>7</c:v>
                </c:pt>
                <c:pt idx="18">
                  <c:v>5</c:v>
                </c:pt>
                <c:pt idx="19">
                  <c:v>3</c:v>
                </c:pt>
                <c:pt idx="20">
                  <c:v>4</c:v>
                </c:pt>
                <c:pt idx="21">
                  <c:v>4</c:v>
                </c:pt>
                <c:pt idx="22">
                  <c:v>5</c:v>
                </c:pt>
                <c:pt idx="23">
                  <c:v>3</c:v>
                </c:pt>
                <c:pt idx="24">
                  <c:v>3</c:v>
                </c:pt>
                <c:pt idx="25">
                  <c:v>4</c:v>
                </c:pt>
                <c:pt idx="26">
                  <c:v>1</c:v>
                </c:pt>
                <c:pt idx="27">
                  <c:v>2</c:v>
                </c:pt>
                <c:pt idx="28">
                  <c:v>4</c:v>
                </c:pt>
                <c:pt idx="29">
                  <c:v>2</c:v>
                </c:pt>
                <c:pt idx="30">
                  <c:v>2</c:v>
                </c:pt>
                <c:pt idx="31">
                  <c:v>4</c:v>
                </c:pt>
                <c:pt idx="32">
                  <c:v>4</c:v>
                </c:pt>
              </c:numCache>
            </c:numRef>
          </c:val>
          <c:smooth val="0"/>
          <c:extLst>
            <c:ext xmlns:c16="http://schemas.microsoft.com/office/drawing/2014/chart" uri="{C3380CC4-5D6E-409C-BE32-E72D297353CC}">
              <c16:uniqueId val="{00000001-EFCE-4730-BBEB-E149BC1CDAEE}"/>
            </c:ext>
          </c:extLst>
        </c:ser>
        <c:dLbls>
          <c:showLegendKey val="0"/>
          <c:showVal val="0"/>
          <c:showCatName val="0"/>
          <c:showSerName val="0"/>
          <c:showPercent val="0"/>
          <c:showBubbleSize val="0"/>
        </c:dLbls>
        <c:marker val="1"/>
        <c:smooth val="0"/>
        <c:axId val="123511168"/>
        <c:axId val="123512704"/>
      </c:lineChart>
      <c:catAx>
        <c:axId val="123511168"/>
        <c:scaling>
          <c:orientation val="minMax"/>
        </c:scaling>
        <c:delete val="0"/>
        <c:axPos val="b"/>
        <c:numFmt formatCode="General" sourceLinked="1"/>
        <c:majorTickMark val="out"/>
        <c:minorTickMark val="none"/>
        <c:tickLblPos val="nextTo"/>
        <c:spPr>
          <a:ln w="3175">
            <a:solidFill>
              <a:srgbClr val="000000"/>
            </a:solidFill>
            <a:prstDash val="solid"/>
          </a:ln>
        </c:spPr>
        <c:txPr>
          <a:bodyPr rot="-2700000" vert="horz"/>
          <a:lstStyle/>
          <a:p>
            <a:pPr>
              <a:defRPr sz="1000" b="0" i="0" u="none" strike="noStrike" baseline="0">
                <a:solidFill>
                  <a:srgbClr val="000000"/>
                </a:solidFill>
                <a:latin typeface="Arial"/>
                <a:ea typeface="Arial"/>
                <a:cs typeface="Arial"/>
              </a:defRPr>
            </a:pPr>
            <a:endParaRPr lang="en-US"/>
          </a:p>
        </c:txPr>
        <c:crossAx val="123512704"/>
        <c:crosses val="autoZero"/>
        <c:auto val="1"/>
        <c:lblAlgn val="ctr"/>
        <c:lblOffset val="100"/>
        <c:tickLblSkip val="2"/>
        <c:tickMarkSkip val="1"/>
        <c:noMultiLvlLbl val="0"/>
      </c:catAx>
      <c:valAx>
        <c:axId val="123512704"/>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475" b="0" i="0" u="none" strike="noStrike" baseline="0">
                <a:solidFill>
                  <a:srgbClr val="000000"/>
                </a:solidFill>
                <a:latin typeface="Arial"/>
                <a:ea typeface="Arial"/>
                <a:cs typeface="Arial"/>
              </a:defRPr>
            </a:pPr>
            <a:endParaRPr lang="en-US"/>
          </a:p>
        </c:txPr>
        <c:crossAx val="123511168"/>
        <c:crosses val="autoZero"/>
        <c:crossBetween val="between"/>
      </c:valAx>
      <c:spPr>
        <a:solidFill>
          <a:srgbClr val="C0C0C0"/>
        </a:solidFill>
        <a:ln w="12700">
          <a:solidFill>
            <a:srgbClr val="808080"/>
          </a:solidFill>
          <a:prstDash val="solid"/>
        </a:ln>
      </c:spPr>
    </c:plotArea>
    <c:legend>
      <c:legendPos val="r"/>
      <c:layout>
        <c:manualLayout>
          <c:xMode val="edge"/>
          <c:yMode val="edge"/>
          <c:x val="0.77277716794731"/>
          <c:y val="0.28647214854111402"/>
          <c:w val="0.215148188803513"/>
          <c:h val="0.50397877984084805"/>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475" b="0" i="0" u="none" strike="noStrike" baseline="0">
          <a:solidFill>
            <a:srgbClr val="000000"/>
          </a:solidFill>
          <a:latin typeface="Arial"/>
          <a:ea typeface="Arial"/>
          <a:cs typeface="Arial"/>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039F95-A108-384B-8D07-0648AF4098EA}" type="doc">
      <dgm:prSet loTypeId="urn:microsoft.com/office/officeart/2005/8/layout/cycle8" loCatId="" qsTypeId="urn:microsoft.com/office/officeart/2005/8/quickstyle/simple4" qsCatId="simple" csTypeId="urn:microsoft.com/office/officeart/2005/8/colors/accent3_4" csCatId="accent3" phldr="1"/>
      <dgm:spPr/>
      <dgm:t>
        <a:bodyPr/>
        <a:lstStyle/>
        <a:p>
          <a:endParaRPr lang="en-US"/>
        </a:p>
      </dgm:t>
    </dgm:pt>
    <dgm:pt modelId="{9BE002BE-C10F-2643-859A-568BAB95B5C2}">
      <dgm:prSet/>
      <dgm:spPr/>
      <dgm:t>
        <a:bodyPr/>
        <a:lstStyle/>
        <a:p>
          <a:r>
            <a:rPr lang="en-US" b="1" dirty="0" smtClean="0">
              <a:solidFill>
                <a:srgbClr val="FF0000"/>
              </a:solidFill>
            </a:rPr>
            <a:t>Domestic Violence Incapable</a:t>
          </a:r>
          <a:endParaRPr lang="en-US" b="1" dirty="0">
            <a:solidFill>
              <a:srgbClr val="FF0000"/>
            </a:solidFill>
          </a:endParaRPr>
        </a:p>
      </dgm:t>
    </dgm:pt>
    <dgm:pt modelId="{360FDC3D-6B4B-B74C-976B-5AC6F215073E}" type="parTrans" cxnId="{2C00FC82-5241-B046-B70A-FFA0DE636D74}">
      <dgm:prSet/>
      <dgm:spPr/>
      <dgm:t>
        <a:bodyPr/>
        <a:lstStyle/>
        <a:p>
          <a:endParaRPr lang="en-US"/>
        </a:p>
      </dgm:t>
    </dgm:pt>
    <dgm:pt modelId="{984C2076-9365-F543-B77B-ADD136250AFE}" type="sibTrans" cxnId="{2C00FC82-5241-B046-B70A-FFA0DE636D74}">
      <dgm:prSet/>
      <dgm:spPr/>
      <dgm:t>
        <a:bodyPr/>
        <a:lstStyle/>
        <a:p>
          <a:endParaRPr lang="en-US"/>
        </a:p>
      </dgm:t>
    </dgm:pt>
    <dgm:pt modelId="{9F7BD71F-3DBD-3247-A1A0-2A49F776FC63}">
      <dgm:prSet/>
      <dgm:spPr/>
      <dgm:t>
        <a:bodyPr/>
        <a:lstStyle/>
        <a:p>
          <a:r>
            <a:rPr lang="en-US" b="1" dirty="0" smtClean="0">
              <a:solidFill>
                <a:srgbClr val="FF0000"/>
              </a:solidFill>
            </a:rPr>
            <a:t>Domestic Violence Blindness </a:t>
          </a:r>
          <a:endParaRPr lang="en-US" b="1" dirty="0">
            <a:solidFill>
              <a:srgbClr val="FF0000"/>
            </a:solidFill>
          </a:endParaRPr>
        </a:p>
      </dgm:t>
    </dgm:pt>
    <dgm:pt modelId="{D818969A-D31E-0C44-A3CA-77DC724D466B}" type="parTrans" cxnId="{687EF14A-0DCC-1243-93A4-F6B858333EF6}">
      <dgm:prSet/>
      <dgm:spPr/>
      <dgm:t>
        <a:bodyPr/>
        <a:lstStyle/>
        <a:p>
          <a:endParaRPr lang="en-US"/>
        </a:p>
      </dgm:t>
    </dgm:pt>
    <dgm:pt modelId="{BFF56807-B11C-3B4D-9B00-EC1D591298A6}" type="sibTrans" cxnId="{687EF14A-0DCC-1243-93A4-F6B858333EF6}">
      <dgm:prSet/>
      <dgm:spPr/>
      <dgm:t>
        <a:bodyPr/>
        <a:lstStyle/>
        <a:p>
          <a:endParaRPr lang="en-US"/>
        </a:p>
      </dgm:t>
    </dgm:pt>
    <dgm:pt modelId="{2777512E-E976-084E-A93C-DA7BFFEB5CA8}">
      <dgm:prSet/>
      <dgm:spPr/>
      <dgm:t>
        <a:bodyPr/>
        <a:lstStyle/>
        <a:p>
          <a:r>
            <a:rPr lang="en-US" b="1" dirty="0" smtClean="0">
              <a:solidFill>
                <a:srgbClr val="3366FF"/>
              </a:solidFill>
            </a:rPr>
            <a:t>Domestic Violence Pre-Competence</a:t>
          </a:r>
          <a:endParaRPr lang="en-US" b="1" dirty="0">
            <a:solidFill>
              <a:srgbClr val="3366FF"/>
            </a:solidFill>
          </a:endParaRPr>
        </a:p>
      </dgm:t>
    </dgm:pt>
    <dgm:pt modelId="{26D34C75-A9B4-3342-BBAB-191953FDDF5C}" type="parTrans" cxnId="{6C51D7EF-3198-534E-9642-AC0489497816}">
      <dgm:prSet/>
      <dgm:spPr/>
      <dgm:t>
        <a:bodyPr/>
        <a:lstStyle/>
        <a:p>
          <a:endParaRPr lang="en-US"/>
        </a:p>
      </dgm:t>
    </dgm:pt>
    <dgm:pt modelId="{2B5B4274-CCB2-0440-9169-F1C48349F043}" type="sibTrans" cxnId="{6C51D7EF-3198-534E-9642-AC0489497816}">
      <dgm:prSet/>
      <dgm:spPr/>
      <dgm:t>
        <a:bodyPr/>
        <a:lstStyle/>
        <a:p>
          <a:endParaRPr lang="en-US"/>
        </a:p>
      </dgm:t>
    </dgm:pt>
    <dgm:pt modelId="{9532D30C-C8B4-D744-B6C4-B3493916031B}">
      <dgm:prSet custT="1"/>
      <dgm:spPr/>
      <dgm:t>
        <a:bodyPr/>
        <a:lstStyle/>
        <a:p>
          <a:r>
            <a:rPr lang="en-US" sz="1800" b="1" dirty="0" smtClean="0">
              <a:solidFill>
                <a:srgbClr val="008000"/>
              </a:solidFill>
            </a:rPr>
            <a:t>Domestic Violence Proficiency</a:t>
          </a:r>
          <a:endParaRPr lang="en-US" sz="1800" b="1" dirty="0">
            <a:solidFill>
              <a:srgbClr val="008000"/>
            </a:solidFill>
          </a:endParaRPr>
        </a:p>
      </dgm:t>
    </dgm:pt>
    <dgm:pt modelId="{3504AB67-CC31-454E-BA74-8375417A1929}" type="parTrans" cxnId="{5D237A3A-A3DB-6648-9764-BD83735544E7}">
      <dgm:prSet/>
      <dgm:spPr/>
      <dgm:t>
        <a:bodyPr/>
        <a:lstStyle/>
        <a:p>
          <a:endParaRPr lang="en-US"/>
        </a:p>
      </dgm:t>
    </dgm:pt>
    <dgm:pt modelId="{7467E0F5-CE61-FB40-84E6-673B5A6002EF}" type="sibTrans" cxnId="{5D237A3A-A3DB-6648-9764-BD83735544E7}">
      <dgm:prSet/>
      <dgm:spPr/>
      <dgm:t>
        <a:bodyPr/>
        <a:lstStyle/>
        <a:p>
          <a:endParaRPr lang="en-US"/>
        </a:p>
      </dgm:t>
    </dgm:pt>
    <dgm:pt modelId="{0FD9E0BD-48C6-284C-B808-BEC66E1A0875}">
      <dgm:prSet/>
      <dgm:spPr/>
      <dgm:t>
        <a:bodyPr/>
        <a:lstStyle/>
        <a:p>
          <a:pPr rtl="0"/>
          <a:r>
            <a:rPr lang="en-US" b="1" dirty="0" smtClean="0">
              <a:solidFill>
                <a:srgbClr val="FF0000"/>
              </a:solidFill>
            </a:rPr>
            <a:t>Domestic Violence Destructive </a:t>
          </a:r>
          <a:endParaRPr lang="en-US" b="1" dirty="0">
            <a:solidFill>
              <a:srgbClr val="FF0000"/>
            </a:solidFill>
          </a:endParaRPr>
        </a:p>
      </dgm:t>
    </dgm:pt>
    <dgm:pt modelId="{226DD6D9-8D03-714D-B12C-740DF0E1704E}" type="parTrans" cxnId="{15447D23-35FA-4B41-A7E9-0F3534064C5E}">
      <dgm:prSet/>
      <dgm:spPr/>
      <dgm:t>
        <a:bodyPr/>
        <a:lstStyle/>
        <a:p>
          <a:endParaRPr lang="en-US"/>
        </a:p>
      </dgm:t>
    </dgm:pt>
    <dgm:pt modelId="{04EFC1BC-1C03-B147-B5A2-EB386A79EBA7}" type="sibTrans" cxnId="{15447D23-35FA-4B41-A7E9-0F3534064C5E}">
      <dgm:prSet/>
      <dgm:spPr/>
      <dgm:t>
        <a:bodyPr/>
        <a:lstStyle/>
        <a:p>
          <a:endParaRPr lang="en-US"/>
        </a:p>
      </dgm:t>
    </dgm:pt>
    <dgm:pt modelId="{E19B308F-656B-E64A-A589-BE700D7D8DDB}">
      <dgm:prSet custT="1"/>
      <dgm:spPr/>
      <dgm:t>
        <a:bodyPr/>
        <a:lstStyle/>
        <a:p>
          <a:r>
            <a:rPr lang="en-US" sz="1800" b="1" dirty="0" smtClean="0">
              <a:solidFill>
                <a:srgbClr val="008000"/>
              </a:solidFill>
            </a:rPr>
            <a:t>Domestic Violence Competence</a:t>
          </a:r>
          <a:endParaRPr lang="en-US" sz="1800" b="1" dirty="0">
            <a:solidFill>
              <a:srgbClr val="008000"/>
            </a:solidFill>
          </a:endParaRPr>
        </a:p>
      </dgm:t>
    </dgm:pt>
    <dgm:pt modelId="{1390B1A9-56EA-0347-AB60-D0B3528D2399}" type="parTrans" cxnId="{F1F3D3CA-B83B-2642-AB40-E02DB8ADF1D7}">
      <dgm:prSet/>
      <dgm:spPr/>
      <dgm:t>
        <a:bodyPr/>
        <a:lstStyle/>
        <a:p>
          <a:endParaRPr lang="en-US"/>
        </a:p>
      </dgm:t>
    </dgm:pt>
    <dgm:pt modelId="{C00A410B-2AE8-A648-AE07-B21E1C43DAE1}" type="sibTrans" cxnId="{F1F3D3CA-B83B-2642-AB40-E02DB8ADF1D7}">
      <dgm:prSet/>
      <dgm:spPr/>
      <dgm:t>
        <a:bodyPr/>
        <a:lstStyle/>
        <a:p>
          <a:endParaRPr lang="en-US"/>
        </a:p>
      </dgm:t>
    </dgm:pt>
    <dgm:pt modelId="{49E3FA40-F00D-1C47-9915-F3EF5BC0139E}" type="pres">
      <dgm:prSet presAssocID="{E9039F95-A108-384B-8D07-0648AF4098EA}" presName="compositeShape" presStyleCnt="0">
        <dgm:presLayoutVars>
          <dgm:chMax val="7"/>
          <dgm:dir/>
          <dgm:resizeHandles val="exact"/>
        </dgm:presLayoutVars>
      </dgm:prSet>
      <dgm:spPr/>
      <dgm:t>
        <a:bodyPr/>
        <a:lstStyle/>
        <a:p>
          <a:endParaRPr lang="en-US"/>
        </a:p>
      </dgm:t>
    </dgm:pt>
    <dgm:pt modelId="{67F7A8AD-5297-E848-A5D1-EE058AE8A2F0}" type="pres">
      <dgm:prSet presAssocID="{E9039F95-A108-384B-8D07-0648AF4098EA}" presName="wedge1" presStyleLbl="node1" presStyleIdx="0" presStyleCnt="6"/>
      <dgm:spPr/>
      <dgm:t>
        <a:bodyPr/>
        <a:lstStyle/>
        <a:p>
          <a:endParaRPr lang="en-US"/>
        </a:p>
      </dgm:t>
    </dgm:pt>
    <dgm:pt modelId="{9126E882-0F0E-A74F-B954-D1DC0DEF9AB6}" type="pres">
      <dgm:prSet presAssocID="{E9039F95-A108-384B-8D07-0648AF4098EA}" presName="dummy1a" presStyleCnt="0"/>
      <dgm:spPr/>
      <dgm:t>
        <a:bodyPr/>
        <a:lstStyle/>
        <a:p>
          <a:endParaRPr lang="en-US"/>
        </a:p>
      </dgm:t>
    </dgm:pt>
    <dgm:pt modelId="{2D3028AC-36B3-114D-9E7F-5805E60A6AC1}" type="pres">
      <dgm:prSet presAssocID="{E9039F95-A108-384B-8D07-0648AF4098EA}" presName="dummy1b" presStyleCnt="0"/>
      <dgm:spPr/>
      <dgm:t>
        <a:bodyPr/>
        <a:lstStyle/>
        <a:p>
          <a:endParaRPr lang="en-US"/>
        </a:p>
      </dgm:t>
    </dgm:pt>
    <dgm:pt modelId="{3E8694A4-A90D-624A-AF04-877A81380FD2}" type="pres">
      <dgm:prSet presAssocID="{E9039F95-A108-384B-8D07-0648AF4098EA}" presName="wedge1Tx" presStyleLbl="node1" presStyleIdx="0" presStyleCnt="6">
        <dgm:presLayoutVars>
          <dgm:chMax val="0"/>
          <dgm:chPref val="0"/>
          <dgm:bulletEnabled val="1"/>
        </dgm:presLayoutVars>
      </dgm:prSet>
      <dgm:spPr/>
      <dgm:t>
        <a:bodyPr/>
        <a:lstStyle/>
        <a:p>
          <a:endParaRPr lang="en-US"/>
        </a:p>
      </dgm:t>
    </dgm:pt>
    <dgm:pt modelId="{BFD35730-1CD2-684B-8849-C312601270F6}" type="pres">
      <dgm:prSet presAssocID="{E9039F95-A108-384B-8D07-0648AF4098EA}" presName="wedge2" presStyleLbl="node1" presStyleIdx="1" presStyleCnt="6"/>
      <dgm:spPr/>
      <dgm:t>
        <a:bodyPr/>
        <a:lstStyle/>
        <a:p>
          <a:endParaRPr lang="en-US"/>
        </a:p>
      </dgm:t>
    </dgm:pt>
    <dgm:pt modelId="{ECD62F07-0F5B-4B4D-B032-423D1F48F64B}" type="pres">
      <dgm:prSet presAssocID="{E9039F95-A108-384B-8D07-0648AF4098EA}" presName="dummy2a" presStyleCnt="0"/>
      <dgm:spPr/>
      <dgm:t>
        <a:bodyPr/>
        <a:lstStyle/>
        <a:p>
          <a:endParaRPr lang="en-US"/>
        </a:p>
      </dgm:t>
    </dgm:pt>
    <dgm:pt modelId="{EB3E2377-5FF3-4644-81AC-013C525A4297}" type="pres">
      <dgm:prSet presAssocID="{E9039F95-A108-384B-8D07-0648AF4098EA}" presName="dummy2b" presStyleCnt="0"/>
      <dgm:spPr/>
      <dgm:t>
        <a:bodyPr/>
        <a:lstStyle/>
        <a:p>
          <a:endParaRPr lang="en-US"/>
        </a:p>
      </dgm:t>
    </dgm:pt>
    <dgm:pt modelId="{1480169F-817D-7246-8012-97C4CD476C8F}" type="pres">
      <dgm:prSet presAssocID="{E9039F95-A108-384B-8D07-0648AF4098EA}" presName="wedge2Tx" presStyleLbl="node1" presStyleIdx="1" presStyleCnt="6">
        <dgm:presLayoutVars>
          <dgm:chMax val="0"/>
          <dgm:chPref val="0"/>
          <dgm:bulletEnabled val="1"/>
        </dgm:presLayoutVars>
      </dgm:prSet>
      <dgm:spPr/>
      <dgm:t>
        <a:bodyPr/>
        <a:lstStyle/>
        <a:p>
          <a:endParaRPr lang="en-US"/>
        </a:p>
      </dgm:t>
    </dgm:pt>
    <dgm:pt modelId="{A3572881-C809-664D-A0FD-A9F41C97CC41}" type="pres">
      <dgm:prSet presAssocID="{E9039F95-A108-384B-8D07-0648AF4098EA}" presName="wedge3" presStyleLbl="node1" presStyleIdx="2" presStyleCnt="6"/>
      <dgm:spPr/>
      <dgm:t>
        <a:bodyPr/>
        <a:lstStyle/>
        <a:p>
          <a:endParaRPr lang="en-US"/>
        </a:p>
      </dgm:t>
    </dgm:pt>
    <dgm:pt modelId="{33BC28D9-BBE4-EA44-95F0-575DF9B1286D}" type="pres">
      <dgm:prSet presAssocID="{E9039F95-A108-384B-8D07-0648AF4098EA}" presName="dummy3a" presStyleCnt="0"/>
      <dgm:spPr/>
      <dgm:t>
        <a:bodyPr/>
        <a:lstStyle/>
        <a:p>
          <a:endParaRPr lang="en-US"/>
        </a:p>
      </dgm:t>
    </dgm:pt>
    <dgm:pt modelId="{9B3FE6C7-7327-D747-B968-90FB4D713F9B}" type="pres">
      <dgm:prSet presAssocID="{E9039F95-A108-384B-8D07-0648AF4098EA}" presName="dummy3b" presStyleCnt="0"/>
      <dgm:spPr/>
      <dgm:t>
        <a:bodyPr/>
        <a:lstStyle/>
        <a:p>
          <a:endParaRPr lang="en-US"/>
        </a:p>
      </dgm:t>
    </dgm:pt>
    <dgm:pt modelId="{B9F16BAA-9FF4-4349-A06B-FE5760DAABF7}" type="pres">
      <dgm:prSet presAssocID="{E9039F95-A108-384B-8D07-0648AF4098EA}" presName="wedge3Tx" presStyleLbl="node1" presStyleIdx="2" presStyleCnt="6">
        <dgm:presLayoutVars>
          <dgm:chMax val="0"/>
          <dgm:chPref val="0"/>
          <dgm:bulletEnabled val="1"/>
        </dgm:presLayoutVars>
      </dgm:prSet>
      <dgm:spPr/>
      <dgm:t>
        <a:bodyPr/>
        <a:lstStyle/>
        <a:p>
          <a:endParaRPr lang="en-US"/>
        </a:p>
      </dgm:t>
    </dgm:pt>
    <dgm:pt modelId="{D1783394-5DF4-154A-B4E5-4C092B27CC0B}" type="pres">
      <dgm:prSet presAssocID="{E9039F95-A108-384B-8D07-0648AF4098EA}" presName="wedge4" presStyleLbl="node1" presStyleIdx="3" presStyleCnt="6"/>
      <dgm:spPr/>
      <dgm:t>
        <a:bodyPr/>
        <a:lstStyle/>
        <a:p>
          <a:endParaRPr lang="en-US"/>
        </a:p>
      </dgm:t>
    </dgm:pt>
    <dgm:pt modelId="{3BA81C15-E543-DA40-AC15-EA46BE2B2D8A}" type="pres">
      <dgm:prSet presAssocID="{E9039F95-A108-384B-8D07-0648AF4098EA}" presName="dummy4a" presStyleCnt="0"/>
      <dgm:spPr/>
      <dgm:t>
        <a:bodyPr/>
        <a:lstStyle/>
        <a:p>
          <a:endParaRPr lang="en-US"/>
        </a:p>
      </dgm:t>
    </dgm:pt>
    <dgm:pt modelId="{A3AE1EE4-1974-1A40-AF79-E54015936DAC}" type="pres">
      <dgm:prSet presAssocID="{E9039F95-A108-384B-8D07-0648AF4098EA}" presName="dummy4b" presStyleCnt="0"/>
      <dgm:spPr/>
      <dgm:t>
        <a:bodyPr/>
        <a:lstStyle/>
        <a:p>
          <a:endParaRPr lang="en-US"/>
        </a:p>
      </dgm:t>
    </dgm:pt>
    <dgm:pt modelId="{D820955A-C597-A148-83C6-88DCBD237EA5}" type="pres">
      <dgm:prSet presAssocID="{E9039F95-A108-384B-8D07-0648AF4098EA}" presName="wedge4Tx" presStyleLbl="node1" presStyleIdx="3" presStyleCnt="6">
        <dgm:presLayoutVars>
          <dgm:chMax val="0"/>
          <dgm:chPref val="0"/>
          <dgm:bulletEnabled val="1"/>
        </dgm:presLayoutVars>
      </dgm:prSet>
      <dgm:spPr/>
      <dgm:t>
        <a:bodyPr/>
        <a:lstStyle/>
        <a:p>
          <a:endParaRPr lang="en-US"/>
        </a:p>
      </dgm:t>
    </dgm:pt>
    <dgm:pt modelId="{14D9B41C-1E2A-2C4B-9F45-F0095BDD4C46}" type="pres">
      <dgm:prSet presAssocID="{E9039F95-A108-384B-8D07-0648AF4098EA}" presName="wedge5" presStyleLbl="node1" presStyleIdx="4" presStyleCnt="6"/>
      <dgm:spPr/>
      <dgm:t>
        <a:bodyPr/>
        <a:lstStyle/>
        <a:p>
          <a:endParaRPr lang="en-US"/>
        </a:p>
      </dgm:t>
    </dgm:pt>
    <dgm:pt modelId="{C37B770C-BF9D-1F49-8CED-375095B877DF}" type="pres">
      <dgm:prSet presAssocID="{E9039F95-A108-384B-8D07-0648AF4098EA}" presName="dummy5a" presStyleCnt="0"/>
      <dgm:spPr/>
      <dgm:t>
        <a:bodyPr/>
        <a:lstStyle/>
        <a:p>
          <a:endParaRPr lang="en-US"/>
        </a:p>
      </dgm:t>
    </dgm:pt>
    <dgm:pt modelId="{D00802EA-2A29-1A4D-A767-A6ECEDA33C48}" type="pres">
      <dgm:prSet presAssocID="{E9039F95-A108-384B-8D07-0648AF4098EA}" presName="dummy5b" presStyleCnt="0"/>
      <dgm:spPr/>
      <dgm:t>
        <a:bodyPr/>
        <a:lstStyle/>
        <a:p>
          <a:endParaRPr lang="en-US"/>
        </a:p>
      </dgm:t>
    </dgm:pt>
    <dgm:pt modelId="{BB62A950-B01F-1647-B1C4-BD4EA18043FE}" type="pres">
      <dgm:prSet presAssocID="{E9039F95-A108-384B-8D07-0648AF4098EA}" presName="wedge5Tx" presStyleLbl="node1" presStyleIdx="4" presStyleCnt="6">
        <dgm:presLayoutVars>
          <dgm:chMax val="0"/>
          <dgm:chPref val="0"/>
          <dgm:bulletEnabled val="1"/>
        </dgm:presLayoutVars>
      </dgm:prSet>
      <dgm:spPr/>
      <dgm:t>
        <a:bodyPr/>
        <a:lstStyle/>
        <a:p>
          <a:endParaRPr lang="en-US"/>
        </a:p>
      </dgm:t>
    </dgm:pt>
    <dgm:pt modelId="{E3A7EF2B-1D57-674A-B447-D5AFD31C157A}" type="pres">
      <dgm:prSet presAssocID="{E9039F95-A108-384B-8D07-0648AF4098EA}" presName="wedge6" presStyleLbl="node1" presStyleIdx="5" presStyleCnt="6"/>
      <dgm:spPr/>
      <dgm:t>
        <a:bodyPr/>
        <a:lstStyle/>
        <a:p>
          <a:endParaRPr lang="en-US"/>
        </a:p>
      </dgm:t>
    </dgm:pt>
    <dgm:pt modelId="{A9227E3F-1EB9-1C44-8C32-556C05EB6582}" type="pres">
      <dgm:prSet presAssocID="{E9039F95-A108-384B-8D07-0648AF4098EA}" presName="dummy6a" presStyleCnt="0"/>
      <dgm:spPr/>
      <dgm:t>
        <a:bodyPr/>
        <a:lstStyle/>
        <a:p>
          <a:endParaRPr lang="en-US"/>
        </a:p>
      </dgm:t>
    </dgm:pt>
    <dgm:pt modelId="{53CCED11-8DA3-E147-9BEA-0E3736CE60B4}" type="pres">
      <dgm:prSet presAssocID="{E9039F95-A108-384B-8D07-0648AF4098EA}" presName="dummy6b" presStyleCnt="0"/>
      <dgm:spPr/>
      <dgm:t>
        <a:bodyPr/>
        <a:lstStyle/>
        <a:p>
          <a:endParaRPr lang="en-US"/>
        </a:p>
      </dgm:t>
    </dgm:pt>
    <dgm:pt modelId="{DEA21FD8-0F83-6049-B6C3-BA5827B1F8EA}" type="pres">
      <dgm:prSet presAssocID="{E9039F95-A108-384B-8D07-0648AF4098EA}" presName="wedge6Tx" presStyleLbl="node1" presStyleIdx="5" presStyleCnt="6">
        <dgm:presLayoutVars>
          <dgm:chMax val="0"/>
          <dgm:chPref val="0"/>
          <dgm:bulletEnabled val="1"/>
        </dgm:presLayoutVars>
      </dgm:prSet>
      <dgm:spPr/>
      <dgm:t>
        <a:bodyPr/>
        <a:lstStyle/>
        <a:p>
          <a:endParaRPr lang="en-US"/>
        </a:p>
      </dgm:t>
    </dgm:pt>
    <dgm:pt modelId="{7D8DE60F-A703-3E41-A7EA-2C727599BBA1}" type="pres">
      <dgm:prSet presAssocID="{04EFC1BC-1C03-B147-B5A2-EB386A79EBA7}" presName="arrowWedge1" presStyleLbl="fgSibTrans2D1" presStyleIdx="0" presStyleCnt="6"/>
      <dgm:spPr/>
      <dgm:t>
        <a:bodyPr/>
        <a:lstStyle/>
        <a:p>
          <a:endParaRPr lang="en-US"/>
        </a:p>
      </dgm:t>
    </dgm:pt>
    <dgm:pt modelId="{3DCC604C-D3BE-D54D-818D-D646E7C78E6E}" type="pres">
      <dgm:prSet presAssocID="{984C2076-9365-F543-B77B-ADD136250AFE}" presName="arrowWedge2" presStyleLbl="fgSibTrans2D1" presStyleIdx="1" presStyleCnt="6"/>
      <dgm:spPr/>
      <dgm:t>
        <a:bodyPr/>
        <a:lstStyle/>
        <a:p>
          <a:endParaRPr lang="en-US"/>
        </a:p>
      </dgm:t>
    </dgm:pt>
    <dgm:pt modelId="{837F5D61-5D8B-1C4B-89FF-4F5EDC1FB2D0}" type="pres">
      <dgm:prSet presAssocID="{BFF56807-B11C-3B4D-9B00-EC1D591298A6}" presName="arrowWedge3" presStyleLbl="fgSibTrans2D1" presStyleIdx="2" presStyleCnt="6"/>
      <dgm:spPr/>
      <dgm:t>
        <a:bodyPr/>
        <a:lstStyle/>
        <a:p>
          <a:endParaRPr lang="en-US"/>
        </a:p>
      </dgm:t>
    </dgm:pt>
    <dgm:pt modelId="{7D9AF35B-6440-EF4E-BAD2-C46CFE21D939}" type="pres">
      <dgm:prSet presAssocID="{2B5B4274-CCB2-0440-9169-F1C48349F043}" presName="arrowWedge4" presStyleLbl="fgSibTrans2D1" presStyleIdx="3" presStyleCnt="6"/>
      <dgm:spPr/>
      <dgm:t>
        <a:bodyPr/>
        <a:lstStyle/>
        <a:p>
          <a:endParaRPr lang="en-US"/>
        </a:p>
      </dgm:t>
    </dgm:pt>
    <dgm:pt modelId="{8C1DBA0E-E2F0-A54C-A880-DA7D597D5B52}" type="pres">
      <dgm:prSet presAssocID="{C00A410B-2AE8-A648-AE07-B21E1C43DAE1}" presName="arrowWedge5" presStyleLbl="fgSibTrans2D1" presStyleIdx="4" presStyleCnt="6"/>
      <dgm:spPr/>
      <dgm:t>
        <a:bodyPr/>
        <a:lstStyle/>
        <a:p>
          <a:endParaRPr lang="en-US"/>
        </a:p>
      </dgm:t>
    </dgm:pt>
    <dgm:pt modelId="{1668D6DC-745D-D14F-A144-776F78521AEA}" type="pres">
      <dgm:prSet presAssocID="{7467E0F5-CE61-FB40-84E6-673B5A6002EF}" presName="arrowWedge6" presStyleLbl="fgSibTrans2D1" presStyleIdx="5" presStyleCnt="6"/>
      <dgm:spPr/>
      <dgm:t>
        <a:bodyPr/>
        <a:lstStyle/>
        <a:p>
          <a:endParaRPr lang="en-US"/>
        </a:p>
      </dgm:t>
    </dgm:pt>
  </dgm:ptLst>
  <dgm:cxnLst>
    <dgm:cxn modelId="{E45A5D2E-0C39-E042-97AE-61080D92BC31}" type="presOf" srcId="{9532D30C-C8B4-D744-B6C4-B3493916031B}" destId="{DEA21FD8-0F83-6049-B6C3-BA5827B1F8EA}" srcOrd="1" destOrd="0" presId="urn:microsoft.com/office/officeart/2005/8/layout/cycle8"/>
    <dgm:cxn modelId="{5D237A3A-A3DB-6648-9764-BD83735544E7}" srcId="{E9039F95-A108-384B-8D07-0648AF4098EA}" destId="{9532D30C-C8B4-D744-B6C4-B3493916031B}" srcOrd="5" destOrd="0" parTransId="{3504AB67-CC31-454E-BA74-8375417A1929}" sibTransId="{7467E0F5-CE61-FB40-84E6-673B5A6002EF}"/>
    <dgm:cxn modelId="{D6773C01-176C-954E-83B1-FF3AE618E6CC}" type="presOf" srcId="{0FD9E0BD-48C6-284C-B808-BEC66E1A0875}" destId="{67F7A8AD-5297-E848-A5D1-EE058AE8A2F0}" srcOrd="0" destOrd="0" presId="urn:microsoft.com/office/officeart/2005/8/layout/cycle8"/>
    <dgm:cxn modelId="{8D1AA80C-5751-1847-B217-CB5BF71ABD32}" type="presOf" srcId="{0FD9E0BD-48C6-284C-B808-BEC66E1A0875}" destId="{3E8694A4-A90D-624A-AF04-877A81380FD2}" srcOrd="1" destOrd="0" presId="urn:microsoft.com/office/officeart/2005/8/layout/cycle8"/>
    <dgm:cxn modelId="{6C51D7EF-3198-534E-9642-AC0489497816}" srcId="{E9039F95-A108-384B-8D07-0648AF4098EA}" destId="{2777512E-E976-084E-A93C-DA7BFFEB5CA8}" srcOrd="3" destOrd="0" parTransId="{26D34C75-A9B4-3342-BBAB-191953FDDF5C}" sibTransId="{2B5B4274-CCB2-0440-9169-F1C48349F043}"/>
    <dgm:cxn modelId="{15447D23-35FA-4B41-A7E9-0F3534064C5E}" srcId="{E9039F95-A108-384B-8D07-0648AF4098EA}" destId="{0FD9E0BD-48C6-284C-B808-BEC66E1A0875}" srcOrd="0" destOrd="0" parTransId="{226DD6D9-8D03-714D-B12C-740DF0E1704E}" sibTransId="{04EFC1BC-1C03-B147-B5A2-EB386A79EBA7}"/>
    <dgm:cxn modelId="{687EF14A-0DCC-1243-93A4-F6B858333EF6}" srcId="{E9039F95-A108-384B-8D07-0648AF4098EA}" destId="{9F7BD71F-3DBD-3247-A1A0-2A49F776FC63}" srcOrd="2" destOrd="0" parTransId="{D818969A-D31E-0C44-A3CA-77DC724D466B}" sibTransId="{BFF56807-B11C-3B4D-9B00-EC1D591298A6}"/>
    <dgm:cxn modelId="{08105B48-EEA4-5C45-814A-049D39522984}" type="presOf" srcId="{E19B308F-656B-E64A-A589-BE700D7D8DDB}" destId="{BB62A950-B01F-1647-B1C4-BD4EA18043FE}" srcOrd="1" destOrd="0" presId="urn:microsoft.com/office/officeart/2005/8/layout/cycle8"/>
    <dgm:cxn modelId="{3257937F-6C46-0741-9EA7-F2C1FB5D191F}" type="presOf" srcId="{9F7BD71F-3DBD-3247-A1A0-2A49F776FC63}" destId="{A3572881-C809-664D-A0FD-A9F41C97CC41}" srcOrd="0" destOrd="0" presId="urn:microsoft.com/office/officeart/2005/8/layout/cycle8"/>
    <dgm:cxn modelId="{2C00FC82-5241-B046-B70A-FFA0DE636D74}" srcId="{E9039F95-A108-384B-8D07-0648AF4098EA}" destId="{9BE002BE-C10F-2643-859A-568BAB95B5C2}" srcOrd="1" destOrd="0" parTransId="{360FDC3D-6B4B-B74C-976B-5AC6F215073E}" sibTransId="{984C2076-9365-F543-B77B-ADD136250AFE}"/>
    <dgm:cxn modelId="{4709CC6B-F86B-5B4F-BDA4-6B7623C64408}" type="presOf" srcId="{E19B308F-656B-E64A-A589-BE700D7D8DDB}" destId="{14D9B41C-1E2A-2C4B-9F45-F0095BDD4C46}" srcOrd="0" destOrd="0" presId="urn:microsoft.com/office/officeart/2005/8/layout/cycle8"/>
    <dgm:cxn modelId="{CAD2F056-EDF1-1146-AD98-484CFE155EC2}" type="presOf" srcId="{9F7BD71F-3DBD-3247-A1A0-2A49F776FC63}" destId="{B9F16BAA-9FF4-4349-A06B-FE5760DAABF7}" srcOrd="1" destOrd="0" presId="urn:microsoft.com/office/officeart/2005/8/layout/cycle8"/>
    <dgm:cxn modelId="{D3FCC862-6681-A242-972F-29820A05F041}" type="presOf" srcId="{9BE002BE-C10F-2643-859A-568BAB95B5C2}" destId="{1480169F-817D-7246-8012-97C4CD476C8F}" srcOrd="1" destOrd="0" presId="urn:microsoft.com/office/officeart/2005/8/layout/cycle8"/>
    <dgm:cxn modelId="{A7812BB9-0AC0-9B4C-9D00-469DA6499139}" type="presOf" srcId="{2777512E-E976-084E-A93C-DA7BFFEB5CA8}" destId="{D820955A-C597-A148-83C6-88DCBD237EA5}" srcOrd="1" destOrd="0" presId="urn:microsoft.com/office/officeart/2005/8/layout/cycle8"/>
    <dgm:cxn modelId="{B02EC2EC-44E0-4846-939C-BCDCC4629271}" type="presOf" srcId="{2777512E-E976-084E-A93C-DA7BFFEB5CA8}" destId="{D1783394-5DF4-154A-B4E5-4C092B27CC0B}" srcOrd="0" destOrd="0" presId="urn:microsoft.com/office/officeart/2005/8/layout/cycle8"/>
    <dgm:cxn modelId="{B1BD7BB9-52CF-2F48-AED8-D9087BC78B2D}" type="presOf" srcId="{E9039F95-A108-384B-8D07-0648AF4098EA}" destId="{49E3FA40-F00D-1C47-9915-F3EF5BC0139E}" srcOrd="0" destOrd="0" presId="urn:microsoft.com/office/officeart/2005/8/layout/cycle8"/>
    <dgm:cxn modelId="{F1F3D3CA-B83B-2642-AB40-E02DB8ADF1D7}" srcId="{E9039F95-A108-384B-8D07-0648AF4098EA}" destId="{E19B308F-656B-E64A-A589-BE700D7D8DDB}" srcOrd="4" destOrd="0" parTransId="{1390B1A9-56EA-0347-AB60-D0B3528D2399}" sibTransId="{C00A410B-2AE8-A648-AE07-B21E1C43DAE1}"/>
    <dgm:cxn modelId="{2628FBDD-5145-D948-B253-B8CA28553B30}" type="presOf" srcId="{9532D30C-C8B4-D744-B6C4-B3493916031B}" destId="{E3A7EF2B-1D57-674A-B447-D5AFD31C157A}" srcOrd="0" destOrd="0" presId="urn:microsoft.com/office/officeart/2005/8/layout/cycle8"/>
    <dgm:cxn modelId="{F1469230-8110-CF4A-977C-103903098F93}" type="presOf" srcId="{9BE002BE-C10F-2643-859A-568BAB95B5C2}" destId="{BFD35730-1CD2-684B-8849-C312601270F6}" srcOrd="0" destOrd="0" presId="urn:microsoft.com/office/officeart/2005/8/layout/cycle8"/>
    <dgm:cxn modelId="{1006FA17-6752-EB4E-982E-1ED8940C6B1D}" type="presParOf" srcId="{49E3FA40-F00D-1C47-9915-F3EF5BC0139E}" destId="{67F7A8AD-5297-E848-A5D1-EE058AE8A2F0}" srcOrd="0" destOrd="0" presId="urn:microsoft.com/office/officeart/2005/8/layout/cycle8"/>
    <dgm:cxn modelId="{79E0785B-5AB7-C24B-898B-507AA3900945}" type="presParOf" srcId="{49E3FA40-F00D-1C47-9915-F3EF5BC0139E}" destId="{9126E882-0F0E-A74F-B954-D1DC0DEF9AB6}" srcOrd="1" destOrd="0" presId="urn:microsoft.com/office/officeart/2005/8/layout/cycle8"/>
    <dgm:cxn modelId="{64401A3D-1F6E-584A-94F5-A701C8C3D260}" type="presParOf" srcId="{49E3FA40-F00D-1C47-9915-F3EF5BC0139E}" destId="{2D3028AC-36B3-114D-9E7F-5805E60A6AC1}" srcOrd="2" destOrd="0" presId="urn:microsoft.com/office/officeart/2005/8/layout/cycle8"/>
    <dgm:cxn modelId="{2630503E-4132-4D47-89E3-5A67537CF075}" type="presParOf" srcId="{49E3FA40-F00D-1C47-9915-F3EF5BC0139E}" destId="{3E8694A4-A90D-624A-AF04-877A81380FD2}" srcOrd="3" destOrd="0" presId="urn:microsoft.com/office/officeart/2005/8/layout/cycle8"/>
    <dgm:cxn modelId="{103A45D2-9284-DC44-AE7A-0B166297D94B}" type="presParOf" srcId="{49E3FA40-F00D-1C47-9915-F3EF5BC0139E}" destId="{BFD35730-1CD2-684B-8849-C312601270F6}" srcOrd="4" destOrd="0" presId="urn:microsoft.com/office/officeart/2005/8/layout/cycle8"/>
    <dgm:cxn modelId="{022A6017-CBB3-C34F-88EC-314057A470ED}" type="presParOf" srcId="{49E3FA40-F00D-1C47-9915-F3EF5BC0139E}" destId="{ECD62F07-0F5B-4B4D-B032-423D1F48F64B}" srcOrd="5" destOrd="0" presId="urn:microsoft.com/office/officeart/2005/8/layout/cycle8"/>
    <dgm:cxn modelId="{16D658EF-E2EE-4841-B101-836E3389DA2E}" type="presParOf" srcId="{49E3FA40-F00D-1C47-9915-F3EF5BC0139E}" destId="{EB3E2377-5FF3-4644-81AC-013C525A4297}" srcOrd="6" destOrd="0" presId="urn:microsoft.com/office/officeart/2005/8/layout/cycle8"/>
    <dgm:cxn modelId="{652E790C-7482-244D-8537-89C462CB5FFC}" type="presParOf" srcId="{49E3FA40-F00D-1C47-9915-F3EF5BC0139E}" destId="{1480169F-817D-7246-8012-97C4CD476C8F}" srcOrd="7" destOrd="0" presId="urn:microsoft.com/office/officeart/2005/8/layout/cycle8"/>
    <dgm:cxn modelId="{89AF2647-2883-6143-99AD-D3C37BDCA5E2}" type="presParOf" srcId="{49E3FA40-F00D-1C47-9915-F3EF5BC0139E}" destId="{A3572881-C809-664D-A0FD-A9F41C97CC41}" srcOrd="8" destOrd="0" presId="urn:microsoft.com/office/officeart/2005/8/layout/cycle8"/>
    <dgm:cxn modelId="{0A1DE00E-127B-8B41-8573-1B01BC1BA3F9}" type="presParOf" srcId="{49E3FA40-F00D-1C47-9915-F3EF5BC0139E}" destId="{33BC28D9-BBE4-EA44-95F0-575DF9B1286D}" srcOrd="9" destOrd="0" presId="urn:microsoft.com/office/officeart/2005/8/layout/cycle8"/>
    <dgm:cxn modelId="{BD902E6E-59F2-804C-BAEA-2CCF1A156902}" type="presParOf" srcId="{49E3FA40-F00D-1C47-9915-F3EF5BC0139E}" destId="{9B3FE6C7-7327-D747-B968-90FB4D713F9B}" srcOrd="10" destOrd="0" presId="urn:microsoft.com/office/officeart/2005/8/layout/cycle8"/>
    <dgm:cxn modelId="{801480F7-E215-4540-B3E4-07674857C120}" type="presParOf" srcId="{49E3FA40-F00D-1C47-9915-F3EF5BC0139E}" destId="{B9F16BAA-9FF4-4349-A06B-FE5760DAABF7}" srcOrd="11" destOrd="0" presId="urn:microsoft.com/office/officeart/2005/8/layout/cycle8"/>
    <dgm:cxn modelId="{1A20A62A-E034-D643-A066-557E9239B3D6}" type="presParOf" srcId="{49E3FA40-F00D-1C47-9915-F3EF5BC0139E}" destId="{D1783394-5DF4-154A-B4E5-4C092B27CC0B}" srcOrd="12" destOrd="0" presId="urn:microsoft.com/office/officeart/2005/8/layout/cycle8"/>
    <dgm:cxn modelId="{FEF25ECD-20BB-6E4E-8BCA-70162C7DB87D}" type="presParOf" srcId="{49E3FA40-F00D-1C47-9915-F3EF5BC0139E}" destId="{3BA81C15-E543-DA40-AC15-EA46BE2B2D8A}" srcOrd="13" destOrd="0" presId="urn:microsoft.com/office/officeart/2005/8/layout/cycle8"/>
    <dgm:cxn modelId="{F576D001-94B3-9246-AABC-6A98EE3944BA}" type="presParOf" srcId="{49E3FA40-F00D-1C47-9915-F3EF5BC0139E}" destId="{A3AE1EE4-1974-1A40-AF79-E54015936DAC}" srcOrd="14" destOrd="0" presId="urn:microsoft.com/office/officeart/2005/8/layout/cycle8"/>
    <dgm:cxn modelId="{C79FB9B7-A762-5E4F-B601-A46B950CE368}" type="presParOf" srcId="{49E3FA40-F00D-1C47-9915-F3EF5BC0139E}" destId="{D820955A-C597-A148-83C6-88DCBD237EA5}" srcOrd="15" destOrd="0" presId="urn:microsoft.com/office/officeart/2005/8/layout/cycle8"/>
    <dgm:cxn modelId="{AC188E71-428C-E541-9E92-F6CBFE9C1C88}" type="presParOf" srcId="{49E3FA40-F00D-1C47-9915-F3EF5BC0139E}" destId="{14D9B41C-1E2A-2C4B-9F45-F0095BDD4C46}" srcOrd="16" destOrd="0" presId="urn:microsoft.com/office/officeart/2005/8/layout/cycle8"/>
    <dgm:cxn modelId="{FF6B5D7B-A593-5F4E-ADA6-159BC1E80F50}" type="presParOf" srcId="{49E3FA40-F00D-1C47-9915-F3EF5BC0139E}" destId="{C37B770C-BF9D-1F49-8CED-375095B877DF}" srcOrd="17" destOrd="0" presId="urn:microsoft.com/office/officeart/2005/8/layout/cycle8"/>
    <dgm:cxn modelId="{11D33497-A683-8D4F-A8F0-88A037A924AA}" type="presParOf" srcId="{49E3FA40-F00D-1C47-9915-F3EF5BC0139E}" destId="{D00802EA-2A29-1A4D-A767-A6ECEDA33C48}" srcOrd="18" destOrd="0" presId="urn:microsoft.com/office/officeart/2005/8/layout/cycle8"/>
    <dgm:cxn modelId="{1CEEB606-1EEA-FF43-89C3-EDBB5554AA98}" type="presParOf" srcId="{49E3FA40-F00D-1C47-9915-F3EF5BC0139E}" destId="{BB62A950-B01F-1647-B1C4-BD4EA18043FE}" srcOrd="19" destOrd="0" presId="urn:microsoft.com/office/officeart/2005/8/layout/cycle8"/>
    <dgm:cxn modelId="{9472D283-4D02-7B4D-9E9B-E8BA2FAC01AC}" type="presParOf" srcId="{49E3FA40-F00D-1C47-9915-F3EF5BC0139E}" destId="{E3A7EF2B-1D57-674A-B447-D5AFD31C157A}" srcOrd="20" destOrd="0" presId="urn:microsoft.com/office/officeart/2005/8/layout/cycle8"/>
    <dgm:cxn modelId="{EFC138D4-4F29-474C-9EEE-B6DF3E0E3049}" type="presParOf" srcId="{49E3FA40-F00D-1C47-9915-F3EF5BC0139E}" destId="{A9227E3F-1EB9-1C44-8C32-556C05EB6582}" srcOrd="21" destOrd="0" presId="urn:microsoft.com/office/officeart/2005/8/layout/cycle8"/>
    <dgm:cxn modelId="{1329AB9A-602E-904F-AF7B-980CE2F3D328}" type="presParOf" srcId="{49E3FA40-F00D-1C47-9915-F3EF5BC0139E}" destId="{53CCED11-8DA3-E147-9BEA-0E3736CE60B4}" srcOrd="22" destOrd="0" presId="urn:microsoft.com/office/officeart/2005/8/layout/cycle8"/>
    <dgm:cxn modelId="{35FDF2E1-2E58-4040-B23F-7AE869561C3B}" type="presParOf" srcId="{49E3FA40-F00D-1C47-9915-F3EF5BC0139E}" destId="{DEA21FD8-0F83-6049-B6C3-BA5827B1F8EA}" srcOrd="23" destOrd="0" presId="urn:microsoft.com/office/officeart/2005/8/layout/cycle8"/>
    <dgm:cxn modelId="{2AD36B4D-145E-C847-9CB5-C488105AC625}" type="presParOf" srcId="{49E3FA40-F00D-1C47-9915-F3EF5BC0139E}" destId="{7D8DE60F-A703-3E41-A7EA-2C727599BBA1}" srcOrd="24" destOrd="0" presId="urn:microsoft.com/office/officeart/2005/8/layout/cycle8"/>
    <dgm:cxn modelId="{C5B34224-4626-D848-BD5E-43313D95CC91}" type="presParOf" srcId="{49E3FA40-F00D-1C47-9915-F3EF5BC0139E}" destId="{3DCC604C-D3BE-D54D-818D-D646E7C78E6E}" srcOrd="25" destOrd="0" presId="urn:microsoft.com/office/officeart/2005/8/layout/cycle8"/>
    <dgm:cxn modelId="{265D40F0-7649-274D-ABF9-71846FE387B4}" type="presParOf" srcId="{49E3FA40-F00D-1C47-9915-F3EF5BC0139E}" destId="{837F5D61-5D8B-1C4B-89FF-4F5EDC1FB2D0}" srcOrd="26" destOrd="0" presId="urn:microsoft.com/office/officeart/2005/8/layout/cycle8"/>
    <dgm:cxn modelId="{C0524939-71A8-5244-A1B4-8C52FE4B45C3}" type="presParOf" srcId="{49E3FA40-F00D-1C47-9915-F3EF5BC0139E}" destId="{7D9AF35B-6440-EF4E-BAD2-C46CFE21D939}" srcOrd="27" destOrd="0" presId="urn:microsoft.com/office/officeart/2005/8/layout/cycle8"/>
    <dgm:cxn modelId="{57666454-5E94-6D43-A04B-F49D31A6B917}" type="presParOf" srcId="{49E3FA40-F00D-1C47-9915-F3EF5BC0139E}" destId="{8C1DBA0E-E2F0-A54C-A880-DA7D597D5B52}" srcOrd="28" destOrd="0" presId="urn:microsoft.com/office/officeart/2005/8/layout/cycle8"/>
    <dgm:cxn modelId="{844EB2CD-7E73-2444-8F74-D313FD3651C2}" type="presParOf" srcId="{49E3FA40-F00D-1C47-9915-F3EF5BC0139E}" destId="{1668D6DC-745D-D14F-A144-776F78521AEA}" srcOrd="2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749CAC6-E592-49CB-B1D8-B27EF4601AE5}" type="doc">
      <dgm:prSet loTypeId="urn:microsoft.com/office/officeart/2005/8/layout/cycle6" loCatId="cycle" qsTypeId="urn:microsoft.com/office/officeart/2005/8/quickstyle/simple3" qsCatId="simple" csTypeId="urn:microsoft.com/office/officeart/2005/8/colors/colorful1#1" csCatId="colorful" phldr="1"/>
      <dgm:spPr/>
      <dgm:t>
        <a:bodyPr/>
        <a:lstStyle/>
        <a:p>
          <a:endParaRPr lang="en-US"/>
        </a:p>
      </dgm:t>
    </dgm:pt>
    <dgm:pt modelId="{B61A4B3C-F849-4E02-9AEF-D3F5AC5A79A5}">
      <dgm:prSet phldrT="[Text]" custT="1"/>
      <dgm:spPr/>
      <dgm:t>
        <a:bodyPr/>
        <a:lstStyle/>
        <a:p>
          <a:r>
            <a:rPr lang="en-US" sz="1400" b="1" dirty="0" smtClean="0">
              <a:solidFill>
                <a:srgbClr val="CC223A"/>
              </a:solidFill>
            </a:rPr>
            <a:t>Perpetrator’s pattern of coercive control</a:t>
          </a:r>
          <a:endParaRPr lang="en-US" sz="1400" b="1" dirty="0">
            <a:solidFill>
              <a:srgbClr val="CC223A"/>
            </a:solidFill>
          </a:endParaRPr>
        </a:p>
      </dgm:t>
    </dgm:pt>
    <dgm:pt modelId="{EB7B6310-343B-4413-8281-7E66DAE663D0}" type="parTrans" cxnId="{DA2F27EA-0D35-4CD4-8994-F79E1D5A8A97}">
      <dgm:prSet/>
      <dgm:spPr/>
      <dgm:t>
        <a:bodyPr/>
        <a:lstStyle/>
        <a:p>
          <a:endParaRPr lang="en-US"/>
        </a:p>
      </dgm:t>
    </dgm:pt>
    <dgm:pt modelId="{547A7052-1BF6-4F53-97B4-B8E28660425B}" type="sibTrans" cxnId="{DA2F27EA-0D35-4CD4-8994-F79E1D5A8A97}">
      <dgm:prSet/>
      <dgm:spPr/>
      <dgm:t>
        <a:bodyPr/>
        <a:lstStyle/>
        <a:p>
          <a:endParaRPr lang="en-US" dirty="0"/>
        </a:p>
      </dgm:t>
    </dgm:pt>
    <dgm:pt modelId="{E4379B79-C917-4DA4-A934-CEA000A02D11}">
      <dgm:prSet phldrT="[Text]" custT="1"/>
      <dgm:spPr/>
      <dgm:t>
        <a:bodyPr/>
        <a:lstStyle/>
        <a:p>
          <a:r>
            <a:rPr lang="en-US" sz="1400" b="1" dirty="0" smtClean="0">
              <a:solidFill>
                <a:schemeClr val="accent3">
                  <a:lumMod val="50000"/>
                </a:schemeClr>
              </a:solidFill>
            </a:rPr>
            <a:t>Actions taken by the perpetrator to harm the child</a:t>
          </a:r>
          <a:endParaRPr lang="en-US" sz="1400" b="1" dirty="0">
            <a:solidFill>
              <a:schemeClr val="accent3">
                <a:lumMod val="50000"/>
              </a:schemeClr>
            </a:solidFill>
          </a:endParaRPr>
        </a:p>
      </dgm:t>
    </dgm:pt>
    <dgm:pt modelId="{ED88A6D0-9719-428A-8CE0-D7895718EA45}" type="parTrans" cxnId="{23E05642-C0E0-48D0-B206-9C1219C3BBBB}">
      <dgm:prSet/>
      <dgm:spPr/>
      <dgm:t>
        <a:bodyPr/>
        <a:lstStyle/>
        <a:p>
          <a:endParaRPr lang="en-US"/>
        </a:p>
      </dgm:t>
    </dgm:pt>
    <dgm:pt modelId="{1CF77DF3-F10F-4AF8-B460-C71A31C7C7D2}" type="sibTrans" cxnId="{23E05642-C0E0-48D0-B206-9C1219C3BBBB}">
      <dgm:prSet/>
      <dgm:spPr/>
      <dgm:t>
        <a:bodyPr/>
        <a:lstStyle/>
        <a:p>
          <a:endParaRPr lang="en-US" dirty="0"/>
        </a:p>
      </dgm:t>
    </dgm:pt>
    <dgm:pt modelId="{80C9AE87-6EF5-414E-8982-B89D0B421E30}">
      <dgm:prSet phldrT="[Text]" custT="1"/>
      <dgm:spPr/>
      <dgm:t>
        <a:bodyPr/>
        <a:lstStyle/>
        <a:p>
          <a:r>
            <a:rPr lang="en-US" sz="1400" b="1" dirty="0" smtClean="0">
              <a:solidFill>
                <a:schemeClr val="accent4">
                  <a:lumMod val="50000"/>
                </a:schemeClr>
              </a:solidFill>
            </a:rPr>
            <a:t>Full spectrum of the non-offending parent’s efforts to promote the safety and well being of the child</a:t>
          </a:r>
          <a:endParaRPr lang="en-US" sz="1400" b="1" dirty="0">
            <a:solidFill>
              <a:schemeClr val="accent4">
                <a:lumMod val="50000"/>
              </a:schemeClr>
            </a:solidFill>
          </a:endParaRPr>
        </a:p>
      </dgm:t>
    </dgm:pt>
    <dgm:pt modelId="{9FBCA9C6-25EA-4EF2-AC20-4B75EF6C31ED}" type="parTrans" cxnId="{AE5EDA0E-B0F3-4757-A586-A4825E28DEE9}">
      <dgm:prSet/>
      <dgm:spPr/>
      <dgm:t>
        <a:bodyPr/>
        <a:lstStyle/>
        <a:p>
          <a:endParaRPr lang="en-US"/>
        </a:p>
      </dgm:t>
    </dgm:pt>
    <dgm:pt modelId="{68746BBF-73CE-40A4-8A0B-246AA2255D10}" type="sibTrans" cxnId="{AE5EDA0E-B0F3-4757-A586-A4825E28DEE9}">
      <dgm:prSet/>
      <dgm:spPr/>
      <dgm:t>
        <a:bodyPr/>
        <a:lstStyle/>
        <a:p>
          <a:endParaRPr lang="en-US" dirty="0"/>
        </a:p>
      </dgm:t>
    </dgm:pt>
    <dgm:pt modelId="{302AD20B-57D6-44D3-9306-E0DA64DB0BA7}">
      <dgm:prSet phldrT="[Text]" custT="1"/>
      <dgm:spPr/>
      <dgm:t>
        <a:bodyPr/>
        <a:lstStyle/>
        <a:p>
          <a:r>
            <a:rPr lang="en-US" sz="1400" b="1" dirty="0" smtClean="0">
              <a:solidFill>
                <a:schemeClr val="accent5">
                  <a:lumMod val="50000"/>
                </a:schemeClr>
              </a:solidFill>
            </a:rPr>
            <a:t>Adverse impact of the perpetrator’s behavior on the child</a:t>
          </a:r>
          <a:endParaRPr lang="en-US" sz="1400" b="1" dirty="0">
            <a:solidFill>
              <a:schemeClr val="accent5">
                <a:lumMod val="50000"/>
              </a:schemeClr>
            </a:solidFill>
          </a:endParaRPr>
        </a:p>
      </dgm:t>
    </dgm:pt>
    <dgm:pt modelId="{449750B7-3C56-4E9B-8027-5D9D1940DB69}" type="parTrans" cxnId="{B0778D11-4043-4C47-A743-89CB69D68097}">
      <dgm:prSet/>
      <dgm:spPr/>
      <dgm:t>
        <a:bodyPr/>
        <a:lstStyle/>
        <a:p>
          <a:endParaRPr lang="en-US"/>
        </a:p>
      </dgm:t>
    </dgm:pt>
    <dgm:pt modelId="{D5EB593E-B077-45B6-83A9-BCFA92524643}" type="sibTrans" cxnId="{B0778D11-4043-4C47-A743-89CB69D68097}">
      <dgm:prSet/>
      <dgm:spPr/>
      <dgm:t>
        <a:bodyPr/>
        <a:lstStyle/>
        <a:p>
          <a:endParaRPr lang="en-US" dirty="0"/>
        </a:p>
      </dgm:t>
    </dgm:pt>
    <dgm:pt modelId="{D3893FCD-5B0E-4A1F-9965-F2CEA5AC617F}">
      <dgm:prSet phldrT="[Text]" custT="1"/>
      <dgm:spPr/>
      <dgm:t>
        <a:bodyPr/>
        <a:lstStyle/>
        <a:p>
          <a:r>
            <a:rPr lang="en-US" sz="1400" b="1" dirty="0" smtClean="0">
              <a:solidFill>
                <a:schemeClr val="accent6">
                  <a:lumMod val="50000"/>
                </a:schemeClr>
              </a:solidFill>
            </a:rPr>
            <a:t>Role of substance abuse, mental health, culture and other socio-economic factors</a:t>
          </a:r>
          <a:endParaRPr lang="en-US" sz="1400" b="1" dirty="0">
            <a:solidFill>
              <a:schemeClr val="accent6">
                <a:lumMod val="50000"/>
              </a:schemeClr>
            </a:solidFill>
          </a:endParaRPr>
        </a:p>
      </dgm:t>
    </dgm:pt>
    <dgm:pt modelId="{70CA72EA-1EA7-4D26-8836-1DDAEC49F60F}" type="parTrans" cxnId="{140BB332-6623-40E8-866D-C8455C56D9B4}">
      <dgm:prSet/>
      <dgm:spPr/>
      <dgm:t>
        <a:bodyPr/>
        <a:lstStyle/>
        <a:p>
          <a:endParaRPr lang="en-US"/>
        </a:p>
      </dgm:t>
    </dgm:pt>
    <dgm:pt modelId="{B87DCF64-405C-4A1C-A6E5-36D55BF6AB84}" type="sibTrans" cxnId="{140BB332-6623-40E8-866D-C8455C56D9B4}">
      <dgm:prSet/>
      <dgm:spPr/>
      <dgm:t>
        <a:bodyPr/>
        <a:lstStyle/>
        <a:p>
          <a:endParaRPr lang="en-US" dirty="0"/>
        </a:p>
      </dgm:t>
    </dgm:pt>
    <dgm:pt modelId="{6F2031BF-6434-4D9A-9C39-6022E9E7CE5D}" type="pres">
      <dgm:prSet presAssocID="{F749CAC6-E592-49CB-B1D8-B27EF4601AE5}" presName="cycle" presStyleCnt="0">
        <dgm:presLayoutVars>
          <dgm:dir/>
          <dgm:resizeHandles val="exact"/>
        </dgm:presLayoutVars>
      </dgm:prSet>
      <dgm:spPr/>
      <dgm:t>
        <a:bodyPr/>
        <a:lstStyle/>
        <a:p>
          <a:endParaRPr lang="en-US"/>
        </a:p>
      </dgm:t>
    </dgm:pt>
    <dgm:pt modelId="{D5D2B638-1772-4F56-85E6-78EB9F3FE3E6}" type="pres">
      <dgm:prSet presAssocID="{B61A4B3C-F849-4E02-9AEF-D3F5AC5A79A5}" presName="node" presStyleLbl="node1" presStyleIdx="0" presStyleCnt="5" custScaleX="125099" custScaleY="157802">
        <dgm:presLayoutVars>
          <dgm:bulletEnabled val="1"/>
        </dgm:presLayoutVars>
      </dgm:prSet>
      <dgm:spPr/>
      <dgm:t>
        <a:bodyPr/>
        <a:lstStyle/>
        <a:p>
          <a:endParaRPr lang="en-US"/>
        </a:p>
      </dgm:t>
    </dgm:pt>
    <dgm:pt modelId="{6E4326F2-2AA2-4715-92C7-437C8E313190}" type="pres">
      <dgm:prSet presAssocID="{B61A4B3C-F849-4E02-9AEF-D3F5AC5A79A5}" presName="spNode" presStyleCnt="0"/>
      <dgm:spPr/>
      <dgm:t>
        <a:bodyPr/>
        <a:lstStyle/>
        <a:p>
          <a:endParaRPr lang="en-US"/>
        </a:p>
      </dgm:t>
    </dgm:pt>
    <dgm:pt modelId="{6AA66267-A815-41BB-A828-0C8405D7CD02}" type="pres">
      <dgm:prSet presAssocID="{547A7052-1BF6-4F53-97B4-B8E28660425B}" presName="sibTrans" presStyleLbl="sibTrans1D1" presStyleIdx="0" presStyleCnt="5"/>
      <dgm:spPr/>
      <dgm:t>
        <a:bodyPr/>
        <a:lstStyle/>
        <a:p>
          <a:endParaRPr lang="en-US"/>
        </a:p>
      </dgm:t>
    </dgm:pt>
    <dgm:pt modelId="{7456E27C-7C16-498B-9DC3-D046AEBBBC74}" type="pres">
      <dgm:prSet presAssocID="{E4379B79-C917-4DA4-A934-CEA000A02D11}" presName="node" presStyleLbl="node1" presStyleIdx="1" presStyleCnt="5" custScaleX="127069" custScaleY="157802" custRadScaleRad="97673" custRadScaleInc="41050">
        <dgm:presLayoutVars>
          <dgm:bulletEnabled val="1"/>
        </dgm:presLayoutVars>
      </dgm:prSet>
      <dgm:spPr/>
      <dgm:t>
        <a:bodyPr/>
        <a:lstStyle/>
        <a:p>
          <a:endParaRPr lang="en-US"/>
        </a:p>
      </dgm:t>
    </dgm:pt>
    <dgm:pt modelId="{29CA7D15-051F-4F38-9041-263105187058}" type="pres">
      <dgm:prSet presAssocID="{E4379B79-C917-4DA4-A934-CEA000A02D11}" presName="spNode" presStyleCnt="0"/>
      <dgm:spPr/>
      <dgm:t>
        <a:bodyPr/>
        <a:lstStyle/>
        <a:p>
          <a:endParaRPr lang="en-US"/>
        </a:p>
      </dgm:t>
    </dgm:pt>
    <dgm:pt modelId="{93D7C288-B000-4EA4-A286-B53002C860A8}" type="pres">
      <dgm:prSet presAssocID="{1CF77DF3-F10F-4AF8-B460-C71A31C7C7D2}" presName="sibTrans" presStyleLbl="sibTrans1D1" presStyleIdx="1" presStyleCnt="5"/>
      <dgm:spPr/>
      <dgm:t>
        <a:bodyPr/>
        <a:lstStyle/>
        <a:p>
          <a:endParaRPr lang="en-US"/>
        </a:p>
      </dgm:t>
    </dgm:pt>
    <dgm:pt modelId="{BEE4FC0E-9061-4C90-A31E-B2DA28EDA837}" type="pres">
      <dgm:prSet presAssocID="{80C9AE87-6EF5-414E-8982-B89D0B421E30}" presName="node" presStyleLbl="node1" presStyleIdx="2" presStyleCnt="5" custScaleX="125099" custScaleY="157802">
        <dgm:presLayoutVars>
          <dgm:bulletEnabled val="1"/>
        </dgm:presLayoutVars>
      </dgm:prSet>
      <dgm:spPr/>
      <dgm:t>
        <a:bodyPr/>
        <a:lstStyle/>
        <a:p>
          <a:endParaRPr lang="en-US"/>
        </a:p>
      </dgm:t>
    </dgm:pt>
    <dgm:pt modelId="{AD650DDE-F26C-492F-92E0-0EA9BA3D0DED}" type="pres">
      <dgm:prSet presAssocID="{80C9AE87-6EF5-414E-8982-B89D0B421E30}" presName="spNode" presStyleCnt="0"/>
      <dgm:spPr/>
      <dgm:t>
        <a:bodyPr/>
        <a:lstStyle/>
        <a:p>
          <a:endParaRPr lang="en-US"/>
        </a:p>
      </dgm:t>
    </dgm:pt>
    <dgm:pt modelId="{738EE03D-0DED-4BA8-BA4D-6A2B2F512520}" type="pres">
      <dgm:prSet presAssocID="{68746BBF-73CE-40A4-8A0B-246AA2255D10}" presName="sibTrans" presStyleLbl="sibTrans1D1" presStyleIdx="2" presStyleCnt="5"/>
      <dgm:spPr/>
      <dgm:t>
        <a:bodyPr/>
        <a:lstStyle/>
        <a:p>
          <a:endParaRPr lang="en-US"/>
        </a:p>
      </dgm:t>
    </dgm:pt>
    <dgm:pt modelId="{46D98413-D82B-44C5-AD0A-0BF085211EDA}" type="pres">
      <dgm:prSet presAssocID="{302AD20B-57D6-44D3-9306-E0DA64DB0BA7}" presName="node" presStyleLbl="node1" presStyleIdx="3" presStyleCnt="5" custScaleX="125099" custScaleY="157802">
        <dgm:presLayoutVars>
          <dgm:bulletEnabled val="1"/>
        </dgm:presLayoutVars>
      </dgm:prSet>
      <dgm:spPr/>
      <dgm:t>
        <a:bodyPr/>
        <a:lstStyle/>
        <a:p>
          <a:endParaRPr lang="en-US"/>
        </a:p>
      </dgm:t>
    </dgm:pt>
    <dgm:pt modelId="{728A9876-5C13-4D16-AFA6-10B53EFABDEB}" type="pres">
      <dgm:prSet presAssocID="{302AD20B-57D6-44D3-9306-E0DA64DB0BA7}" presName="spNode" presStyleCnt="0"/>
      <dgm:spPr/>
      <dgm:t>
        <a:bodyPr/>
        <a:lstStyle/>
        <a:p>
          <a:endParaRPr lang="en-US"/>
        </a:p>
      </dgm:t>
    </dgm:pt>
    <dgm:pt modelId="{BC135876-06DF-405B-B0EE-9BA81724921B}" type="pres">
      <dgm:prSet presAssocID="{D5EB593E-B077-45B6-83A9-BCFA92524643}" presName="sibTrans" presStyleLbl="sibTrans1D1" presStyleIdx="3" presStyleCnt="5"/>
      <dgm:spPr/>
      <dgm:t>
        <a:bodyPr/>
        <a:lstStyle/>
        <a:p>
          <a:endParaRPr lang="en-US"/>
        </a:p>
      </dgm:t>
    </dgm:pt>
    <dgm:pt modelId="{0922C8FD-6FE5-458D-8AF0-C3C291D0EB37}" type="pres">
      <dgm:prSet presAssocID="{D3893FCD-5B0E-4A1F-9965-F2CEA5AC617F}" presName="node" presStyleLbl="node1" presStyleIdx="4" presStyleCnt="5" custScaleX="125099" custScaleY="157802" custRadScaleRad="94581" custRadScaleInc="-39932">
        <dgm:presLayoutVars>
          <dgm:bulletEnabled val="1"/>
        </dgm:presLayoutVars>
      </dgm:prSet>
      <dgm:spPr/>
      <dgm:t>
        <a:bodyPr/>
        <a:lstStyle/>
        <a:p>
          <a:endParaRPr lang="en-US"/>
        </a:p>
      </dgm:t>
    </dgm:pt>
    <dgm:pt modelId="{6AB4DA07-FD46-4170-B681-565B36D2A5EB}" type="pres">
      <dgm:prSet presAssocID="{D3893FCD-5B0E-4A1F-9965-F2CEA5AC617F}" presName="spNode" presStyleCnt="0"/>
      <dgm:spPr/>
      <dgm:t>
        <a:bodyPr/>
        <a:lstStyle/>
        <a:p>
          <a:endParaRPr lang="en-US"/>
        </a:p>
      </dgm:t>
    </dgm:pt>
    <dgm:pt modelId="{B3C2B1EF-7549-4210-81C7-3FEF022E2979}" type="pres">
      <dgm:prSet presAssocID="{B87DCF64-405C-4A1C-A6E5-36D55BF6AB84}" presName="sibTrans" presStyleLbl="sibTrans1D1" presStyleIdx="4" presStyleCnt="5"/>
      <dgm:spPr/>
      <dgm:t>
        <a:bodyPr/>
        <a:lstStyle/>
        <a:p>
          <a:endParaRPr lang="en-US"/>
        </a:p>
      </dgm:t>
    </dgm:pt>
  </dgm:ptLst>
  <dgm:cxnLst>
    <dgm:cxn modelId="{F6BD63FA-48BB-2144-8EA9-FE924DB03549}" type="presOf" srcId="{68746BBF-73CE-40A4-8A0B-246AA2255D10}" destId="{738EE03D-0DED-4BA8-BA4D-6A2B2F512520}" srcOrd="0" destOrd="0" presId="urn:microsoft.com/office/officeart/2005/8/layout/cycle6"/>
    <dgm:cxn modelId="{15B386C5-59E2-9D47-A049-225EDBD56F4C}" type="presOf" srcId="{D5EB593E-B077-45B6-83A9-BCFA92524643}" destId="{BC135876-06DF-405B-B0EE-9BA81724921B}" srcOrd="0" destOrd="0" presId="urn:microsoft.com/office/officeart/2005/8/layout/cycle6"/>
    <dgm:cxn modelId="{40B776EB-1EBE-8548-927C-D2156F532874}" type="presOf" srcId="{302AD20B-57D6-44D3-9306-E0DA64DB0BA7}" destId="{46D98413-D82B-44C5-AD0A-0BF085211EDA}" srcOrd="0" destOrd="0" presId="urn:microsoft.com/office/officeart/2005/8/layout/cycle6"/>
    <dgm:cxn modelId="{140BB332-6623-40E8-866D-C8455C56D9B4}" srcId="{F749CAC6-E592-49CB-B1D8-B27EF4601AE5}" destId="{D3893FCD-5B0E-4A1F-9965-F2CEA5AC617F}" srcOrd="4" destOrd="0" parTransId="{70CA72EA-1EA7-4D26-8836-1DDAEC49F60F}" sibTransId="{B87DCF64-405C-4A1C-A6E5-36D55BF6AB84}"/>
    <dgm:cxn modelId="{B0778D11-4043-4C47-A743-89CB69D68097}" srcId="{F749CAC6-E592-49CB-B1D8-B27EF4601AE5}" destId="{302AD20B-57D6-44D3-9306-E0DA64DB0BA7}" srcOrd="3" destOrd="0" parTransId="{449750B7-3C56-4E9B-8027-5D9D1940DB69}" sibTransId="{D5EB593E-B077-45B6-83A9-BCFA92524643}"/>
    <dgm:cxn modelId="{B3CB0BB7-AF87-794F-B0A1-91E148E853EF}" type="presOf" srcId="{F749CAC6-E592-49CB-B1D8-B27EF4601AE5}" destId="{6F2031BF-6434-4D9A-9C39-6022E9E7CE5D}" srcOrd="0" destOrd="0" presId="urn:microsoft.com/office/officeart/2005/8/layout/cycle6"/>
    <dgm:cxn modelId="{1A8A2834-D2C8-F740-A3FC-73349D65669F}" type="presOf" srcId="{1CF77DF3-F10F-4AF8-B460-C71A31C7C7D2}" destId="{93D7C288-B000-4EA4-A286-B53002C860A8}" srcOrd="0" destOrd="0" presId="urn:microsoft.com/office/officeart/2005/8/layout/cycle6"/>
    <dgm:cxn modelId="{AF59BD97-42A4-1040-975E-E8B2F46E793F}" type="presOf" srcId="{547A7052-1BF6-4F53-97B4-B8E28660425B}" destId="{6AA66267-A815-41BB-A828-0C8405D7CD02}" srcOrd="0" destOrd="0" presId="urn:microsoft.com/office/officeart/2005/8/layout/cycle6"/>
    <dgm:cxn modelId="{DA2F27EA-0D35-4CD4-8994-F79E1D5A8A97}" srcId="{F749CAC6-E592-49CB-B1D8-B27EF4601AE5}" destId="{B61A4B3C-F849-4E02-9AEF-D3F5AC5A79A5}" srcOrd="0" destOrd="0" parTransId="{EB7B6310-343B-4413-8281-7E66DAE663D0}" sibTransId="{547A7052-1BF6-4F53-97B4-B8E28660425B}"/>
    <dgm:cxn modelId="{813293CB-99ED-FB4A-80EC-D0AE06C21443}" type="presOf" srcId="{B87DCF64-405C-4A1C-A6E5-36D55BF6AB84}" destId="{B3C2B1EF-7549-4210-81C7-3FEF022E2979}" srcOrd="0" destOrd="0" presId="urn:microsoft.com/office/officeart/2005/8/layout/cycle6"/>
    <dgm:cxn modelId="{AE5EDA0E-B0F3-4757-A586-A4825E28DEE9}" srcId="{F749CAC6-E592-49CB-B1D8-B27EF4601AE5}" destId="{80C9AE87-6EF5-414E-8982-B89D0B421E30}" srcOrd="2" destOrd="0" parTransId="{9FBCA9C6-25EA-4EF2-AC20-4B75EF6C31ED}" sibTransId="{68746BBF-73CE-40A4-8A0B-246AA2255D10}"/>
    <dgm:cxn modelId="{156AECCC-5F15-5846-B4A3-5E2EB3339155}" type="presOf" srcId="{D3893FCD-5B0E-4A1F-9965-F2CEA5AC617F}" destId="{0922C8FD-6FE5-458D-8AF0-C3C291D0EB37}" srcOrd="0" destOrd="0" presId="urn:microsoft.com/office/officeart/2005/8/layout/cycle6"/>
    <dgm:cxn modelId="{01780354-F27D-2548-AD13-9D4EF5B5FE46}" type="presOf" srcId="{E4379B79-C917-4DA4-A934-CEA000A02D11}" destId="{7456E27C-7C16-498B-9DC3-D046AEBBBC74}" srcOrd="0" destOrd="0" presId="urn:microsoft.com/office/officeart/2005/8/layout/cycle6"/>
    <dgm:cxn modelId="{945B4834-0584-594A-A879-377E09548B65}" type="presOf" srcId="{B61A4B3C-F849-4E02-9AEF-D3F5AC5A79A5}" destId="{D5D2B638-1772-4F56-85E6-78EB9F3FE3E6}" srcOrd="0" destOrd="0" presId="urn:microsoft.com/office/officeart/2005/8/layout/cycle6"/>
    <dgm:cxn modelId="{23E05642-C0E0-48D0-B206-9C1219C3BBBB}" srcId="{F749CAC6-E592-49CB-B1D8-B27EF4601AE5}" destId="{E4379B79-C917-4DA4-A934-CEA000A02D11}" srcOrd="1" destOrd="0" parTransId="{ED88A6D0-9719-428A-8CE0-D7895718EA45}" sibTransId="{1CF77DF3-F10F-4AF8-B460-C71A31C7C7D2}"/>
    <dgm:cxn modelId="{68F53BB7-9287-0542-9AF4-D1978D571366}" type="presOf" srcId="{80C9AE87-6EF5-414E-8982-B89D0B421E30}" destId="{BEE4FC0E-9061-4C90-A31E-B2DA28EDA837}" srcOrd="0" destOrd="0" presId="urn:microsoft.com/office/officeart/2005/8/layout/cycle6"/>
    <dgm:cxn modelId="{A5B975F9-654D-EA41-996A-DAFFF4C4DCBD}" type="presParOf" srcId="{6F2031BF-6434-4D9A-9C39-6022E9E7CE5D}" destId="{D5D2B638-1772-4F56-85E6-78EB9F3FE3E6}" srcOrd="0" destOrd="0" presId="urn:microsoft.com/office/officeart/2005/8/layout/cycle6"/>
    <dgm:cxn modelId="{E701E1C7-C27E-6D4A-96CE-604F83444A4E}" type="presParOf" srcId="{6F2031BF-6434-4D9A-9C39-6022E9E7CE5D}" destId="{6E4326F2-2AA2-4715-92C7-437C8E313190}" srcOrd="1" destOrd="0" presId="urn:microsoft.com/office/officeart/2005/8/layout/cycle6"/>
    <dgm:cxn modelId="{B2DCBA97-6FF4-0D46-8AF0-FACFF58B213F}" type="presParOf" srcId="{6F2031BF-6434-4D9A-9C39-6022E9E7CE5D}" destId="{6AA66267-A815-41BB-A828-0C8405D7CD02}" srcOrd="2" destOrd="0" presId="urn:microsoft.com/office/officeart/2005/8/layout/cycle6"/>
    <dgm:cxn modelId="{F7534F59-AFBF-BD48-B21D-EF0C58335372}" type="presParOf" srcId="{6F2031BF-6434-4D9A-9C39-6022E9E7CE5D}" destId="{7456E27C-7C16-498B-9DC3-D046AEBBBC74}" srcOrd="3" destOrd="0" presId="urn:microsoft.com/office/officeart/2005/8/layout/cycle6"/>
    <dgm:cxn modelId="{A2652854-CA78-3044-83DF-B503798E6420}" type="presParOf" srcId="{6F2031BF-6434-4D9A-9C39-6022E9E7CE5D}" destId="{29CA7D15-051F-4F38-9041-263105187058}" srcOrd="4" destOrd="0" presId="urn:microsoft.com/office/officeart/2005/8/layout/cycle6"/>
    <dgm:cxn modelId="{D694D389-F4EB-7B44-9014-70AD51D96A50}" type="presParOf" srcId="{6F2031BF-6434-4D9A-9C39-6022E9E7CE5D}" destId="{93D7C288-B000-4EA4-A286-B53002C860A8}" srcOrd="5" destOrd="0" presId="urn:microsoft.com/office/officeart/2005/8/layout/cycle6"/>
    <dgm:cxn modelId="{CA24537E-DEF1-E24E-A8CA-BE65FE227516}" type="presParOf" srcId="{6F2031BF-6434-4D9A-9C39-6022E9E7CE5D}" destId="{BEE4FC0E-9061-4C90-A31E-B2DA28EDA837}" srcOrd="6" destOrd="0" presId="urn:microsoft.com/office/officeart/2005/8/layout/cycle6"/>
    <dgm:cxn modelId="{F316D308-5D60-7B48-A44D-CA6D1ACD4E5E}" type="presParOf" srcId="{6F2031BF-6434-4D9A-9C39-6022E9E7CE5D}" destId="{AD650DDE-F26C-492F-92E0-0EA9BA3D0DED}" srcOrd="7" destOrd="0" presId="urn:microsoft.com/office/officeart/2005/8/layout/cycle6"/>
    <dgm:cxn modelId="{8456F2C8-C2CA-574B-AEDF-F959B6895F48}" type="presParOf" srcId="{6F2031BF-6434-4D9A-9C39-6022E9E7CE5D}" destId="{738EE03D-0DED-4BA8-BA4D-6A2B2F512520}" srcOrd="8" destOrd="0" presId="urn:microsoft.com/office/officeart/2005/8/layout/cycle6"/>
    <dgm:cxn modelId="{603DE94E-B155-6E48-836C-7BEEDA3759CB}" type="presParOf" srcId="{6F2031BF-6434-4D9A-9C39-6022E9E7CE5D}" destId="{46D98413-D82B-44C5-AD0A-0BF085211EDA}" srcOrd="9" destOrd="0" presId="urn:microsoft.com/office/officeart/2005/8/layout/cycle6"/>
    <dgm:cxn modelId="{573B8332-4F65-6746-AD50-320420BCED8E}" type="presParOf" srcId="{6F2031BF-6434-4D9A-9C39-6022E9E7CE5D}" destId="{728A9876-5C13-4D16-AFA6-10B53EFABDEB}" srcOrd="10" destOrd="0" presId="urn:microsoft.com/office/officeart/2005/8/layout/cycle6"/>
    <dgm:cxn modelId="{49B1EB31-D675-644A-8C25-A618BD0A1888}" type="presParOf" srcId="{6F2031BF-6434-4D9A-9C39-6022E9E7CE5D}" destId="{BC135876-06DF-405B-B0EE-9BA81724921B}" srcOrd="11" destOrd="0" presId="urn:microsoft.com/office/officeart/2005/8/layout/cycle6"/>
    <dgm:cxn modelId="{C120AE92-4950-2E47-A889-A3E47409B990}" type="presParOf" srcId="{6F2031BF-6434-4D9A-9C39-6022E9E7CE5D}" destId="{0922C8FD-6FE5-458D-8AF0-C3C291D0EB37}" srcOrd="12" destOrd="0" presId="urn:microsoft.com/office/officeart/2005/8/layout/cycle6"/>
    <dgm:cxn modelId="{DD54573A-A826-6E4E-A3A9-96D95892DBE7}" type="presParOf" srcId="{6F2031BF-6434-4D9A-9C39-6022E9E7CE5D}" destId="{6AB4DA07-FD46-4170-B681-565B36D2A5EB}" srcOrd="13" destOrd="0" presId="urn:microsoft.com/office/officeart/2005/8/layout/cycle6"/>
    <dgm:cxn modelId="{EAB128EC-4E57-734D-9FE5-47794DF8F177}" type="presParOf" srcId="{6F2031BF-6434-4D9A-9C39-6022E9E7CE5D}" destId="{B3C2B1EF-7549-4210-81C7-3FEF022E2979}"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E48A2F-C19A-5749-84B1-3D8C835BBD90}"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5E49BFD4-CEF3-A74D-90C6-DC9DDA592F7F}">
      <dgm:prSet custT="1"/>
      <dgm:spPr/>
      <dgm:t>
        <a:bodyPr/>
        <a:lstStyle/>
        <a:p>
          <a:pPr rtl="0"/>
          <a:r>
            <a:rPr lang="en-US" sz="2400" b="1" dirty="0" smtClean="0">
              <a:solidFill>
                <a:srgbClr val="000000"/>
              </a:solidFill>
            </a:rPr>
            <a:t>Strong evidence that:</a:t>
          </a:r>
          <a:endParaRPr lang="en-US" sz="2400" dirty="0">
            <a:solidFill>
              <a:srgbClr val="000000"/>
            </a:solidFill>
          </a:endParaRPr>
        </a:p>
      </dgm:t>
    </dgm:pt>
    <dgm:pt modelId="{2D7EB4DB-C546-F94E-BAE9-A9AB07513526}" type="parTrans" cxnId="{B51FF318-6918-DC45-9E3C-D38D48669485}">
      <dgm:prSet/>
      <dgm:spPr/>
      <dgm:t>
        <a:bodyPr/>
        <a:lstStyle/>
        <a:p>
          <a:endParaRPr lang="en-US"/>
        </a:p>
      </dgm:t>
    </dgm:pt>
    <dgm:pt modelId="{DABE05E5-5220-AD43-B869-638A4D371AE9}" type="sibTrans" cxnId="{B51FF318-6918-DC45-9E3C-D38D48669485}">
      <dgm:prSet/>
      <dgm:spPr/>
      <dgm:t>
        <a:bodyPr/>
        <a:lstStyle/>
        <a:p>
          <a:endParaRPr lang="en-US"/>
        </a:p>
      </dgm:t>
    </dgm:pt>
    <dgm:pt modelId="{F78364CC-8B86-4C47-A549-34BD5CA51CB9}">
      <dgm:prSet custT="1"/>
      <dgm:spPr/>
      <dgm:t>
        <a:bodyPr/>
        <a:lstStyle/>
        <a:p>
          <a:pPr rtl="0"/>
          <a:r>
            <a:rPr lang="en-US" sz="2400" b="1" dirty="0" smtClean="0">
              <a:solidFill>
                <a:srgbClr val="000000"/>
              </a:solidFill>
            </a:rPr>
            <a:t>Mixed Evidence:</a:t>
          </a:r>
          <a:endParaRPr lang="en-US" sz="2400" b="1" dirty="0">
            <a:solidFill>
              <a:srgbClr val="000000"/>
            </a:solidFill>
          </a:endParaRPr>
        </a:p>
      </dgm:t>
    </dgm:pt>
    <dgm:pt modelId="{4DDA68AD-E145-6644-A599-891614141042}" type="parTrans" cxnId="{C0C986C2-1BC0-464B-82EE-0377451C226E}">
      <dgm:prSet/>
      <dgm:spPr/>
      <dgm:t>
        <a:bodyPr/>
        <a:lstStyle/>
        <a:p>
          <a:endParaRPr lang="en-US"/>
        </a:p>
      </dgm:t>
    </dgm:pt>
    <dgm:pt modelId="{863639CE-B21E-F242-883A-3F9A2AC4DBC3}" type="sibTrans" cxnId="{C0C986C2-1BC0-464B-82EE-0377451C226E}">
      <dgm:prSet/>
      <dgm:spPr/>
      <dgm:t>
        <a:bodyPr/>
        <a:lstStyle/>
        <a:p>
          <a:endParaRPr lang="en-US"/>
        </a:p>
      </dgm:t>
    </dgm:pt>
    <dgm:pt modelId="{8DD2686D-A789-AA4E-9981-E78E2C8523EB}">
      <dgm:prSet custT="1"/>
      <dgm:spPr/>
      <dgm:t>
        <a:bodyPr/>
        <a:lstStyle/>
        <a:p>
          <a:pPr rtl="0"/>
          <a:r>
            <a:rPr lang="en-US" sz="2400" b="1" dirty="0" smtClean="0">
              <a:solidFill>
                <a:srgbClr val="000000"/>
              </a:solidFill>
            </a:rPr>
            <a:t>Little evidence that:</a:t>
          </a:r>
          <a:endParaRPr lang="en-US" sz="2400" b="1" dirty="0">
            <a:solidFill>
              <a:srgbClr val="000000"/>
            </a:solidFill>
          </a:endParaRPr>
        </a:p>
      </dgm:t>
    </dgm:pt>
    <dgm:pt modelId="{E986723E-BD40-544D-A7C1-72A621DE0F4A}" type="parTrans" cxnId="{04A8C0AC-442F-464D-9A6A-93AF562304F7}">
      <dgm:prSet/>
      <dgm:spPr/>
      <dgm:t>
        <a:bodyPr/>
        <a:lstStyle/>
        <a:p>
          <a:endParaRPr lang="en-US"/>
        </a:p>
      </dgm:t>
    </dgm:pt>
    <dgm:pt modelId="{BA0B3692-7426-A54F-9F5B-27B163972DEE}" type="sibTrans" cxnId="{04A8C0AC-442F-464D-9A6A-93AF562304F7}">
      <dgm:prSet/>
      <dgm:spPr/>
      <dgm:t>
        <a:bodyPr/>
        <a:lstStyle/>
        <a:p>
          <a:endParaRPr lang="en-US"/>
        </a:p>
      </dgm:t>
    </dgm:pt>
    <dgm:pt modelId="{56223FB6-9078-9646-AE0C-B7B2FBFF816B}">
      <dgm:prSet custT="1"/>
      <dgm:spPr/>
      <dgm:t>
        <a:bodyPr/>
        <a:lstStyle/>
        <a:p>
          <a:pPr rtl="0"/>
          <a:r>
            <a:rPr lang="en-US" sz="1800" dirty="0" smtClean="0">
              <a:solidFill>
                <a:srgbClr val="000000"/>
              </a:solidFill>
            </a:rPr>
            <a:t>CPS staff increase their concern about, and documentation of the effects of children witnessing domestic violence.</a:t>
          </a:r>
          <a:endParaRPr lang="en-US" sz="1800" dirty="0">
            <a:solidFill>
              <a:srgbClr val="000000"/>
            </a:solidFill>
          </a:endParaRPr>
        </a:p>
      </dgm:t>
    </dgm:pt>
    <dgm:pt modelId="{09826147-D0BB-134D-A30F-3DF58769D9F8}" type="parTrans" cxnId="{80E98044-BCC2-6B49-9A76-948D85383A79}">
      <dgm:prSet/>
      <dgm:spPr/>
      <dgm:t>
        <a:bodyPr/>
        <a:lstStyle/>
        <a:p>
          <a:endParaRPr lang="en-US"/>
        </a:p>
      </dgm:t>
    </dgm:pt>
    <dgm:pt modelId="{5841FD79-62B2-2E4F-AE51-07C160F2C42D}" type="sibTrans" cxnId="{80E98044-BCC2-6B49-9A76-948D85383A79}">
      <dgm:prSet/>
      <dgm:spPr/>
      <dgm:t>
        <a:bodyPr/>
        <a:lstStyle/>
        <a:p>
          <a:endParaRPr lang="en-US"/>
        </a:p>
      </dgm:t>
    </dgm:pt>
    <dgm:pt modelId="{479870F3-7D52-484E-AB87-1B37086790D1}">
      <dgm:prSet custT="1"/>
      <dgm:spPr/>
      <dgm:t>
        <a:bodyPr/>
        <a:lstStyle/>
        <a:p>
          <a:pPr rtl="0"/>
          <a:r>
            <a:rPr lang="en-US" sz="1800" dirty="0" smtClean="0">
              <a:solidFill>
                <a:srgbClr val="000000"/>
              </a:solidFill>
            </a:rPr>
            <a:t>CPS staff assign less blame to victims for staying in a violent relationship;</a:t>
          </a:r>
          <a:endParaRPr lang="en-US" sz="1800" dirty="0">
            <a:solidFill>
              <a:srgbClr val="000000"/>
            </a:solidFill>
          </a:endParaRPr>
        </a:p>
      </dgm:t>
    </dgm:pt>
    <dgm:pt modelId="{C9AC736C-52BD-F84A-BD3F-014A3867AAC5}" type="parTrans" cxnId="{6969E225-6DAC-D342-B1DD-8E861D29ACCC}">
      <dgm:prSet/>
      <dgm:spPr/>
      <dgm:t>
        <a:bodyPr/>
        <a:lstStyle/>
        <a:p>
          <a:endParaRPr lang="en-US"/>
        </a:p>
      </dgm:t>
    </dgm:pt>
    <dgm:pt modelId="{62EF21AD-A189-2B4E-8B1D-5BEE68F1EDDF}" type="sibTrans" cxnId="{6969E225-6DAC-D342-B1DD-8E861D29ACCC}">
      <dgm:prSet/>
      <dgm:spPr/>
      <dgm:t>
        <a:bodyPr/>
        <a:lstStyle/>
        <a:p>
          <a:endParaRPr lang="en-US"/>
        </a:p>
      </dgm:t>
    </dgm:pt>
    <dgm:pt modelId="{AA44CB28-B5B9-7847-8C42-31885E2389FF}">
      <dgm:prSet custT="1"/>
      <dgm:spPr/>
      <dgm:t>
        <a:bodyPr/>
        <a:lstStyle/>
        <a:p>
          <a:pPr rtl="0"/>
          <a:r>
            <a:rPr lang="en-US" sz="1800" dirty="0" smtClean="0">
              <a:solidFill>
                <a:srgbClr val="000000"/>
              </a:solidFill>
            </a:rPr>
            <a:t>CPS staff increase their understanding of coercive control; </a:t>
          </a:r>
          <a:endParaRPr lang="en-US" sz="1800" dirty="0">
            <a:solidFill>
              <a:srgbClr val="000000"/>
            </a:solidFill>
          </a:endParaRPr>
        </a:p>
      </dgm:t>
    </dgm:pt>
    <dgm:pt modelId="{CB257DCD-7767-B14A-B2B8-B2CCDF43655A}" type="parTrans" cxnId="{31A33F8B-BBCB-684A-A32D-C8262075AD04}">
      <dgm:prSet/>
      <dgm:spPr/>
      <dgm:t>
        <a:bodyPr/>
        <a:lstStyle/>
        <a:p>
          <a:endParaRPr lang="en-US"/>
        </a:p>
      </dgm:t>
    </dgm:pt>
    <dgm:pt modelId="{0A5564C8-4C3A-3C49-B9C4-C42F726F0AD2}" type="sibTrans" cxnId="{31A33F8B-BBCB-684A-A32D-C8262075AD04}">
      <dgm:prSet/>
      <dgm:spPr/>
      <dgm:t>
        <a:bodyPr/>
        <a:lstStyle/>
        <a:p>
          <a:endParaRPr lang="en-US"/>
        </a:p>
      </dgm:t>
    </dgm:pt>
    <dgm:pt modelId="{2A174872-A679-A14D-B4C5-3E6B1873BDDE}">
      <dgm:prSet custT="1"/>
      <dgm:spPr/>
      <dgm:t>
        <a:bodyPr/>
        <a:lstStyle/>
        <a:p>
          <a:pPr rtl="0"/>
          <a:r>
            <a:rPr lang="en-US" sz="1800" dirty="0" smtClean="0">
              <a:solidFill>
                <a:srgbClr val="000000"/>
              </a:solidFill>
            </a:rPr>
            <a:t> CPS staff enhance safety planning for victims and children; </a:t>
          </a:r>
          <a:endParaRPr lang="en-US" sz="1800" dirty="0">
            <a:solidFill>
              <a:srgbClr val="000000"/>
            </a:solidFill>
          </a:endParaRPr>
        </a:p>
      </dgm:t>
    </dgm:pt>
    <dgm:pt modelId="{6509F27C-7534-8543-9383-76DAF00F465F}" type="parTrans" cxnId="{5F337E6B-8561-CA43-825C-AC0BAF12CD88}">
      <dgm:prSet/>
      <dgm:spPr/>
      <dgm:t>
        <a:bodyPr/>
        <a:lstStyle/>
        <a:p>
          <a:endParaRPr lang="en-US"/>
        </a:p>
      </dgm:t>
    </dgm:pt>
    <dgm:pt modelId="{41385895-92C3-2447-8F37-0C509C1D978E}" type="sibTrans" cxnId="{5F337E6B-8561-CA43-825C-AC0BAF12CD88}">
      <dgm:prSet/>
      <dgm:spPr/>
      <dgm:t>
        <a:bodyPr/>
        <a:lstStyle/>
        <a:p>
          <a:endParaRPr lang="en-US"/>
        </a:p>
      </dgm:t>
    </dgm:pt>
    <dgm:pt modelId="{F848C730-077B-B645-87FD-ACE743992EF8}">
      <dgm:prSet custT="1"/>
      <dgm:spPr/>
      <dgm:t>
        <a:bodyPr/>
        <a:lstStyle/>
        <a:p>
          <a:pPr rtl="0"/>
          <a:r>
            <a:rPr lang="en-US" sz="1800" dirty="0" smtClean="0">
              <a:solidFill>
                <a:srgbClr val="000000"/>
              </a:solidFill>
            </a:rPr>
            <a:t> CPS staff increase perpetrators’ accountability. 	</a:t>
          </a:r>
        </a:p>
      </dgm:t>
    </dgm:pt>
    <dgm:pt modelId="{596558C9-54BC-BD47-B1EE-0286CF13B753}" type="parTrans" cxnId="{3160BAC9-06F2-A64C-8454-56DF319C7A02}">
      <dgm:prSet/>
      <dgm:spPr/>
      <dgm:t>
        <a:bodyPr/>
        <a:lstStyle/>
        <a:p>
          <a:endParaRPr lang="en-US"/>
        </a:p>
      </dgm:t>
    </dgm:pt>
    <dgm:pt modelId="{47A3BF40-0E7D-CD49-AC1D-D7C0C4F43AB8}" type="sibTrans" cxnId="{3160BAC9-06F2-A64C-8454-56DF319C7A02}">
      <dgm:prSet/>
      <dgm:spPr/>
      <dgm:t>
        <a:bodyPr/>
        <a:lstStyle/>
        <a:p>
          <a:endParaRPr lang="en-US"/>
        </a:p>
      </dgm:t>
    </dgm:pt>
    <dgm:pt modelId="{D4CB0279-5B58-1C4A-8BD6-DF3CE9DD56F9}">
      <dgm:prSet custT="1"/>
      <dgm:spPr/>
      <dgm:t>
        <a:bodyPr/>
        <a:lstStyle/>
        <a:p>
          <a:pPr rtl="0"/>
          <a:r>
            <a:rPr lang="en-US" sz="1800" dirty="0" smtClean="0">
              <a:solidFill>
                <a:srgbClr val="000000"/>
              </a:solidFill>
            </a:rPr>
            <a:t>CPS agencies change written policies; and</a:t>
          </a:r>
          <a:endParaRPr lang="en-US" sz="1800" dirty="0">
            <a:solidFill>
              <a:srgbClr val="000000"/>
            </a:solidFill>
          </a:endParaRPr>
        </a:p>
      </dgm:t>
    </dgm:pt>
    <dgm:pt modelId="{8F2128A2-9104-6142-A27E-ABE2709B1639}" type="parTrans" cxnId="{795D7C3C-45F5-1042-B7D5-72C96FF1A6BD}">
      <dgm:prSet/>
      <dgm:spPr/>
      <dgm:t>
        <a:bodyPr/>
        <a:lstStyle/>
        <a:p>
          <a:endParaRPr lang="en-US"/>
        </a:p>
      </dgm:t>
    </dgm:pt>
    <dgm:pt modelId="{AADDC3EC-4BEF-304B-ABB7-C88B3C97E835}" type="sibTrans" cxnId="{795D7C3C-45F5-1042-B7D5-72C96FF1A6BD}">
      <dgm:prSet/>
      <dgm:spPr/>
      <dgm:t>
        <a:bodyPr/>
        <a:lstStyle/>
        <a:p>
          <a:endParaRPr lang="en-US"/>
        </a:p>
      </dgm:t>
    </dgm:pt>
    <dgm:pt modelId="{ADF733FA-2493-6641-86DB-3CDA64AC42A1}">
      <dgm:prSet custT="1"/>
      <dgm:spPr/>
      <dgm:t>
        <a:bodyPr/>
        <a:lstStyle/>
        <a:p>
          <a:pPr rtl="0"/>
          <a:r>
            <a:rPr lang="en-US" sz="1800" dirty="0" smtClean="0">
              <a:solidFill>
                <a:srgbClr val="000000"/>
              </a:solidFill>
            </a:rPr>
            <a:t>Community stakeholders become more receptive to Safe and Together policies and principles. 		</a:t>
          </a:r>
          <a:endParaRPr lang="en-US" sz="1800" dirty="0">
            <a:solidFill>
              <a:srgbClr val="000000"/>
            </a:solidFill>
          </a:endParaRPr>
        </a:p>
      </dgm:t>
    </dgm:pt>
    <dgm:pt modelId="{D2841FF9-0396-F444-A91B-8F5F34F5DF7B}" type="parTrans" cxnId="{7AC70A80-EA0C-B34A-9A4C-3653674A6AEE}">
      <dgm:prSet/>
      <dgm:spPr/>
      <dgm:t>
        <a:bodyPr/>
        <a:lstStyle/>
        <a:p>
          <a:endParaRPr lang="en-US"/>
        </a:p>
      </dgm:t>
    </dgm:pt>
    <dgm:pt modelId="{7F7F6FBE-0982-2B42-A12C-4F9FB2A40457}" type="sibTrans" cxnId="{7AC70A80-EA0C-B34A-9A4C-3653674A6AEE}">
      <dgm:prSet/>
      <dgm:spPr/>
      <dgm:t>
        <a:bodyPr/>
        <a:lstStyle/>
        <a:p>
          <a:endParaRPr lang="en-US"/>
        </a:p>
      </dgm:t>
    </dgm:pt>
    <dgm:pt modelId="{664E9B88-05B4-1B4B-AA57-011C8AA7B80D}" type="pres">
      <dgm:prSet presAssocID="{2BE48A2F-C19A-5749-84B1-3D8C835BBD90}" presName="diagram" presStyleCnt="0">
        <dgm:presLayoutVars>
          <dgm:dir/>
          <dgm:resizeHandles val="exact"/>
        </dgm:presLayoutVars>
      </dgm:prSet>
      <dgm:spPr/>
      <dgm:t>
        <a:bodyPr/>
        <a:lstStyle/>
        <a:p>
          <a:endParaRPr lang="en-US"/>
        </a:p>
      </dgm:t>
    </dgm:pt>
    <dgm:pt modelId="{3B5324C8-D32B-3841-806A-B9AA0502580F}" type="pres">
      <dgm:prSet presAssocID="{5E49BFD4-CEF3-A74D-90C6-DC9DDA592F7F}" presName="node" presStyleLbl="node1" presStyleIdx="0" presStyleCnt="3">
        <dgm:presLayoutVars>
          <dgm:bulletEnabled val="1"/>
        </dgm:presLayoutVars>
      </dgm:prSet>
      <dgm:spPr/>
      <dgm:t>
        <a:bodyPr/>
        <a:lstStyle/>
        <a:p>
          <a:endParaRPr lang="en-US"/>
        </a:p>
      </dgm:t>
    </dgm:pt>
    <dgm:pt modelId="{F880E1CB-2A65-9D47-890F-0A603BE35320}" type="pres">
      <dgm:prSet presAssocID="{DABE05E5-5220-AD43-B869-638A4D371AE9}" presName="sibTrans" presStyleCnt="0"/>
      <dgm:spPr/>
    </dgm:pt>
    <dgm:pt modelId="{9F9252FA-DB84-6748-97EF-8DBE3E8C33C0}" type="pres">
      <dgm:prSet presAssocID="{F78364CC-8B86-4C47-A549-34BD5CA51CB9}" presName="node" presStyleLbl="node1" presStyleIdx="1" presStyleCnt="3">
        <dgm:presLayoutVars>
          <dgm:bulletEnabled val="1"/>
        </dgm:presLayoutVars>
      </dgm:prSet>
      <dgm:spPr/>
      <dgm:t>
        <a:bodyPr/>
        <a:lstStyle/>
        <a:p>
          <a:endParaRPr lang="en-US"/>
        </a:p>
      </dgm:t>
    </dgm:pt>
    <dgm:pt modelId="{A89CA44F-1275-BE4C-A601-B0E8E809C3F7}" type="pres">
      <dgm:prSet presAssocID="{863639CE-B21E-F242-883A-3F9A2AC4DBC3}" presName="sibTrans" presStyleCnt="0"/>
      <dgm:spPr/>
    </dgm:pt>
    <dgm:pt modelId="{D8890C91-44B7-6B45-8484-32CC49FB1EEC}" type="pres">
      <dgm:prSet presAssocID="{8DD2686D-A789-AA4E-9981-E78E2C8523EB}" presName="node" presStyleLbl="node1" presStyleIdx="2" presStyleCnt="3">
        <dgm:presLayoutVars>
          <dgm:bulletEnabled val="1"/>
        </dgm:presLayoutVars>
      </dgm:prSet>
      <dgm:spPr/>
      <dgm:t>
        <a:bodyPr/>
        <a:lstStyle/>
        <a:p>
          <a:endParaRPr lang="en-US"/>
        </a:p>
      </dgm:t>
    </dgm:pt>
  </dgm:ptLst>
  <dgm:cxnLst>
    <dgm:cxn modelId="{EFBBDE79-BD03-E441-BE9A-58C522544CCD}" type="presOf" srcId="{8DD2686D-A789-AA4E-9981-E78E2C8523EB}" destId="{D8890C91-44B7-6B45-8484-32CC49FB1EEC}" srcOrd="0" destOrd="0" presId="urn:microsoft.com/office/officeart/2005/8/layout/default"/>
    <dgm:cxn modelId="{80E98044-BCC2-6B49-9A76-948D85383A79}" srcId="{5E49BFD4-CEF3-A74D-90C6-DC9DDA592F7F}" destId="{56223FB6-9078-9646-AE0C-B7B2FBFF816B}" srcOrd="1" destOrd="0" parTransId="{09826147-D0BB-134D-A30F-3DF58769D9F8}" sibTransId="{5841FD79-62B2-2E4F-AE51-07C160F2C42D}"/>
    <dgm:cxn modelId="{31A33F8B-BBCB-684A-A32D-C8262075AD04}" srcId="{F78364CC-8B86-4C47-A549-34BD5CA51CB9}" destId="{AA44CB28-B5B9-7847-8C42-31885E2389FF}" srcOrd="0" destOrd="0" parTransId="{CB257DCD-7767-B14A-B2B8-B2CCDF43655A}" sibTransId="{0A5564C8-4C3A-3C49-B9C4-C42F726F0AD2}"/>
    <dgm:cxn modelId="{C0C986C2-1BC0-464B-82EE-0377451C226E}" srcId="{2BE48A2F-C19A-5749-84B1-3D8C835BBD90}" destId="{F78364CC-8B86-4C47-A549-34BD5CA51CB9}" srcOrd="1" destOrd="0" parTransId="{4DDA68AD-E145-6644-A599-891614141042}" sibTransId="{863639CE-B21E-F242-883A-3F9A2AC4DBC3}"/>
    <dgm:cxn modelId="{2EB4CFDB-70BA-F04D-81F8-FD7CED46C734}" type="presOf" srcId="{D4CB0279-5B58-1C4A-8BD6-DF3CE9DD56F9}" destId="{D8890C91-44B7-6B45-8484-32CC49FB1EEC}" srcOrd="0" destOrd="1" presId="urn:microsoft.com/office/officeart/2005/8/layout/default"/>
    <dgm:cxn modelId="{04A8C0AC-442F-464D-9A6A-93AF562304F7}" srcId="{2BE48A2F-C19A-5749-84B1-3D8C835BBD90}" destId="{8DD2686D-A789-AA4E-9981-E78E2C8523EB}" srcOrd="2" destOrd="0" parTransId="{E986723E-BD40-544D-A7C1-72A621DE0F4A}" sibTransId="{BA0B3692-7426-A54F-9F5B-27B163972DEE}"/>
    <dgm:cxn modelId="{4A43FD2A-5F8C-D64C-A5AB-76D90A33101C}" type="presOf" srcId="{F848C730-077B-B645-87FD-ACE743992EF8}" destId="{9F9252FA-DB84-6748-97EF-8DBE3E8C33C0}" srcOrd="0" destOrd="3" presId="urn:microsoft.com/office/officeart/2005/8/layout/default"/>
    <dgm:cxn modelId="{89079A10-0141-484A-970E-4624D0E36F8A}" type="presOf" srcId="{2A174872-A679-A14D-B4C5-3E6B1873BDDE}" destId="{9F9252FA-DB84-6748-97EF-8DBE3E8C33C0}" srcOrd="0" destOrd="2" presId="urn:microsoft.com/office/officeart/2005/8/layout/default"/>
    <dgm:cxn modelId="{5747F64B-6196-D14F-A7CC-9C51200C6BF3}" type="presOf" srcId="{F78364CC-8B86-4C47-A549-34BD5CA51CB9}" destId="{9F9252FA-DB84-6748-97EF-8DBE3E8C33C0}" srcOrd="0" destOrd="0" presId="urn:microsoft.com/office/officeart/2005/8/layout/default"/>
    <dgm:cxn modelId="{1B857801-BA59-A54F-B34B-08CF9DF66778}" type="presOf" srcId="{56223FB6-9078-9646-AE0C-B7B2FBFF816B}" destId="{3B5324C8-D32B-3841-806A-B9AA0502580F}" srcOrd="0" destOrd="2" presId="urn:microsoft.com/office/officeart/2005/8/layout/default"/>
    <dgm:cxn modelId="{6969E225-6DAC-D342-B1DD-8E861D29ACCC}" srcId="{5E49BFD4-CEF3-A74D-90C6-DC9DDA592F7F}" destId="{479870F3-7D52-484E-AB87-1B37086790D1}" srcOrd="0" destOrd="0" parTransId="{C9AC736C-52BD-F84A-BD3F-014A3867AAC5}" sibTransId="{62EF21AD-A189-2B4E-8B1D-5BEE68F1EDDF}"/>
    <dgm:cxn modelId="{C04130AE-7D69-1248-AE84-7D46739AE37D}" type="presOf" srcId="{AA44CB28-B5B9-7847-8C42-31885E2389FF}" destId="{9F9252FA-DB84-6748-97EF-8DBE3E8C33C0}" srcOrd="0" destOrd="1" presId="urn:microsoft.com/office/officeart/2005/8/layout/default"/>
    <dgm:cxn modelId="{EAD2640D-5E33-7149-9B64-B8D97D38C9DC}" type="presOf" srcId="{479870F3-7D52-484E-AB87-1B37086790D1}" destId="{3B5324C8-D32B-3841-806A-B9AA0502580F}" srcOrd="0" destOrd="1" presId="urn:microsoft.com/office/officeart/2005/8/layout/default"/>
    <dgm:cxn modelId="{FE92D6F4-BA4A-B74F-89C9-BAD48659463E}" type="presOf" srcId="{5E49BFD4-CEF3-A74D-90C6-DC9DDA592F7F}" destId="{3B5324C8-D32B-3841-806A-B9AA0502580F}" srcOrd="0" destOrd="0" presId="urn:microsoft.com/office/officeart/2005/8/layout/default"/>
    <dgm:cxn modelId="{02988413-8069-5D4B-A93F-00F2C757009B}" type="presOf" srcId="{2BE48A2F-C19A-5749-84B1-3D8C835BBD90}" destId="{664E9B88-05B4-1B4B-AA57-011C8AA7B80D}" srcOrd="0" destOrd="0" presId="urn:microsoft.com/office/officeart/2005/8/layout/default"/>
    <dgm:cxn modelId="{7AC70A80-EA0C-B34A-9A4C-3653674A6AEE}" srcId="{8DD2686D-A789-AA4E-9981-E78E2C8523EB}" destId="{ADF733FA-2493-6641-86DB-3CDA64AC42A1}" srcOrd="1" destOrd="0" parTransId="{D2841FF9-0396-F444-A91B-8F5F34F5DF7B}" sibTransId="{7F7F6FBE-0982-2B42-A12C-4F9FB2A40457}"/>
    <dgm:cxn modelId="{2ACC9714-B984-324E-AC43-492573164862}" type="presOf" srcId="{ADF733FA-2493-6641-86DB-3CDA64AC42A1}" destId="{D8890C91-44B7-6B45-8484-32CC49FB1EEC}" srcOrd="0" destOrd="2" presId="urn:microsoft.com/office/officeart/2005/8/layout/default"/>
    <dgm:cxn modelId="{5F337E6B-8561-CA43-825C-AC0BAF12CD88}" srcId="{F78364CC-8B86-4C47-A549-34BD5CA51CB9}" destId="{2A174872-A679-A14D-B4C5-3E6B1873BDDE}" srcOrd="1" destOrd="0" parTransId="{6509F27C-7534-8543-9383-76DAF00F465F}" sibTransId="{41385895-92C3-2447-8F37-0C509C1D978E}"/>
    <dgm:cxn modelId="{795D7C3C-45F5-1042-B7D5-72C96FF1A6BD}" srcId="{8DD2686D-A789-AA4E-9981-E78E2C8523EB}" destId="{D4CB0279-5B58-1C4A-8BD6-DF3CE9DD56F9}" srcOrd="0" destOrd="0" parTransId="{8F2128A2-9104-6142-A27E-ABE2709B1639}" sibTransId="{AADDC3EC-4BEF-304B-ABB7-C88B3C97E835}"/>
    <dgm:cxn modelId="{3160BAC9-06F2-A64C-8454-56DF319C7A02}" srcId="{F78364CC-8B86-4C47-A549-34BD5CA51CB9}" destId="{F848C730-077B-B645-87FD-ACE743992EF8}" srcOrd="2" destOrd="0" parTransId="{596558C9-54BC-BD47-B1EE-0286CF13B753}" sibTransId="{47A3BF40-0E7D-CD49-AC1D-D7C0C4F43AB8}"/>
    <dgm:cxn modelId="{B51FF318-6918-DC45-9E3C-D38D48669485}" srcId="{2BE48A2F-C19A-5749-84B1-3D8C835BBD90}" destId="{5E49BFD4-CEF3-A74D-90C6-DC9DDA592F7F}" srcOrd="0" destOrd="0" parTransId="{2D7EB4DB-C546-F94E-BAE9-A9AB07513526}" sibTransId="{DABE05E5-5220-AD43-B869-638A4D371AE9}"/>
    <dgm:cxn modelId="{35C6525A-EBF0-0F4A-AC2A-5361D048979B}" type="presParOf" srcId="{664E9B88-05B4-1B4B-AA57-011C8AA7B80D}" destId="{3B5324C8-D32B-3841-806A-B9AA0502580F}" srcOrd="0" destOrd="0" presId="urn:microsoft.com/office/officeart/2005/8/layout/default"/>
    <dgm:cxn modelId="{F47E9940-A315-474F-9199-2E34D6FE16F0}" type="presParOf" srcId="{664E9B88-05B4-1B4B-AA57-011C8AA7B80D}" destId="{F880E1CB-2A65-9D47-890F-0A603BE35320}" srcOrd="1" destOrd="0" presId="urn:microsoft.com/office/officeart/2005/8/layout/default"/>
    <dgm:cxn modelId="{4D80E241-29EE-D54F-8B01-3A5F10042780}" type="presParOf" srcId="{664E9B88-05B4-1B4B-AA57-011C8AA7B80D}" destId="{9F9252FA-DB84-6748-97EF-8DBE3E8C33C0}" srcOrd="2" destOrd="0" presId="urn:microsoft.com/office/officeart/2005/8/layout/default"/>
    <dgm:cxn modelId="{E8CB4C6A-AC24-AB42-B829-49FAE3AFF6A8}" type="presParOf" srcId="{664E9B88-05B4-1B4B-AA57-011C8AA7B80D}" destId="{A89CA44F-1275-BE4C-A601-B0E8E809C3F7}" srcOrd="3" destOrd="0" presId="urn:microsoft.com/office/officeart/2005/8/layout/default"/>
    <dgm:cxn modelId="{2485DB8D-BBFB-904E-8420-46DA58FE8A2C}" type="presParOf" srcId="{664E9B88-05B4-1B4B-AA57-011C8AA7B80D}" destId="{D8890C91-44B7-6B45-8484-32CC49FB1EEC}"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4943D1-FA24-0049-AFEC-17CE1C538F7A}"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en-US"/>
        </a:p>
      </dgm:t>
    </dgm:pt>
    <dgm:pt modelId="{51330A50-34E8-A84E-8488-0E84EE764E21}">
      <dgm:prSet/>
      <dgm:spPr/>
      <dgm:t>
        <a:bodyPr/>
        <a:lstStyle/>
        <a:p>
          <a:pPr rtl="0"/>
          <a:r>
            <a:rPr lang="en-US" dirty="0" smtClean="0"/>
            <a:t>Perpetrator pattern</a:t>
          </a:r>
          <a:endParaRPr lang="en-US" dirty="0"/>
        </a:p>
      </dgm:t>
    </dgm:pt>
    <dgm:pt modelId="{0764E9C3-7A9B-6843-9396-B2A6050621E2}" type="parTrans" cxnId="{6518FE78-DDEE-8A43-B2A8-480D36B40A49}">
      <dgm:prSet/>
      <dgm:spPr/>
      <dgm:t>
        <a:bodyPr/>
        <a:lstStyle/>
        <a:p>
          <a:endParaRPr lang="en-US"/>
        </a:p>
      </dgm:t>
    </dgm:pt>
    <dgm:pt modelId="{67D155BB-D578-144B-8CE3-E2B1FAADBF9D}" type="sibTrans" cxnId="{6518FE78-DDEE-8A43-B2A8-480D36B40A49}">
      <dgm:prSet/>
      <dgm:spPr/>
      <dgm:t>
        <a:bodyPr/>
        <a:lstStyle/>
        <a:p>
          <a:endParaRPr lang="en-US"/>
        </a:p>
      </dgm:t>
    </dgm:pt>
    <dgm:pt modelId="{318A845D-AE81-1C48-B241-EA42C682AA99}">
      <dgm:prSet/>
      <dgm:spPr/>
      <dgm:t>
        <a:bodyPr/>
        <a:lstStyle/>
        <a:p>
          <a:pPr rtl="0"/>
          <a:r>
            <a:rPr lang="en-US" dirty="0" smtClean="0"/>
            <a:t> Child centered</a:t>
          </a:r>
          <a:endParaRPr lang="en-US" dirty="0"/>
        </a:p>
      </dgm:t>
    </dgm:pt>
    <dgm:pt modelId="{E962D2D4-84F4-5E44-A668-D98CBA775D2D}" type="parTrans" cxnId="{999CEFB2-9910-324B-9D07-EF570C2636C2}">
      <dgm:prSet/>
      <dgm:spPr/>
      <dgm:t>
        <a:bodyPr/>
        <a:lstStyle/>
        <a:p>
          <a:endParaRPr lang="en-US"/>
        </a:p>
      </dgm:t>
    </dgm:pt>
    <dgm:pt modelId="{49D6B208-EC80-3243-8A30-BE1E2D2E6E86}" type="sibTrans" cxnId="{999CEFB2-9910-324B-9D07-EF570C2636C2}">
      <dgm:prSet/>
      <dgm:spPr/>
      <dgm:t>
        <a:bodyPr/>
        <a:lstStyle/>
        <a:p>
          <a:endParaRPr lang="en-US"/>
        </a:p>
      </dgm:t>
    </dgm:pt>
    <dgm:pt modelId="{C486E5EE-FFD0-6F43-B3C9-2A869AF0146A}">
      <dgm:prSet/>
      <dgm:spPr/>
      <dgm:t>
        <a:bodyPr/>
        <a:lstStyle/>
        <a:p>
          <a:pPr rtl="0"/>
          <a:r>
            <a:rPr lang="en-US" dirty="0" smtClean="0"/>
            <a:t>Survivor strength-based</a:t>
          </a:r>
          <a:endParaRPr lang="en-US" dirty="0"/>
        </a:p>
      </dgm:t>
    </dgm:pt>
    <dgm:pt modelId="{1946A8DC-FB56-904B-8EEC-679BEF3D5DE8}" type="parTrans" cxnId="{0A5E5900-5117-6245-A61C-32C5A46DBE08}">
      <dgm:prSet/>
      <dgm:spPr/>
      <dgm:t>
        <a:bodyPr/>
        <a:lstStyle/>
        <a:p>
          <a:endParaRPr lang="en-US"/>
        </a:p>
      </dgm:t>
    </dgm:pt>
    <dgm:pt modelId="{46EC858D-5146-C94F-AC60-E9E44609E281}" type="sibTrans" cxnId="{0A5E5900-5117-6245-A61C-32C5A46DBE08}">
      <dgm:prSet/>
      <dgm:spPr/>
      <dgm:t>
        <a:bodyPr/>
        <a:lstStyle/>
        <a:p>
          <a:endParaRPr lang="en-US"/>
        </a:p>
      </dgm:t>
    </dgm:pt>
    <dgm:pt modelId="{966433D0-B30D-B943-B444-FA4B13009D0C}" type="pres">
      <dgm:prSet presAssocID="{004943D1-FA24-0049-AFEC-17CE1C538F7A}" presName="cycle" presStyleCnt="0">
        <dgm:presLayoutVars>
          <dgm:dir/>
          <dgm:resizeHandles val="exact"/>
        </dgm:presLayoutVars>
      </dgm:prSet>
      <dgm:spPr/>
      <dgm:t>
        <a:bodyPr/>
        <a:lstStyle/>
        <a:p>
          <a:endParaRPr lang="en-US"/>
        </a:p>
      </dgm:t>
    </dgm:pt>
    <dgm:pt modelId="{72AFA676-5E6C-5146-9F97-45879A5ECB6B}" type="pres">
      <dgm:prSet presAssocID="{51330A50-34E8-A84E-8488-0E84EE764E21}" presName="node" presStyleLbl="node1" presStyleIdx="0" presStyleCnt="3">
        <dgm:presLayoutVars>
          <dgm:bulletEnabled val="1"/>
        </dgm:presLayoutVars>
      </dgm:prSet>
      <dgm:spPr/>
      <dgm:t>
        <a:bodyPr/>
        <a:lstStyle/>
        <a:p>
          <a:endParaRPr lang="en-US"/>
        </a:p>
      </dgm:t>
    </dgm:pt>
    <dgm:pt modelId="{8AE67A77-D22C-F24F-BB2D-EC744DA18B61}" type="pres">
      <dgm:prSet presAssocID="{51330A50-34E8-A84E-8488-0E84EE764E21}" presName="spNode" presStyleCnt="0"/>
      <dgm:spPr/>
    </dgm:pt>
    <dgm:pt modelId="{9607E47D-1BB9-EE45-AF35-26BB30FB38A7}" type="pres">
      <dgm:prSet presAssocID="{67D155BB-D578-144B-8CE3-E2B1FAADBF9D}" presName="sibTrans" presStyleLbl="sibTrans1D1" presStyleIdx="0" presStyleCnt="3"/>
      <dgm:spPr/>
      <dgm:t>
        <a:bodyPr/>
        <a:lstStyle/>
        <a:p>
          <a:endParaRPr lang="en-US"/>
        </a:p>
      </dgm:t>
    </dgm:pt>
    <dgm:pt modelId="{435543B0-49A1-F94C-8837-8199833B2695}" type="pres">
      <dgm:prSet presAssocID="{318A845D-AE81-1C48-B241-EA42C682AA99}" presName="node" presStyleLbl="node1" presStyleIdx="1" presStyleCnt="3">
        <dgm:presLayoutVars>
          <dgm:bulletEnabled val="1"/>
        </dgm:presLayoutVars>
      </dgm:prSet>
      <dgm:spPr/>
      <dgm:t>
        <a:bodyPr/>
        <a:lstStyle/>
        <a:p>
          <a:endParaRPr lang="en-US"/>
        </a:p>
      </dgm:t>
    </dgm:pt>
    <dgm:pt modelId="{4C0D0241-EAF3-D842-B1D3-526DD0E198A5}" type="pres">
      <dgm:prSet presAssocID="{318A845D-AE81-1C48-B241-EA42C682AA99}" presName="spNode" presStyleCnt="0"/>
      <dgm:spPr/>
    </dgm:pt>
    <dgm:pt modelId="{DEFE16FC-AE72-264F-9402-76A18CDBF294}" type="pres">
      <dgm:prSet presAssocID="{49D6B208-EC80-3243-8A30-BE1E2D2E6E86}" presName="sibTrans" presStyleLbl="sibTrans1D1" presStyleIdx="1" presStyleCnt="3"/>
      <dgm:spPr/>
      <dgm:t>
        <a:bodyPr/>
        <a:lstStyle/>
        <a:p>
          <a:endParaRPr lang="en-US"/>
        </a:p>
      </dgm:t>
    </dgm:pt>
    <dgm:pt modelId="{C30EACF4-BBD1-5D43-9FA7-4E2B1DCCFE4E}" type="pres">
      <dgm:prSet presAssocID="{C486E5EE-FFD0-6F43-B3C9-2A869AF0146A}" presName="node" presStyleLbl="node1" presStyleIdx="2" presStyleCnt="3">
        <dgm:presLayoutVars>
          <dgm:bulletEnabled val="1"/>
        </dgm:presLayoutVars>
      </dgm:prSet>
      <dgm:spPr/>
      <dgm:t>
        <a:bodyPr/>
        <a:lstStyle/>
        <a:p>
          <a:endParaRPr lang="en-US"/>
        </a:p>
      </dgm:t>
    </dgm:pt>
    <dgm:pt modelId="{58745E8B-CBEF-5641-9A86-66373F01D2F0}" type="pres">
      <dgm:prSet presAssocID="{C486E5EE-FFD0-6F43-B3C9-2A869AF0146A}" presName="spNode" presStyleCnt="0"/>
      <dgm:spPr/>
    </dgm:pt>
    <dgm:pt modelId="{7CE1E541-FA12-8B49-ABCF-3B3835C2FE7C}" type="pres">
      <dgm:prSet presAssocID="{46EC858D-5146-C94F-AC60-E9E44609E281}" presName="sibTrans" presStyleLbl="sibTrans1D1" presStyleIdx="2" presStyleCnt="3"/>
      <dgm:spPr/>
      <dgm:t>
        <a:bodyPr/>
        <a:lstStyle/>
        <a:p>
          <a:endParaRPr lang="en-US"/>
        </a:p>
      </dgm:t>
    </dgm:pt>
  </dgm:ptLst>
  <dgm:cxnLst>
    <dgm:cxn modelId="{92D4F1F6-2123-B142-B2FF-2816A2874233}" type="presOf" srcId="{49D6B208-EC80-3243-8A30-BE1E2D2E6E86}" destId="{DEFE16FC-AE72-264F-9402-76A18CDBF294}" srcOrd="0" destOrd="0" presId="urn:microsoft.com/office/officeart/2005/8/layout/cycle5"/>
    <dgm:cxn modelId="{999CEFB2-9910-324B-9D07-EF570C2636C2}" srcId="{004943D1-FA24-0049-AFEC-17CE1C538F7A}" destId="{318A845D-AE81-1C48-B241-EA42C682AA99}" srcOrd="1" destOrd="0" parTransId="{E962D2D4-84F4-5E44-A668-D98CBA775D2D}" sibTransId="{49D6B208-EC80-3243-8A30-BE1E2D2E6E86}"/>
    <dgm:cxn modelId="{50FEA4B3-3AEF-AF4E-A8C9-9E66A926A3BC}" type="presOf" srcId="{318A845D-AE81-1C48-B241-EA42C682AA99}" destId="{435543B0-49A1-F94C-8837-8199833B2695}" srcOrd="0" destOrd="0" presId="urn:microsoft.com/office/officeart/2005/8/layout/cycle5"/>
    <dgm:cxn modelId="{473EF60C-B54A-FB47-B9DC-C00F9F328479}" type="presOf" srcId="{51330A50-34E8-A84E-8488-0E84EE764E21}" destId="{72AFA676-5E6C-5146-9F97-45879A5ECB6B}" srcOrd="0" destOrd="0" presId="urn:microsoft.com/office/officeart/2005/8/layout/cycle5"/>
    <dgm:cxn modelId="{6518FE78-DDEE-8A43-B2A8-480D36B40A49}" srcId="{004943D1-FA24-0049-AFEC-17CE1C538F7A}" destId="{51330A50-34E8-A84E-8488-0E84EE764E21}" srcOrd="0" destOrd="0" parTransId="{0764E9C3-7A9B-6843-9396-B2A6050621E2}" sibTransId="{67D155BB-D578-144B-8CE3-E2B1FAADBF9D}"/>
    <dgm:cxn modelId="{0A5E5900-5117-6245-A61C-32C5A46DBE08}" srcId="{004943D1-FA24-0049-AFEC-17CE1C538F7A}" destId="{C486E5EE-FFD0-6F43-B3C9-2A869AF0146A}" srcOrd="2" destOrd="0" parTransId="{1946A8DC-FB56-904B-8EEC-679BEF3D5DE8}" sibTransId="{46EC858D-5146-C94F-AC60-E9E44609E281}"/>
    <dgm:cxn modelId="{A2C168F8-2EC9-9248-B332-395F4C33DA39}" type="presOf" srcId="{46EC858D-5146-C94F-AC60-E9E44609E281}" destId="{7CE1E541-FA12-8B49-ABCF-3B3835C2FE7C}" srcOrd="0" destOrd="0" presId="urn:microsoft.com/office/officeart/2005/8/layout/cycle5"/>
    <dgm:cxn modelId="{0384F2E5-16BB-D142-B3BC-1A60F1D65B58}" type="presOf" srcId="{004943D1-FA24-0049-AFEC-17CE1C538F7A}" destId="{966433D0-B30D-B943-B444-FA4B13009D0C}" srcOrd="0" destOrd="0" presId="urn:microsoft.com/office/officeart/2005/8/layout/cycle5"/>
    <dgm:cxn modelId="{A7E6A3DD-F5EC-7B47-9C44-ED8C24FAFDAC}" type="presOf" srcId="{C486E5EE-FFD0-6F43-B3C9-2A869AF0146A}" destId="{C30EACF4-BBD1-5D43-9FA7-4E2B1DCCFE4E}" srcOrd="0" destOrd="0" presId="urn:microsoft.com/office/officeart/2005/8/layout/cycle5"/>
    <dgm:cxn modelId="{6F5CCEF1-1770-234E-ADD0-AC59652D7DDD}" type="presOf" srcId="{67D155BB-D578-144B-8CE3-E2B1FAADBF9D}" destId="{9607E47D-1BB9-EE45-AF35-26BB30FB38A7}" srcOrd="0" destOrd="0" presId="urn:microsoft.com/office/officeart/2005/8/layout/cycle5"/>
    <dgm:cxn modelId="{24BCA417-4C4F-014E-8140-42C33AE31E41}" type="presParOf" srcId="{966433D0-B30D-B943-B444-FA4B13009D0C}" destId="{72AFA676-5E6C-5146-9F97-45879A5ECB6B}" srcOrd="0" destOrd="0" presId="urn:microsoft.com/office/officeart/2005/8/layout/cycle5"/>
    <dgm:cxn modelId="{2BAF3CDB-27E7-3842-B4FB-E78C71B60FB1}" type="presParOf" srcId="{966433D0-B30D-B943-B444-FA4B13009D0C}" destId="{8AE67A77-D22C-F24F-BB2D-EC744DA18B61}" srcOrd="1" destOrd="0" presId="urn:microsoft.com/office/officeart/2005/8/layout/cycle5"/>
    <dgm:cxn modelId="{07581280-2EAA-A540-8EA5-20812AA4FB40}" type="presParOf" srcId="{966433D0-B30D-B943-B444-FA4B13009D0C}" destId="{9607E47D-1BB9-EE45-AF35-26BB30FB38A7}" srcOrd="2" destOrd="0" presId="urn:microsoft.com/office/officeart/2005/8/layout/cycle5"/>
    <dgm:cxn modelId="{ECB4EC4D-4A21-7140-8A72-C29AFD80C2FB}" type="presParOf" srcId="{966433D0-B30D-B943-B444-FA4B13009D0C}" destId="{435543B0-49A1-F94C-8837-8199833B2695}" srcOrd="3" destOrd="0" presId="urn:microsoft.com/office/officeart/2005/8/layout/cycle5"/>
    <dgm:cxn modelId="{A2EA6878-AAE5-8D42-9B04-6B7BA5F20B3A}" type="presParOf" srcId="{966433D0-B30D-B943-B444-FA4B13009D0C}" destId="{4C0D0241-EAF3-D842-B1D3-526DD0E198A5}" srcOrd="4" destOrd="0" presId="urn:microsoft.com/office/officeart/2005/8/layout/cycle5"/>
    <dgm:cxn modelId="{BD5DBE13-992F-FE47-B930-C3B31FAF55E0}" type="presParOf" srcId="{966433D0-B30D-B943-B444-FA4B13009D0C}" destId="{DEFE16FC-AE72-264F-9402-76A18CDBF294}" srcOrd="5" destOrd="0" presId="urn:microsoft.com/office/officeart/2005/8/layout/cycle5"/>
    <dgm:cxn modelId="{EAF1E346-5F9D-9C48-AFC5-528A6CD6B193}" type="presParOf" srcId="{966433D0-B30D-B943-B444-FA4B13009D0C}" destId="{C30EACF4-BBD1-5D43-9FA7-4E2B1DCCFE4E}" srcOrd="6" destOrd="0" presId="urn:microsoft.com/office/officeart/2005/8/layout/cycle5"/>
    <dgm:cxn modelId="{E52C8CDB-57C6-744F-B20F-D9C2AF6C6E22}" type="presParOf" srcId="{966433D0-B30D-B943-B444-FA4B13009D0C}" destId="{58745E8B-CBEF-5641-9A86-66373F01D2F0}" srcOrd="7" destOrd="0" presId="urn:microsoft.com/office/officeart/2005/8/layout/cycle5"/>
    <dgm:cxn modelId="{E9A888A1-70E7-794A-BE30-D84CB46AA0D8}" type="presParOf" srcId="{966433D0-B30D-B943-B444-FA4B13009D0C}" destId="{7CE1E541-FA12-8B49-ABCF-3B3835C2FE7C}"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039F95-A108-384B-8D07-0648AF4098EA}" type="doc">
      <dgm:prSet loTypeId="urn:microsoft.com/office/officeart/2005/8/layout/hProcess9" loCatId="" qsTypeId="urn:microsoft.com/office/officeart/2005/8/quickstyle/simple2" qsCatId="simple" csTypeId="urn:microsoft.com/office/officeart/2005/8/colors/accent3_4" csCatId="accent3" phldr="1"/>
      <dgm:spPr/>
      <dgm:t>
        <a:bodyPr/>
        <a:lstStyle/>
        <a:p>
          <a:endParaRPr lang="en-US"/>
        </a:p>
      </dgm:t>
    </dgm:pt>
    <dgm:pt modelId="{9BE002BE-C10F-2643-859A-568BAB95B5C2}">
      <dgm:prSet custT="1"/>
      <dgm:spPr/>
      <dgm:t>
        <a:bodyPr/>
        <a:lstStyle/>
        <a:p>
          <a:r>
            <a:rPr lang="en-US" sz="1200" b="1" dirty="0" smtClean="0">
              <a:solidFill>
                <a:srgbClr val="FF0000"/>
              </a:solidFill>
              <a:latin typeface="Century Gothic" charset="0"/>
            </a:rPr>
            <a:t>Domestic Violence Incapable</a:t>
          </a:r>
          <a:endParaRPr lang="en-US" sz="1200" b="1" dirty="0">
            <a:solidFill>
              <a:srgbClr val="FF0000"/>
            </a:solidFill>
            <a:latin typeface="Century Gothic" charset="0"/>
          </a:endParaRPr>
        </a:p>
      </dgm:t>
    </dgm:pt>
    <dgm:pt modelId="{360FDC3D-6B4B-B74C-976B-5AC6F215073E}" type="parTrans" cxnId="{2C00FC82-5241-B046-B70A-FFA0DE636D74}">
      <dgm:prSet/>
      <dgm:spPr/>
      <dgm:t>
        <a:bodyPr/>
        <a:lstStyle/>
        <a:p>
          <a:endParaRPr lang="en-US"/>
        </a:p>
      </dgm:t>
    </dgm:pt>
    <dgm:pt modelId="{984C2076-9365-F543-B77B-ADD136250AFE}" type="sibTrans" cxnId="{2C00FC82-5241-B046-B70A-FFA0DE636D74}">
      <dgm:prSet/>
      <dgm:spPr/>
      <dgm:t>
        <a:bodyPr/>
        <a:lstStyle/>
        <a:p>
          <a:endParaRPr lang="en-US"/>
        </a:p>
      </dgm:t>
    </dgm:pt>
    <dgm:pt modelId="{9F7BD71F-3DBD-3247-A1A0-2A49F776FC63}">
      <dgm:prSet custT="1"/>
      <dgm:spPr/>
      <dgm:t>
        <a:bodyPr/>
        <a:lstStyle/>
        <a:p>
          <a:r>
            <a:rPr lang="en-US" sz="1200" b="1" dirty="0" smtClean="0">
              <a:solidFill>
                <a:srgbClr val="FF0000"/>
              </a:solidFill>
              <a:latin typeface="Century Gothic" charset="0"/>
            </a:rPr>
            <a:t>Domestic Violence Blindness </a:t>
          </a:r>
          <a:endParaRPr lang="en-US" sz="1200" b="1" dirty="0">
            <a:solidFill>
              <a:srgbClr val="FF0000"/>
            </a:solidFill>
            <a:latin typeface="Century Gothic" charset="0"/>
          </a:endParaRPr>
        </a:p>
      </dgm:t>
    </dgm:pt>
    <dgm:pt modelId="{D818969A-D31E-0C44-A3CA-77DC724D466B}" type="parTrans" cxnId="{687EF14A-0DCC-1243-93A4-F6B858333EF6}">
      <dgm:prSet/>
      <dgm:spPr/>
      <dgm:t>
        <a:bodyPr/>
        <a:lstStyle/>
        <a:p>
          <a:endParaRPr lang="en-US"/>
        </a:p>
      </dgm:t>
    </dgm:pt>
    <dgm:pt modelId="{BFF56807-B11C-3B4D-9B00-EC1D591298A6}" type="sibTrans" cxnId="{687EF14A-0DCC-1243-93A4-F6B858333EF6}">
      <dgm:prSet/>
      <dgm:spPr/>
      <dgm:t>
        <a:bodyPr/>
        <a:lstStyle/>
        <a:p>
          <a:endParaRPr lang="en-US"/>
        </a:p>
      </dgm:t>
    </dgm:pt>
    <dgm:pt modelId="{2777512E-E976-084E-A93C-DA7BFFEB5CA8}">
      <dgm:prSet custT="1"/>
      <dgm:spPr/>
      <dgm:t>
        <a:bodyPr/>
        <a:lstStyle/>
        <a:p>
          <a:r>
            <a:rPr lang="en-US" sz="1200" b="1" dirty="0" smtClean="0">
              <a:solidFill>
                <a:srgbClr val="0000FF"/>
              </a:solidFill>
              <a:latin typeface="Century Gothic" charset="0"/>
            </a:rPr>
            <a:t>Domestic Violence Pre-Competence</a:t>
          </a:r>
          <a:endParaRPr lang="en-US" sz="1200" b="1" dirty="0">
            <a:solidFill>
              <a:srgbClr val="0000FF"/>
            </a:solidFill>
            <a:latin typeface="Century Gothic" charset="0"/>
          </a:endParaRPr>
        </a:p>
      </dgm:t>
    </dgm:pt>
    <dgm:pt modelId="{26D34C75-A9B4-3342-BBAB-191953FDDF5C}" type="parTrans" cxnId="{6C51D7EF-3198-534E-9642-AC0489497816}">
      <dgm:prSet/>
      <dgm:spPr/>
      <dgm:t>
        <a:bodyPr/>
        <a:lstStyle/>
        <a:p>
          <a:endParaRPr lang="en-US"/>
        </a:p>
      </dgm:t>
    </dgm:pt>
    <dgm:pt modelId="{2B5B4274-CCB2-0440-9169-F1C48349F043}" type="sibTrans" cxnId="{6C51D7EF-3198-534E-9642-AC0489497816}">
      <dgm:prSet/>
      <dgm:spPr/>
      <dgm:t>
        <a:bodyPr/>
        <a:lstStyle/>
        <a:p>
          <a:endParaRPr lang="en-US"/>
        </a:p>
      </dgm:t>
    </dgm:pt>
    <dgm:pt modelId="{9532D30C-C8B4-D744-B6C4-B3493916031B}">
      <dgm:prSet custT="1"/>
      <dgm:spPr/>
      <dgm:t>
        <a:bodyPr/>
        <a:lstStyle/>
        <a:p>
          <a:r>
            <a:rPr lang="en-US" sz="1200" b="1" i="0" dirty="0" smtClean="0">
              <a:solidFill>
                <a:srgbClr val="008000"/>
              </a:solidFill>
              <a:latin typeface="Century Gothic" charset="0"/>
            </a:rPr>
            <a:t>Domestic Violence </a:t>
          </a:r>
          <a:r>
            <a:rPr lang="en-US" sz="1200" b="1" dirty="0" smtClean="0">
              <a:solidFill>
                <a:srgbClr val="008000"/>
              </a:solidFill>
              <a:latin typeface="Century Gothic" charset="0"/>
            </a:rPr>
            <a:t>Proficiency</a:t>
          </a:r>
          <a:endParaRPr lang="en-US" sz="1200" b="1" dirty="0">
            <a:solidFill>
              <a:srgbClr val="008000"/>
            </a:solidFill>
            <a:latin typeface="Century Gothic" charset="0"/>
          </a:endParaRPr>
        </a:p>
      </dgm:t>
    </dgm:pt>
    <dgm:pt modelId="{3504AB67-CC31-454E-BA74-8375417A1929}" type="parTrans" cxnId="{5D237A3A-A3DB-6648-9764-BD83735544E7}">
      <dgm:prSet/>
      <dgm:spPr/>
      <dgm:t>
        <a:bodyPr/>
        <a:lstStyle/>
        <a:p>
          <a:endParaRPr lang="en-US"/>
        </a:p>
      </dgm:t>
    </dgm:pt>
    <dgm:pt modelId="{7467E0F5-CE61-FB40-84E6-673B5A6002EF}" type="sibTrans" cxnId="{5D237A3A-A3DB-6648-9764-BD83735544E7}">
      <dgm:prSet/>
      <dgm:spPr/>
      <dgm:t>
        <a:bodyPr/>
        <a:lstStyle/>
        <a:p>
          <a:endParaRPr lang="en-US"/>
        </a:p>
      </dgm:t>
    </dgm:pt>
    <dgm:pt modelId="{0FD9E0BD-48C6-284C-B808-BEC66E1A0875}">
      <dgm:prSet custT="1"/>
      <dgm:spPr/>
      <dgm:t>
        <a:bodyPr/>
        <a:lstStyle/>
        <a:p>
          <a:pPr rtl="0"/>
          <a:r>
            <a:rPr lang="en-US" sz="1200" b="1" dirty="0" smtClean="0">
              <a:solidFill>
                <a:srgbClr val="FF0000"/>
              </a:solidFill>
              <a:latin typeface="Century Gothic" charset="0"/>
            </a:rPr>
            <a:t>Domestic Violence Destructive </a:t>
          </a:r>
          <a:endParaRPr lang="en-US" sz="1200" b="1" dirty="0">
            <a:solidFill>
              <a:srgbClr val="FF0000"/>
            </a:solidFill>
          </a:endParaRPr>
        </a:p>
      </dgm:t>
    </dgm:pt>
    <dgm:pt modelId="{226DD6D9-8D03-714D-B12C-740DF0E1704E}" type="parTrans" cxnId="{15447D23-35FA-4B41-A7E9-0F3534064C5E}">
      <dgm:prSet/>
      <dgm:spPr/>
      <dgm:t>
        <a:bodyPr/>
        <a:lstStyle/>
        <a:p>
          <a:endParaRPr lang="en-US"/>
        </a:p>
      </dgm:t>
    </dgm:pt>
    <dgm:pt modelId="{04EFC1BC-1C03-B147-B5A2-EB386A79EBA7}" type="sibTrans" cxnId="{15447D23-35FA-4B41-A7E9-0F3534064C5E}">
      <dgm:prSet/>
      <dgm:spPr/>
      <dgm:t>
        <a:bodyPr/>
        <a:lstStyle/>
        <a:p>
          <a:endParaRPr lang="en-US"/>
        </a:p>
      </dgm:t>
    </dgm:pt>
    <dgm:pt modelId="{E19B308F-656B-E64A-A589-BE700D7D8DDB}">
      <dgm:prSet custT="1"/>
      <dgm:spPr/>
      <dgm:t>
        <a:bodyPr/>
        <a:lstStyle/>
        <a:p>
          <a:r>
            <a:rPr lang="en-US" sz="1200" b="1" dirty="0" smtClean="0">
              <a:solidFill>
                <a:srgbClr val="008000"/>
              </a:solidFill>
              <a:latin typeface="Century Gothic" charset="0"/>
            </a:rPr>
            <a:t>Domestic Violence Competence</a:t>
          </a:r>
          <a:endParaRPr lang="en-US" sz="1200" b="1" dirty="0">
            <a:solidFill>
              <a:srgbClr val="008000"/>
            </a:solidFill>
            <a:latin typeface="Century Gothic" charset="0"/>
          </a:endParaRPr>
        </a:p>
      </dgm:t>
    </dgm:pt>
    <dgm:pt modelId="{1390B1A9-56EA-0347-AB60-D0B3528D2399}" type="parTrans" cxnId="{F1F3D3CA-B83B-2642-AB40-E02DB8ADF1D7}">
      <dgm:prSet/>
      <dgm:spPr/>
      <dgm:t>
        <a:bodyPr/>
        <a:lstStyle/>
        <a:p>
          <a:endParaRPr lang="en-US"/>
        </a:p>
      </dgm:t>
    </dgm:pt>
    <dgm:pt modelId="{C00A410B-2AE8-A648-AE07-B21E1C43DAE1}" type="sibTrans" cxnId="{F1F3D3CA-B83B-2642-AB40-E02DB8ADF1D7}">
      <dgm:prSet/>
      <dgm:spPr/>
      <dgm:t>
        <a:bodyPr/>
        <a:lstStyle/>
        <a:p>
          <a:endParaRPr lang="en-US"/>
        </a:p>
      </dgm:t>
    </dgm:pt>
    <dgm:pt modelId="{E0C7ADDA-8CC8-F742-8506-83130CF953C1}" type="pres">
      <dgm:prSet presAssocID="{E9039F95-A108-384B-8D07-0648AF4098EA}" presName="CompostProcess" presStyleCnt="0">
        <dgm:presLayoutVars>
          <dgm:dir/>
          <dgm:resizeHandles val="exact"/>
        </dgm:presLayoutVars>
      </dgm:prSet>
      <dgm:spPr/>
      <dgm:t>
        <a:bodyPr/>
        <a:lstStyle/>
        <a:p>
          <a:endParaRPr lang="en-US"/>
        </a:p>
      </dgm:t>
    </dgm:pt>
    <dgm:pt modelId="{C7FB5238-7E43-6A4B-B681-9160045A16F0}" type="pres">
      <dgm:prSet presAssocID="{E9039F95-A108-384B-8D07-0648AF4098EA}" presName="arrow" presStyleLbl="bgShp" presStyleIdx="0" presStyleCnt="1" custScaleX="117647" custScaleY="18469" custLinFactY="200000" custLinFactNeighborX="1041" custLinFactNeighborY="225811"/>
      <dgm:spPr/>
      <dgm:t>
        <a:bodyPr/>
        <a:lstStyle/>
        <a:p>
          <a:endParaRPr lang="en-US"/>
        </a:p>
      </dgm:t>
    </dgm:pt>
    <dgm:pt modelId="{9141B597-6981-4843-B3E4-DB48E0548036}" type="pres">
      <dgm:prSet presAssocID="{E9039F95-A108-384B-8D07-0648AF4098EA}" presName="linearProcess" presStyleCnt="0"/>
      <dgm:spPr/>
      <dgm:t>
        <a:bodyPr/>
        <a:lstStyle/>
        <a:p>
          <a:endParaRPr lang="en-US"/>
        </a:p>
      </dgm:t>
    </dgm:pt>
    <dgm:pt modelId="{9D6C5D13-ED6C-0B4C-BDBB-1144F06C0B9A}" type="pres">
      <dgm:prSet presAssocID="{0FD9E0BD-48C6-284C-B808-BEC66E1A0875}" presName="textNode" presStyleLbl="node1" presStyleIdx="0" presStyleCnt="6" custScaleX="89680" custScaleY="250000" custLinFactNeighborX="-692" custLinFactNeighborY="55047">
        <dgm:presLayoutVars>
          <dgm:bulletEnabled val="1"/>
        </dgm:presLayoutVars>
      </dgm:prSet>
      <dgm:spPr/>
      <dgm:t>
        <a:bodyPr/>
        <a:lstStyle/>
        <a:p>
          <a:endParaRPr lang="en-US"/>
        </a:p>
      </dgm:t>
    </dgm:pt>
    <dgm:pt modelId="{3BD6689B-21EE-8F46-A3A1-333C9972D462}" type="pres">
      <dgm:prSet presAssocID="{04EFC1BC-1C03-B147-B5A2-EB386A79EBA7}" presName="sibTrans" presStyleCnt="0"/>
      <dgm:spPr/>
      <dgm:t>
        <a:bodyPr/>
        <a:lstStyle/>
        <a:p>
          <a:endParaRPr lang="en-US"/>
        </a:p>
      </dgm:t>
    </dgm:pt>
    <dgm:pt modelId="{7CB759B4-EDCA-094D-B600-D34476772D82}" type="pres">
      <dgm:prSet presAssocID="{9BE002BE-C10F-2643-859A-568BAB95B5C2}" presName="textNode" presStyleLbl="node1" presStyleIdx="1" presStyleCnt="6" custScaleX="102753" custScaleY="250000" custLinFactNeighborX="-17487" custLinFactNeighborY="47771">
        <dgm:presLayoutVars>
          <dgm:bulletEnabled val="1"/>
        </dgm:presLayoutVars>
      </dgm:prSet>
      <dgm:spPr/>
      <dgm:t>
        <a:bodyPr/>
        <a:lstStyle/>
        <a:p>
          <a:endParaRPr lang="en-US"/>
        </a:p>
      </dgm:t>
    </dgm:pt>
    <dgm:pt modelId="{B5EDC71E-1757-0540-928D-D0EEA7757DCE}" type="pres">
      <dgm:prSet presAssocID="{984C2076-9365-F543-B77B-ADD136250AFE}" presName="sibTrans" presStyleCnt="0"/>
      <dgm:spPr/>
      <dgm:t>
        <a:bodyPr/>
        <a:lstStyle/>
        <a:p>
          <a:endParaRPr lang="en-US"/>
        </a:p>
      </dgm:t>
    </dgm:pt>
    <dgm:pt modelId="{B861E6FA-3037-E644-8406-39DB84D9459B}" type="pres">
      <dgm:prSet presAssocID="{9F7BD71F-3DBD-3247-A1A0-2A49F776FC63}" presName="textNode" presStyleLbl="node1" presStyleIdx="2" presStyleCnt="6" custScaleX="112363" custScaleY="250000" custLinFactNeighborX="-1086" custLinFactNeighborY="34887">
        <dgm:presLayoutVars>
          <dgm:bulletEnabled val="1"/>
        </dgm:presLayoutVars>
      </dgm:prSet>
      <dgm:spPr/>
      <dgm:t>
        <a:bodyPr/>
        <a:lstStyle/>
        <a:p>
          <a:endParaRPr lang="en-US"/>
        </a:p>
      </dgm:t>
    </dgm:pt>
    <dgm:pt modelId="{D9C0206D-AA38-0C42-A1A6-68DB3274BBDB}" type="pres">
      <dgm:prSet presAssocID="{BFF56807-B11C-3B4D-9B00-EC1D591298A6}" presName="sibTrans" presStyleCnt="0"/>
      <dgm:spPr/>
      <dgm:t>
        <a:bodyPr/>
        <a:lstStyle/>
        <a:p>
          <a:endParaRPr lang="en-US"/>
        </a:p>
      </dgm:t>
    </dgm:pt>
    <dgm:pt modelId="{225FD750-9B13-AF46-8278-B5A60CA02E80}" type="pres">
      <dgm:prSet presAssocID="{2777512E-E976-084E-A93C-DA7BFFEB5CA8}" presName="textNode" presStyleLbl="node1" presStyleIdx="3" presStyleCnt="6" custScaleX="122049" custScaleY="250000" custLinFactNeighborX="32216" custLinFactNeighborY="21495">
        <dgm:presLayoutVars>
          <dgm:bulletEnabled val="1"/>
        </dgm:presLayoutVars>
      </dgm:prSet>
      <dgm:spPr/>
      <dgm:t>
        <a:bodyPr/>
        <a:lstStyle/>
        <a:p>
          <a:endParaRPr lang="en-US"/>
        </a:p>
      </dgm:t>
    </dgm:pt>
    <dgm:pt modelId="{98F954FC-E061-7840-836D-F0526CDE3822}" type="pres">
      <dgm:prSet presAssocID="{2B5B4274-CCB2-0440-9169-F1C48349F043}" presName="sibTrans" presStyleCnt="0"/>
      <dgm:spPr/>
      <dgm:t>
        <a:bodyPr/>
        <a:lstStyle/>
        <a:p>
          <a:endParaRPr lang="en-US"/>
        </a:p>
      </dgm:t>
    </dgm:pt>
    <dgm:pt modelId="{94D86724-E4C9-4A42-B5D5-EFE776F615EF}" type="pres">
      <dgm:prSet presAssocID="{E19B308F-656B-E64A-A589-BE700D7D8DDB}" presName="textNode" presStyleLbl="node1" presStyleIdx="4" presStyleCnt="6" custScaleX="134624" custScaleY="250000" custLinFactNeighborX="36501" custLinFactNeighborY="21495">
        <dgm:presLayoutVars>
          <dgm:bulletEnabled val="1"/>
        </dgm:presLayoutVars>
      </dgm:prSet>
      <dgm:spPr/>
      <dgm:t>
        <a:bodyPr/>
        <a:lstStyle/>
        <a:p>
          <a:endParaRPr lang="en-US"/>
        </a:p>
      </dgm:t>
    </dgm:pt>
    <dgm:pt modelId="{99B9A3F5-D1DF-F144-B46B-E351DB804198}" type="pres">
      <dgm:prSet presAssocID="{C00A410B-2AE8-A648-AE07-B21E1C43DAE1}" presName="sibTrans" presStyleCnt="0"/>
      <dgm:spPr/>
      <dgm:t>
        <a:bodyPr/>
        <a:lstStyle/>
        <a:p>
          <a:endParaRPr lang="en-US"/>
        </a:p>
      </dgm:t>
    </dgm:pt>
    <dgm:pt modelId="{71A02BA5-CF70-B04E-91EC-9B7576CCBD24}" type="pres">
      <dgm:prSet presAssocID="{9532D30C-C8B4-D744-B6C4-B3493916031B}" presName="textNode" presStyleLbl="node1" presStyleIdx="5" presStyleCnt="6" custScaleX="142105" custScaleY="250000" custLinFactNeighborX="41402" custLinFactNeighborY="21495">
        <dgm:presLayoutVars>
          <dgm:bulletEnabled val="1"/>
        </dgm:presLayoutVars>
      </dgm:prSet>
      <dgm:spPr/>
      <dgm:t>
        <a:bodyPr/>
        <a:lstStyle/>
        <a:p>
          <a:endParaRPr lang="en-US"/>
        </a:p>
      </dgm:t>
    </dgm:pt>
  </dgm:ptLst>
  <dgm:cxnLst>
    <dgm:cxn modelId="{F1F7CD67-2237-514B-898A-7F7DA7D0C302}" type="presOf" srcId="{E9039F95-A108-384B-8D07-0648AF4098EA}" destId="{E0C7ADDA-8CC8-F742-8506-83130CF953C1}" srcOrd="0" destOrd="0" presId="urn:microsoft.com/office/officeart/2005/8/layout/hProcess9"/>
    <dgm:cxn modelId="{6C51D7EF-3198-534E-9642-AC0489497816}" srcId="{E9039F95-A108-384B-8D07-0648AF4098EA}" destId="{2777512E-E976-084E-A93C-DA7BFFEB5CA8}" srcOrd="3" destOrd="0" parTransId="{26D34C75-A9B4-3342-BBAB-191953FDDF5C}" sibTransId="{2B5B4274-CCB2-0440-9169-F1C48349F043}"/>
    <dgm:cxn modelId="{F312E93E-87AC-5341-B773-F87737EF6242}" type="presOf" srcId="{9532D30C-C8B4-D744-B6C4-B3493916031B}" destId="{71A02BA5-CF70-B04E-91EC-9B7576CCBD24}" srcOrd="0" destOrd="0" presId="urn:microsoft.com/office/officeart/2005/8/layout/hProcess9"/>
    <dgm:cxn modelId="{2C00FC82-5241-B046-B70A-FFA0DE636D74}" srcId="{E9039F95-A108-384B-8D07-0648AF4098EA}" destId="{9BE002BE-C10F-2643-859A-568BAB95B5C2}" srcOrd="1" destOrd="0" parTransId="{360FDC3D-6B4B-B74C-976B-5AC6F215073E}" sibTransId="{984C2076-9365-F543-B77B-ADD136250AFE}"/>
    <dgm:cxn modelId="{638B5672-EFD2-E946-A55E-71FFE943C787}" type="presOf" srcId="{E19B308F-656B-E64A-A589-BE700D7D8DDB}" destId="{94D86724-E4C9-4A42-B5D5-EFE776F615EF}" srcOrd="0" destOrd="0" presId="urn:microsoft.com/office/officeart/2005/8/layout/hProcess9"/>
    <dgm:cxn modelId="{F1BAD4C7-E5EF-BD49-BEA3-EBC73736D3B7}" type="presOf" srcId="{9BE002BE-C10F-2643-859A-568BAB95B5C2}" destId="{7CB759B4-EDCA-094D-B600-D34476772D82}" srcOrd="0" destOrd="0" presId="urn:microsoft.com/office/officeart/2005/8/layout/hProcess9"/>
    <dgm:cxn modelId="{F07F5D93-03AC-A145-91D5-1C4D45EC0AFE}" type="presOf" srcId="{2777512E-E976-084E-A93C-DA7BFFEB5CA8}" destId="{225FD750-9B13-AF46-8278-B5A60CA02E80}" srcOrd="0" destOrd="0" presId="urn:microsoft.com/office/officeart/2005/8/layout/hProcess9"/>
    <dgm:cxn modelId="{2B76A758-F10C-3447-9C6D-40928D3358EF}" type="presOf" srcId="{0FD9E0BD-48C6-284C-B808-BEC66E1A0875}" destId="{9D6C5D13-ED6C-0B4C-BDBB-1144F06C0B9A}" srcOrd="0" destOrd="0" presId="urn:microsoft.com/office/officeart/2005/8/layout/hProcess9"/>
    <dgm:cxn modelId="{3AA8737B-D143-2F49-BCAA-40BB2A764327}" type="presOf" srcId="{9F7BD71F-3DBD-3247-A1A0-2A49F776FC63}" destId="{B861E6FA-3037-E644-8406-39DB84D9459B}" srcOrd="0" destOrd="0" presId="urn:microsoft.com/office/officeart/2005/8/layout/hProcess9"/>
    <dgm:cxn modelId="{15447D23-35FA-4B41-A7E9-0F3534064C5E}" srcId="{E9039F95-A108-384B-8D07-0648AF4098EA}" destId="{0FD9E0BD-48C6-284C-B808-BEC66E1A0875}" srcOrd="0" destOrd="0" parTransId="{226DD6D9-8D03-714D-B12C-740DF0E1704E}" sibTransId="{04EFC1BC-1C03-B147-B5A2-EB386A79EBA7}"/>
    <dgm:cxn modelId="{5D237A3A-A3DB-6648-9764-BD83735544E7}" srcId="{E9039F95-A108-384B-8D07-0648AF4098EA}" destId="{9532D30C-C8B4-D744-B6C4-B3493916031B}" srcOrd="5" destOrd="0" parTransId="{3504AB67-CC31-454E-BA74-8375417A1929}" sibTransId="{7467E0F5-CE61-FB40-84E6-673B5A6002EF}"/>
    <dgm:cxn modelId="{F1F3D3CA-B83B-2642-AB40-E02DB8ADF1D7}" srcId="{E9039F95-A108-384B-8D07-0648AF4098EA}" destId="{E19B308F-656B-E64A-A589-BE700D7D8DDB}" srcOrd="4" destOrd="0" parTransId="{1390B1A9-56EA-0347-AB60-D0B3528D2399}" sibTransId="{C00A410B-2AE8-A648-AE07-B21E1C43DAE1}"/>
    <dgm:cxn modelId="{687EF14A-0DCC-1243-93A4-F6B858333EF6}" srcId="{E9039F95-A108-384B-8D07-0648AF4098EA}" destId="{9F7BD71F-3DBD-3247-A1A0-2A49F776FC63}" srcOrd="2" destOrd="0" parTransId="{D818969A-D31E-0C44-A3CA-77DC724D466B}" sibTransId="{BFF56807-B11C-3B4D-9B00-EC1D591298A6}"/>
    <dgm:cxn modelId="{71C9B1A8-1276-AA45-9EEC-7E45696FAC27}" type="presParOf" srcId="{E0C7ADDA-8CC8-F742-8506-83130CF953C1}" destId="{C7FB5238-7E43-6A4B-B681-9160045A16F0}" srcOrd="0" destOrd="0" presId="urn:microsoft.com/office/officeart/2005/8/layout/hProcess9"/>
    <dgm:cxn modelId="{91AF77E0-B374-A14E-B3CB-9EABC1303A17}" type="presParOf" srcId="{E0C7ADDA-8CC8-F742-8506-83130CF953C1}" destId="{9141B597-6981-4843-B3E4-DB48E0548036}" srcOrd="1" destOrd="0" presId="urn:microsoft.com/office/officeart/2005/8/layout/hProcess9"/>
    <dgm:cxn modelId="{0CE2D716-1E99-104D-B123-C1619FB73CED}" type="presParOf" srcId="{9141B597-6981-4843-B3E4-DB48E0548036}" destId="{9D6C5D13-ED6C-0B4C-BDBB-1144F06C0B9A}" srcOrd="0" destOrd="0" presId="urn:microsoft.com/office/officeart/2005/8/layout/hProcess9"/>
    <dgm:cxn modelId="{71900467-3E60-704F-A181-C44CA0652C58}" type="presParOf" srcId="{9141B597-6981-4843-B3E4-DB48E0548036}" destId="{3BD6689B-21EE-8F46-A3A1-333C9972D462}" srcOrd="1" destOrd="0" presId="urn:microsoft.com/office/officeart/2005/8/layout/hProcess9"/>
    <dgm:cxn modelId="{3DE109DF-A48B-044C-AD68-1C567AF6805B}" type="presParOf" srcId="{9141B597-6981-4843-B3E4-DB48E0548036}" destId="{7CB759B4-EDCA-094D-B600-D34476772D82}" srcOrd="2" destOrd="0" presId="urn:microsoft.com/office/officeart/2005/8/layout/hProcess9"/>
    <dgm:cxn modelId="{22F07CE3-B6AD-7D4A-98C8-2EE9D433AE66}" type="presParOf" srcId="{9141B597-6981-4843-B3E4-DB48E0548036}" destId="{B5EDC71E-1757-0540-928D-D0EEA7757DCE}" srcOrd="3" destOrd="0" presId="urn:microsoft.com/office/officeart/2005/8/layout/hProcess9"/>
    <dgm:cxn modelId="{1DDFF515-6985-DB4C-8F71-9580CDDD2DE9}" type="presParOf" srcId="{9141B597-6981-4843-B3E4-DB48E0548036}" destId="{B861E6FA-3037-E644-8406-39DB84D9459B}" srcOrd="4" destOrd="0" presId="urn:microsoft.com/office/officeart/2005/8/layout/hProcess9"/>
    <dgm:cxn modelId="{1EF2FD6F-862F-C64E-A880-ADB9EDFDD627}" type="presParOf" srcId="{9141B597-6981-4843-B3E4-DB48E0548036}" destId="{D9C0206D-AA38-0C42-A1A6-68DB3274BBDB}" srcOrd="5" destOrd="0" presId="urn:microsoft.com/office/officeart/2005/8/layout/hProcess9"/>
    <dgm:cxn modelId="{18566E06-878B-7145-B025-E18403CD0339}" type="presParOf" srcId="{9141B597-6981-4843-B3E4-DB48E0548036}" destId="{225FD750-9B13-AF46-8278-B5A60CA02E80}" srcOrd="6" destOrd="0" presId="urn:microsoft.com/office/officeart/2005/8/layout/hProcess9"/>
    <dgm:cxn modelId="{F92EE4A5-04D8-5E45-A95D-48620F8787B5}" type="presParOf" srcId="{9141B597-6981-4843-B3E4-DB48E0548036}" destId="{98F954FC-E061-7840-836D-F0526CDE3822}" srcOrd="7" destOrd="0" presId="urn:microsoft.com/office/officeart/2005/8/layout/hProcess9"/>
    <dgm:cxn modelId="{C7DB5127-8643-2544-ACBF-907FC8A453EA}" type="presParOf" srcId="{9141B597-6981-4843-B3E4-DB48E0548036}" destId="{94D86724-E4C9-4A42-B5D5-EFE776F615EF}" srcOrd="8" destOrd="0" presId="urn:microsoft.com/office/officeart/2005/8/layout/hProcess9"/>
    <dgm:cxn modelId="{705D0D02-5434-8848-9790-FC003A751DA8}" type="presParOf" srcId="{9141B597-6981-4843-B3E4-DB48E0548036}" destId="{99B9A3F5-D1DF-F144-B46B-E351DB804198}" srcOrd="9" destOrd="0" presId="urn:microsoft.com/office/officeart/2005/8/layout/hProcess9"/>
    <dgm:cxn modelId="{349AD4C9-3CB1-BF4A-A9C2-B77F9A9398C6}" type="presParOf" srcId="{9141B597-6981-4843-B3E4-DB48E0548036}" destId="{71A02BA5-CF70-B04E-91EC-9B7576CCBD24}" srcOrd="10" destOrd="0" presId="urn:microsoft.com/office/officeart/2005/8/layout/hProcess9"/>
  </dgm:cxnLst>
  <dgm:bg>
    <a:pattFill prst="ltVert">
      <a:fgClr>
        <a:prstClr val="black"/>
      </a:fgClr>
      <a:bgClr>
        <a:prstClr val="white"/>
      </a:bgClr>
    </a:patt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EC693501-F90B-A049-BAD5-C67D3887D64B}" type="doc">
      <dgm:prSet loTypeId="urn:microsoft.com/office/officeart/2005/8/layout/cycle8" loCatId="" qsTypeId="urn:microsoft.com/office/officeart/2005/8/quickstyle/simple4" qsCatId="simple" csTypeId="urn:microsoft.com/office/officeart/2005/8/colors/accent1_2" csCatId="accent1" phldr="1"/>
      <dgm:spPr/>
      <dgm:t>
        <a:bodyPr/>
        <a:lstStyle/>
        <a:p>
          <a:endParaRPr lang="en-US"/>
        </a:p>
      </dgm:t>
    </dgm:pt>
    <dgm:pt modelId="{A754943F-06F7-B74B-9966-94F3262072B9}">
      <dgm:prSet/>
      <dgm:spPr/>
      <dgm:t>
        <a:bodyPr/>
        <a:lstStyle/>
        <a:p>
          <a:pPr rtl="0"/>
          <a:r>
            <a:rPr lang="en-US" b="1" i="0" dirty="0" smtClean="0">
              <a:solidFill>
                <a:schemeClr val="tx1"/>
              </a:solidFill>
            </a:rPr>
            <a:t>The domestic violence perpetrator and his behavior</a:t>
          </a:r>
          <a:r>
            <a:rPr lang="en-US" b="1" i="0" dirty="0" smtClean="0">
              <a:solidFill>
                <a:srgbClr val="FFFFFF"/>
              </a:solidFill>
            </a:rPr>
            <a:t>*</a:t>
          </a:r>
          <a:r>
            <a:rPr lang="en-US" b="1" i="0" dirty="0" smtClean="0">
              <a:solidFill>
                <a:schemeClr val="tx1"/>
              </a:solidFill>
            </a:rPr>
            <a:t> </a:t>
          </a:r>
          <a:r>
            <a:rPr lang="en-US" b="1" i="0" dirty="0" smtClean="0">
              <a:solidFill>
                <a:srgbClr val="000000"/>
              </a:solidFill>
            </a:rPr>
            <a:t>are the foundational source of the risk and safety concerns for children.</a:t>
          </a:r>
        </a:p>
        <a:p>
          <a:pPr rtl="0"/>
          <a:r>
            <a:rPr lang="en-US" b="1" i="0" dirty="0" smtClean="0">
              <a:solidFill>
                <a:schemeClr val="bg1"/>
              </a:solidFill>
            </a:rPr>
            <a:t>* </a:t>
          </a:r>
          <a:r>
            <a:rPr lang="en-US" b="1" i="1" dirty="0" smtClean="0">
              <a:solidFill>
                <a:schemeClr val="bg1"/>
              </a:solidFill>
            </a:rPr>
            <a:t>not the adult survivor or her behavior </a:t>
          </a:r>
          <a:endParaRPr lang="en-US" b="1" i="0" dirty="0">
            <a:solidFill>
              <a:srgbClr val="000000"/>
            </a:solidFill>
          </a:endParaRPr>
        </a:p>
      </dgm:t>
    </dgm:pt>
    <dgm:pt modelId="{F8FF6FFD-1498-B247-87B0-92CA4DBACA5A}" type="parTrans" cxnId="{0C12CFE6-D830-2745-8448-81793232F00D}">
      <dgm:prSet/>
      <dgm:spPr/>
      <dgm:t>
        <a:bodyPr/>
        <a:lstStyle/>
        <a:p>
          <a:endParaRPr lang="en-US"/>
        </a:p>
      </dgm:t>
    </dgm:pt>
    <dgm:pt modelId="{A27D7B22-3460-A142-B409-88B3B5A3B578}" type="sibTrans" cxnId="{0C12CFE6-D830-2745-8448-81793232F00D}">
      <dgm:prSet/>
      <dgm:spPr/>
      <dgm:t>
        <a:bodyPr/>
        <a:lstStyle/>
        <a:p>
          <a:endParaRPr lang="en-US"/>
        </a:p>
      </dgm:t>
    </dgm:pt>
    <dgm:pt modelId="{C2826E7B-C576-1B45-9A23-F4B204710EE6}" type="pres">
      <dgm:prSet presAssocID="{EC693501-F90B-A049-BAD5-C67D3887D64B}" presName="compositeShape" presStyleCnt="0">
        <dgm:presLayoutVars>
          <dgm:chMax val="7"/>
          <dgm:dir/>
          <dgm:resizeHandles val="exact"/>
        </dgm:presLayoutVars>
      </dgm:prSet>
      <dgm:spPr/>
      <dgm:t>
        <a:bodyPr/>
        <a:lstStyle/>
        <a:p>
          <a:endParaRPr lang="en-US"/>
        </a:p>
      </dgm:t>
    </dgm:pt>
    <dgm:pt modelId="{607CA6C7-8323-A449-86DF-A6023C8E94A3}" type="pres">
      <dgm:prSet presAssocID="{EC693501-F90B-A049-BAD5-C67D3887D64B}" presName="wedge1" presStyleLbl="node1" presStyleIdx="0" presStyleCnt="1" custScaleX="118462" custScaleY="108991" custLinFactNeighborX="959" custLinFactNeighborY="351"/>
      <dgm:spPr/>
      <dgm:t>
        <a:bodyPr/>
        <a:lstStyle/>
        <a:p>
          <a:endParaRPr lang="en-US"/>
        </a:p>
      </dgm:t>
    </dgm:pt>
    <dgm:pt modelId="{5401922B-12F5-304F-81AE-EDC86E3A9DD3}" type="pres">
      <dgm:prSet presAssocID="{EC693501-F90B-A049-BAD5-C67D3887D64B}" presName="dummy1a" presStyleCnt="0"/>
      <dgm:spPr/>
    </dgm:pt>
    <dgm:pt modelId="{4E6B822D-6F51-1048-924A-EFE531C7D1C6}" type="pres">
      <dgm:prSet presAssocID="{EC693501-F90B-A049-BAD5-C67D3887D64B}" presName="dummy1b" presStyleCnt="0"/>
      <dgm:spPr/>
    </dgm:pt>
    <dgm:pt modelId="{D7F67089-600D-8D42-BCE5-A037BE37684C}" type="pres">
      <dgm:prSet presAssocID="{EC693501-F90B-A049-BAD5-C67D3887D64B}" presName="wedge1Tx" presStyleLbl="node1" presStyleIdx="0" presStyleCnt="1">
        <dgm:presLayoutVars>
          <dgm:chMax val="0"/>
          <dgm:chPref val="0"/>
          <dgm:bulletEnabled val="1"/>
        </dgm:presLayoutVars>
      </dgm:prSet>
      <dgm:spPr/>
      <dgm:t>
        <a:bodyPr/>
        <a:lstStyle/>
        <a:p>
          <a:endParaRPr lang="en-US"/>
        </a:p>
      </dgm:t>
    </dgm:pt>
    <dgm:pt modelId="{98D7FAD4-82FB-414B-A68E-90FBBB44C13D}" type="pres">
      <dgm:prSet presAssocID="{A27D7B22-3460-A142-B409-88B3B5A3B578}" presName="arrowWedge1single" presStyleLbl="fgSibTrans2D1" presStyleIdx="0" presStyleCnt="1" custScaleX="112694" custScaleY="104948"/>
      <dgm:spPr/>
    </dgm:pt>
  </dgm:ptLst>
  <dgm:cxnLst>
    <dgm:cxn modelId="{0C12CFE6-D830-2745-8448-81793232F00D}" srcId="{EC693501-F90B-A049-BAD5-C67D3887D64B}" destId="{A754943F-06F7-B74B-9966-94F3262072B9}" srcOrd="0" destOrd="0" parTransId="{F8FF6FFD-1498-B247-87B0-92CA4DBACA5A}" sibTransId="{A27D7B22-3460-A142-B409-88B3B5A3B578}"/>
    <dgm:cxn modelId="{5C0D2304-A3DC-AF4C-81C6-3AA36DC444F0}" type="presOf" srcId="{A754943F-06F7-B74B-9966-94F3262072B9}" destId="{D7F67089-600D-8D42-BCE5-A037BE37684C}" srcOrd="1" destOrd="0" presId="urn:microsoft.com/office/officeart/2005/8/layout/cycle8"/>
    <dgm:cxn modelId="{B5DB5313-A013-BF45-BA5C-1722B5139CEA}" type="presOf" srcId="{A754943F-06F7-B74B-9966-94F3262072B9}" destId="{607CA6C7-8323-A449-86DF-A6023C8E94A3}" srcOrd="0" destOrd="0" presId="urn:microsoft.com/office/officeart/2005/8/layout/cycle8"/>
    <dgm:cxn modelId="{95C15227-38C7-2144-9194-2E5BB7D4EF80}" type="presOf" srcId="{EC693501-F90B-A049-BAD5-C67D3887D64B}" destId="{C2826E7B-C576-1B45-9A23-F4B204710EE6}" srcOrd="0" destOrd="0" presId="urn:microsoft.com/office/officeart/2005/8/layout/cycle8"/>
    <dgm:cxn modelId="{8B44976A-8639-AB46-9C79-E979EEBA80D6}" type="presParOf" srcId="{C2826E7B-C576-1B45-9A23-F4B204710EE6}" destId="{607CA6C7-8323-A449-86DF-A6023C8E94A3}" srcOrd="0" destOrd="0" presId="urn:microsoft.com/office/officeart/2005/8/layout/cycle8"/>
    <dgm:cxn modelId="{5074B93A-D035-C847-8B6F-1E261DD63061}" type="presParOf" srcId="{C2826E7B-C576-1B45-9A23-F4B204710EE6}" destId="{5401922B-12F5-304F-81AE-EDC86E3A9DD3}" srcOrd="1" destOrd="0" presId="urn:microsoft.com/office/officeart/2005/8/layout/cycle8"/>
    <dgm:cxn modelId="{C1240918-FB84-544C-992C-C4EDE286C1A1}" type="presParOf" srcId="{C2826E7B-C576-1B45-9A23-F4B204710EE6}" destId="{4E6B822D-6F51-1048-924A-EFE531C7D1C6}" srcOrd="2" destOrd="0" presId="urn:microsoft.com/office/officeart/2005/8/layout/cycle8"/>
    <dgm:cxn modelId="{CC4DD1B6-0E9A-4548-8CC8-4716762018B9}" type="presParOf" srcId="{C2826E7B-C576-1B45-9A23-F4B204710EE6}" destId="{D7F67089-600D-8D42-BCE5-A037BE37684C}" srcOrd="3" destOrd="0" presId="urn:microsoft.com/office/officeart/2005/8/layout/cycle8"/>
    <dgm:cxn modelId="{4253EC6E-B358-CF42-82BB-6841D74BEEE4}" type="presParOf" srcId="{C2826E7B-C576-1B45-9A23-F4B204710EE6}" destId="{98D7FAD4-82FB-414B-A68E-90FBBB44C13D}" srcOrd="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F3FF7E-4C9A-4038-ACBB-03AFAD95BAEB}" type="doc">
      <dgm:prSet loTypeId="urn:microsoft.com/office/officeart/2009/3/layout/DescendingProcess" loCatId="process" qsTypeId="urn:microsoft.com/office/officeart/2005/8/quickstyle/simple1" qsCatId="simple" csTypeId="urn:microsoft.com/office/officeart/2005/8/colors/colorful1" csCatId="colorful" phldr="1"/>
      <dgm:spPr/>
      <dgm:t>
        <a:bodyPr/>
        <a:lstStyle/>
        <a:p>
          <a:endParaRPr lang="en-US"/>
        </a:p>
      </dgm:t>
    </dgm:pt>
    <dgm:pt modelId="{279CCB20-FB29-492E-8623-2B416D1BDE2B}">
      <dgm:prSet phldrT="[Text]" custT="1"/>
      <dgm:spPr/>
      <dgm:t>
        <a:bodyPr/>
        <a:lstStyle/>
        <a:p>
          <a:r>
            <a:rPr lang="en-US" sz="2400" b="1" dirty="0" smtClean="0">
              <a:latin typeface="+mj-lt"/>
            </a:rPr>
            <a:t>Perpetrator’s Pattern</a:t>
          </a:r>
          <a:endParaRPr lang="en-US" sz="2400" b="1" dirty="0">
            <a:latin typeface="+mj-lt"/>
          </a:endParaRPr>
        </a:p>
      </dgm:t>
    </dgm:pt>
    <dgm:pt modelId="{4C383B7F-26FE-4A88-B38B-51E51D8DD228}" type="parTrans" cxnId="{F034D71F-70B6-4678-B4ED-3FF902612C9F}">
      <dgm:prSet/>
      <dgm:spPr/>
      <dgm:t>
        <a:bodyPr/>
        <a:lstStyle/>
        <a:p>
          <a:endParaRPr lang="en-US"/>
        </a:p>
      </dgm:t>
    </dgm:pt>
    <dgm:pt modelId="{1B5605DA-5B9B-42B5-BC29-CCCB57D5654A}" type="sibTrans" cxnId="{F034D71F-70B6-4678-B4ED-3FF902612C9F}">
      <dgm:prSet/>
      <dgm:spPr/>
      <dgm:t>
        <a:bodyPr/>
        <a:lstStyle/>
        <a:p>
          <a:endParaRPr lang="en-US"/>
        </a:p>
      </dgm:t>
    </dgm:pt>
    <dgm:pt modelId="{2D249260-F15A-4459-9C69-1F40F6A38830}">
      <dgm:prSet phldrT="[Text]" custT="1"/>
      <dgm:spPr/>
      <dgm:t>
        <a:bodyPr/>
        <a:lstStyle/>
        <a:p>
          <a:r>
            <a:rPr lang="en-US" sz="2400" b="1" dirty="0" smtClean="0">
              <a:latin typeface="+mj-lt"/>
            </a:rPr>
            <a:t>Harm to child</a:t>
          </a:r>
          <a:endParaRPr lang="en-US" sz="2400" b="1" dirty="0">
            <a:latin typeface="+mj-lt"/>
          </a:endParaRPr>
        </a:p>
      </dgm:t>
    </dgm:pt>
    <dgm:pt modelId="{440BA13F-A652-4DEC-B4F8-5C0110F773A9}" type="parTrans" cxnId="{0F84FEB2-9F87-4872-B217-9A878EEBD3A1}">
      <dgm:prSet/>
      <dgm:spPr/>
      <dgm:t>
        <a:bodyPr/>
        <a:lstStyle/>
        <a:p>
          <a:endParaRPr lang="en-US"/>
        </a:p>
      </dgm:t>
    </dgm:pt>
    <dgm:pt modelId="{E8697A8F-D159-4C8E-BD60-E7920BF2C90E}" type="sibTrans" cxnId="{0F84FEB2-9F87-4872-B217-9A878EEBD3A1}">
      <dgm:prSet/>
      <dgm:spPr/>
      <dgm:t>
        <a:bodyPr/>
        <a:lstStyle/>
        <a:p>
          <a:endParaRPr lang="en-US"/>
        </a:p>
      </dgm:t>
    </dgm:pt>
    <dgm:pt modelId="{AE916DBA-791D-374A-9E9D-B96600696B0C}">
      <dgm:prSet phldrT="[Text]" custT="1"/>
      <dgm:spPr/>
      <dgm:t>
        <a:bodyPr/>
        <a:lstStyle/>
        <a:p>
          <a:r>
            <a:rPr lang="en-US" sz="2000" dirty="0" smtClean="0">
              <a:latin typeface="+mj-lt"/>
            </a:rPr>
            <a:t>Effect on partner’s parenting</a:t>
          </a:r>
          <a:endParaRPr lang="en-US" sz="2000" dirty="0">
            <a:latin typeface="+mj-lt"/>
          </a:endParaRPr>
        </a:p>
      </dgm:t>
    </dgm:pt>
    <dgm:pt modelId="{922A6054-6012-7C4D-BF3F-5C516861B2F5}" type="parTrans" cxnId="{5B111E68-747C-A345-B881-DA186A79D42E}">
      <dgm:prSet/>
      <dgm:spPr/>
      <dgm:t>
        <a:bodyPr/>
        <a:lstStyle/>
        <a:p>
          <a:endParaRPr lang="en-US"/>
        </a:p>
      </dgm:t>
    </dgm:pt>
    <dgm:pt modelId="{79A36C74-C7F2-D648-8384-2A0CFCB9E17A}" type="sibTrans" cxnId="{5B111E68-747C-A345-B881-DA186A79D42E}">
      <dgm:prSet/>
      <dgm:spPr/>
      <dgm:t>
        <a:bodyPr/>
        <a:lstStyle/>
        <a:p>
          <a:endParaRPr lang="en-US"/>
        </a:p>
      </dgm:t>
    </dgm:pt>
    <dgm:pt modelId="{A3576D58-857F-B64A-ABC4-DAE51A2F114A}">
      <dgm:prSet phldrT="[Text]" custT="1"/>
      <dgm:spPr/>
      <dgm:t>
        <a:bodyPr/>
        <a:lstStyle/>
        <a:p>
          <a:r>
            <a:rPr lang="en-US" sz="1050" dirty="0" smtClean="0">
              <a:latin typeface="+mj-lt"/>
            </a:rPr>
            <a:t>Energy goes to addressing perpetrator instead of children </a:t>
          </a:r>
          <a:endParaRPr lang="en-US" sz="1050" dirty="0">
            <a:latin typeface="+mj-lt"/>
          </a:endParaRPr>
        </a:p>
      </dgm:t>
    </dgm:pt>
    <dgm:pt modelId="{65DE0D50-3CD6-F14C-8E86-E6D988A66BB2}" type="parTrans" cxnId="{176C3F79-533A-E44E-ACD6-696D0A520513}">
      <dgm:prSet/>
      <dgm:spPr/>
      <dgm:t>
        <a:bodyPr/>
        <a:lstStyle/>
        <a:p>
          <a:endParaRPr lang="en-US"/>
        </a:p>
      </dgm:t>
    </dgm:pt>
    <dgm:pt modelId="{08872F4D-C06A-D44F-8A46-436E927DB468}" type="sibTrans" cxnId="{176C3F79-533A-E44E-ACD6-696D0A520513}">
      <dgm:prSet/>
      <dgm:spPr/>
      <dgm:t>
        <a:bodyPr/>
        <a:lstStyle/>
        <a:p>
          <a:endParaRPr lang="en-US"/>
        </a:p>
      </dgm:t>
    </dgm:pt>
    <dgm:pt modelId="{06331A29-8CB1-EC49-9046-5ECED04CDA45}">
      <dgm:prSet phldrT="[Text]" custT="1"/>
      <dgm:spPr/>
      <dgm:t>
        <a:bodyPr/>
        <a:lstStyle/>
        <a:p>
          <a:r>
            <a:rPr lang="en-US" sz="1050" dirty="0" smtClean="0">
              <a:latin typeface="+mj-lt"/>
            </a:rPr>
            <a:t>Loss of authority</a:t>
          </a:r>
          <a:endParaRPr lang="en-US" sz="1050" dirty="0">
            <a:latin typeface="+mj-lt"/>
          </a:endParaRPr>
        </a:p>
      </dgm:t>
    </dgm:pt>
    <dgm:pt modelId="{EB76B192-24E6-B545-840C-12B4904B0807}" type="parTrans" cxnId="{0E8F7F26-C9AC-AB41-8339-D125A17AD220}">
      <dgm:prSet/>
      <dgm:spPr/>
      <dgm:t>
        <a:bodyPr/>
        <a:lstStyle/>
        <a:p>
          <a:endParaRPr lang="en-US"/>
        </a:p>
      </dgm:t>
    </dgm:pt>
    <dgm:pt modelId="{9454224C-AA9F-CF4C-922B-C18A03F68D58}" type="sibTrans" cxnId="{0E8F7F26-C9AC-AB41-8339-D125A17AD220}">
      <dgm:prSet/>
      <dgm:spPr/>
      <dgm:t>
        <a:bodyPr/>
        <a:lstStyle/>
        <a:p>
          <a:endParaRPr lang="en-US"/>
        </a:p>
      </dgm:t>
    </dgm:pt>
    <dgm:pt modelId="{B561331B-1082-CA42-865A-0ED1C14980F6}">
      <dgm:prSet phldrT="[Text]" custT="1"/>
      <dgm:spPr/>
      <dgm:t>
        <a:bodyPr/>
        <a:lstStyle/>
        <a:p>
          <a:r>
            <a:rPr lang="en-US" sz="1050" dirty="0" smtClean="0">
              <a:latin typeface="+mj-lt"/>
            </a:rPr>
            <a:t>Interference with day to day routine and basic care</a:t>
          </a:r>
          <a:endParaRPr lang="en-US" sz="1050" dirty="0">
            <a:latin typeface="+mj-lt"/>
          </a:endParaRPr>
        </a:p>
      </dgm:t>
    </dgm:pt>
    <dgm:pt modelId="{49DCFE29-7AD8-8949-9700-85A5EA560BA1}" type="parTrans" cxnId="{0F4CD4A6-B24F-BE46-875D-6E7F02415517}">
      <dgm:prSet/>
      <dgm:spPr/>
      <dgm:t>
        <a:bodyPr/>
        <a:lstStyle/>
        <a:p>
          <a:endParaRPr lang="en-US"/>
        </a:p>
      </dgm:t>
    </dgm:pt>
    <dgm:pt modelId="{C5C9B73C-8F46-E24A-8917-428E54C33962}" type="sibTrans" cxnId="{0F4CD4A6-B24F-BE46-875D-6E7F02415517}">
      <dgm:prSet/>
      <dgm:spPr/>
      <dgm:t>
        <a:bodyPr/>
        <a:lstStyle/>
        <a:p>
          <a:endParaRPr lang="en-US"/>
        </a:p>
      </dgm:t>
    </dgm:pt>
    <dgm:pt modelId="{DDCDFA66-1747-2C49-A07D-61FDB3E6FE72}">
      <dgm:prSet phldrT="[Text]" custT="1"/>
      <dgm:spPr/>
      <dgm:t>
        <a:bodyPr/>
        <a:lstStyle/>
        <a:p>
          <a:r>
            <a:rPr lang="en-US" sz="2000" dirty="0" smtClean="0">
              <a:latin typeface="+mj-lt"/>
            </a:rPr>
            <a:t>Effects on family ecology</a:t>
          </a:r>
          <a:endParaRPr lang="en-US" sz="2000" dirty="0">
            <a:latin typeface="+mj-lt"/>
          </a:endParaRPr>
        </a:p>
      </dgm:t>
    </dgm:pt>
    <dgm:pt modelId="{1C929845-65D9-1A47-BE06-1B371659646D}" type="parTrans" cxnId="{9C952DC5-097D-5847-AACA-3B5F8606D24A}">
      <dgm:prSet/>
      <dgm:spPr/>
      <dgm:t>
        <a:bodyPr/>
        <a:lstStyle/>
        <a:p>
          <a:endParaRPr lang="en-US"/>
        </a:p>
      </dgm:t>
    </dgm:pt>
    <dgm:pt modelId="{BA96E463-8D87-464E-9E49-16783EFF94C7}" type="sibTrans" cxnId="{9C952DC5-097D-5847-AACA-3B5F8606D24A}">
      <dgm:prSet/>
      <dgm:spPr/>
      <dgm:t>
        <a:bodyPr/>
        <a:lstStyle/>
        <a:p>
          <a:endParaRPr lang="en-US"/>
        </a:p>
      </dgm:t>
    </dgm:pt>
    <dgm:pt modelId="{9F716A4F-8C71-A344-9785-E83F2C3C4EAB}">
      <dgm:prSet phldrT="[Text]" custT="1"/>
      <dgm:spPr/>
      <dgm:t>
        <a:bodyPr/>
        <a:lstStyle/>
        <a:p>
          <a:r>
            <a:rPr lang="en-US" sz="1050" dirty="0" smtClean="0">
              <a:latin typeface="+mj-lt"/>
            </a:rPr>
            <a:t>Loss of income</a:t>
          </a:r>
          <a:endParaRPr lang="en-US" sz="1050" dirty="0">
            <a:latin typeface="+mj-lt"/>
          </a:endParaRPr>
        </a:p>
      </dgm:t>
    </dgm:pt>
    <dgm:pt modelId="{703BCA11-A9DA-E84D-B373-AA3226DCB09C}" type="parTrans" cxnId="{9BA04B89-5BB2-C144-ADA0-8612152D15E8}">
      <dgm:prSet/>
      <dgm:spPr/>
      <dgm:t>
        <a:bodyPr/>
        <a:lstStyle/>
        <a:p>
          <a:endParaRPr lang="en-US"/>
        </a:p>
      </dgm:t>
    </dgm:pt>
    <dgm:pt modelId="{4C849F2F-201F-BD40-8FE4-254DB5589C1B}" type="sibTrans" cxnId="{9BA04B89-5BB2-C144-ADA0-8612152D15E8}">
      <dgm:prSet/>
      <dgm:spPr/>
      <dgm:t>
        <a:bodyPr/>
        <a:lstStyle/>
        <a:p>
          <a:endParaRPr lang="en-US"/>
        </a:p>
      </dgm:t>
    </dgm:pt>
    <dgm:pt modelId="{BBE1AB4A-96EC-0B4A-82C1-1F33D2AF3687}">
      <dgm:prSet phldrT="[Text]" custT="1"/>
      <dgm:spPr/>
      <dgm:t>
        <a:bodyPr/>
        <a:lstStyle/>
        <a:p>
          <a:r>
            <a:rPr lang="en-US" sz="1050" dirty="0" smtClean="0">
              <a:latin typeface="+mj-lt"/>
            </a:rPr>
            <a:t>Housing instability</a:t>
          </a:r>
          <a:endParaRPr lang="en-US" sz="1050" dirty="0">
            <a:latin typeface="+mj-lt"/>
          </a:endParaRPr>
        </a:p>
      </dgm:t>
    </dgm:pt>
    <dgm:pt modelId="{15BB9C6F-074A-FC40-84A3-942FDEEC9DB7}" type="parTrans" cxnId="{E99FDF84-0451-B641-833F-E146661C4EB2}">
      <dgm:prSet/>
      <dgm:spPr/>
      <dgm:t>
        <a:bodyPr/>
        <a:lstStyle/>
        <a:p>
          <a:endParaRPr lang="en-US"/>
        </a:p>
      </dgm:t>
    </dgm:pt>
    <dgm:pt modelId="{3CF86C1C-7749-B64F-8D22-B52ECE75EB9C}" type="sibTrans" cxnId="{E99FDF84-0451-B641-833F-E146661C4EB2}">
      <dgm:prSet/>
      <dgm:spPr/>
      <dgm:t>
        <a:bodyPr/>
        <a:lstStyle/>
        <a:p>
          <a:endParaRPr lang="en-US"/>
        </a:p>
      </dgm:t>
    </dgm:pt>
    <dgm:pt modelId="{A1E4F395-EC25-764E-AD2C-270D5943DC9A}">
      <dgm:prSet phldrT="[Text]" custT="1"/>
      <dgm:spPr/>
      <dgm:t>
        <a:bodyPr/>
        <a:lstStyle/>
        <a:p>
          <a:r>
            <a:rPr lang="en-US" sz="1050" dirty="0" smtClean="0">
              <a:latin typeface="+mj-lt"/>
            </a:rPr>
            <a:t>Loss of contact with extended family</a:t>
          </a:r>
          <a:endParaRPr lang="en-US" sz="1050" dirty="0">
            <a:latin typeface="+mj-lt"/>
          </a:endParaRPr>
        </a:p>
      </dgm:t>
    </dgm:pt>
    <dgm:pt modelId="{020DF59E-758A-E14C-BBFB-B240469B2EB7}" type="parTrans" cxnId="{85A71E6A-3474-BA40-9D1C-E4F1CB920900}">
      <dgm:prSet/>
      <dgm:spPr/>
      <dgm:t>
        <a:bodyPr/>
        <a:lstStyle/>
        <a:p>
          <a:endParaRPr lang="en-US"/>
        </a:p>
      </dgm:t>
    </dgm:pt>
    <dgm:pt modelId="{0EE00980-E7DC-644B-8B35-053543B1FAF4}" type="sibTrans" cxnId="{85A71E6A-3474-BA40-9D1C-E4F1CB920900}">
      <dgm:prSet/>
      <dgm:spPr/>
      <dgm:t>
        <a:bodyPr/>
        <a:lstStyle/>
        <a:p>
          <a:endParaRPr lang="en-US"/>
        </a:p>
      </dgm:t>
    </dgm:pt>
    <dgm:pt modelId="{A224C3F9-B9CE-9C4D-A408-84D688B3D681}">
      <dgm:prSet phldrT="[Text]" custT="1"/>
      <dgm:spPr/>
      <dgm:t>
        <a:bodyPr/>
        <a:lstStyle/>
        <a:p>
          <a:r>
            <a:rPr lang="en-US" sz="1050" dirty="0" smtClean="0">
              <a:latin typeface="+mj-lt"/>
            </a:rPr>
            <a:t>Educational and social disruptions</a:t>
          </a:r>
          <a:endParaRPr lang="en-US" sz="1050" dirty="0">
            <a:latin typeface="+mj-lt"/>
          </a:endParaRPr>
        </a:p>
      </dgm:t>
    </dgm:pt>
    <dgm:pt modelId="{21BE087B-C3E6-B44A-8337-C6631FBD7356}" type="parTrans" cxnId="{1368FD97-880D-7A4F-96DB-43D596391FDC}">
      <dgm:prSet/>
      <dgm:spPr/>
      <dgm:t>
        <a:bodyPr/>
        <a:lstStyle/>
        <a:p>
          <a:endParaRPr lang="en-US"/>
        </a:p>
      </dgm:t>
    </dgm:pt>
    <dgm:pt modelId="{AB8652E2-BF5D-6D48-B952-E984552B6C67}" type="sibTrans" cxnId="{1368FD97-880D-7A4F-96DB-43D596391FDC}">
      <dgm:prSet/>
      <dgm:spPr/>
      <dgm:t>
        <a:bodyPr/>
        <a:lstStyle/>
        <a:p>
          <a:endParaRPr lang="en-US"/>
        </a:p>
      </dgm:t>
    </dgm:pt>
    <dgm:pt modelId="{46A6E4EE-19E1-3649-9B4F-B21F1AF5AC2A}">
      <dgm:prSet phldrT="[Text]" custT="1"/>
      <dgm:spPr/>
      <dgm:t>
        <a:bodyPr/>
        <a:lstStyle/>
        <a:p>
          <a:r>
            <a:rPr lang="en-US" sz="1050" dirty="0" smtClean="0">
              <a:latin typeface="+mj-lt"/>
            </a:rPr>
            <a:t>Depression/PTSD/anxiety/substance abuse</a:t>
          </a:r>
          <a:endParaRPr lang="en-US" sz="1050" dirty="0">
            <a:latin typeface="+mj-lt"/>
          </a:endParaRPr>
        </a:p>
      </dgm:t>
    </dgm:pt>
    <dgm:pt modelId="{05F93B19-58BA-5C4E-BF16-A0E6EE41FD70}" type="parTrans" cxnId="{CACFD132-D65F-CA44-B138-74626C00EC0C}">
      <dgm:prSet/>
      <dgm:spPr/>
      <dgm:t>
        <a:bodyPr/>
        <a:lstStyle/>
        <a:p>
          <a:endParaRPr lang="en-US"/>
        </a:p>
      </dgm:t>
    </dgm:pt>
    <dgm:pt modelId="{EB93B533-243A-DC44-AD39-F305A334408F}" type="sibTrans" cxnId="{CACFD132-D65F-CA44-B138-74626C00EC0C}">
      <dgm:prSet/>
      <dgm:spPr/>
      <dgm:t>
        <a:bodyPr/>
        <a:lstStyle/>
        <a:p>
          <a:endParaRPr lang="en-US"/>
        </a:p>
      </dgm:t>
    </dgm:pt>
    <dgm:pt modelId="{B95C7A29-9150-FE48-958A-079A27470A72}">
      <dgm:prSet phldrT="[Text]" custT="1"/>
      <dgm:spPr/>
      <dgm:t>
        <a:bodyPr/>
        <a:lstStyle/>
        <a:p>
          <a:r>
            <a:rPr lang="en-US" sz="1050" dirty="0" smtClean="0">
              <a:latin typeface="+mj-lt"/>
            </a:rPr>
            <a:t>Coercive control toward adult survivor</a:t>
          </a:r>
          <a:endParaRPr lang="en-US" sz="1050" dirty="0">
            <a:latin typeface="+mj-lt"/>
          </a:endParaRPr>
        </a:p>
      </dgm:t>
    </dgm:pt>
    <dgm:pt modelId="{89A8A4DE-EA7E-3145-8D2A-B5BF5B7513F0}" type="parTrans" cxnId="{A31985D8-9C3E-5B44-8BD1-87EDAF1E462A}">
      <dgm:prSet/>
      <dgm:spPr/>
      <dgm:t>
        <a:bodyPr/>
        <a:lstStyle/>
        <a:p>
          <a:endParaRPr lang="en-US"/>
        </a:p>
      </dgm:t>
    </dgm:pt>
    <dgm:pt modelId="{A50C9BA5-EFFD-1A4C-947C-725EAB508D51}" type="sibTrans" cxnId="{A31985D8-9C3E-5B44-8BD1-87EDAF1E462A}">
      <dgm:prSet/>
      <dgm:spPr/>
      <dgm:t>
        <a:bodyPr/>
        <a:lstStyle/>
        <a:p>
          <a:endParaRPr lang="en-US"/>
        </a:p>
      </dgm:t>
    </dgm:pt>
    <dgm:pt modelId="{043D631B-7025-5C42-BE68-F712CA565A71}">
      <dgm:prSet phldrT="[Text]" custT="1"/>
      <dgm:spPr/>
      <dgm:t>
        <a:bodyPr/>
        <a:lstStyle/>
        <a:p>
          <a:r>
            <a:rPr lang="en-US" sz="1050" dirty="0" smtClean="0">
              <a:latin typeface="+mj-lt"/>
            </a:rPr>
            <a:t>Actions taken to harm children</a:t>
          </a:r>
          <a:endParaRPr lang="en-US" sz="1050" dirty="0">
            <a:latin typeface="+mj-lt"/>
          </a:endParaRPr>
        </a:p>
      </dgm:t>
    </dgm:pt>
    <dgm:pt modelId="{543CBE42-8020-AB41-927C-0A148394926F}" type="parTrans" cxnId="{85F7FE0F-E202-824C-BA50-8AAACB3EE481}">
      <dgm:prSet/>
      <dgm:spPr/>
      <dgm:t>
        <a:bodyPr/>
        <a:lstStyle/>
        <a:p>
          <a:endParaRPr lang="en-US"/>
        </a:p>
      </dgm:t>
    </dgm:pt>
    <dgm:pt modelId="{0DD4FC2A-373F-2D41-87F5-B16F483F5F8E}" type="sibTrans" cxnId="{85F7FE0F-E202-824C-BA50-8AAACB3EE481}">
      <dgm:prSet/>
      <dgm:spPr/>
      <dgm:t>
        <a:bodyPr/>
        <a:lstStyle/>
        <a:p>
          <a:endParaRPr lang="en-US"/>
        </a:p>
      </dgm:t>
    </dgm:pt>
    <dgm:pt modelId="{B7EE398D-355F-7F46-92D3-B9AF23C9986F}">
      <dgm:prSet phldrT="[Text]" custT="1"/>
      <dgm:spPr/>
      <dgm:t>
        <a:bodyPr/>
        <a:lstStyle/>
        <a:p>
          <a:r>
            <a:rPr lang="en-US" sz="2000" dirty="0" smtClean="0">
              <a:latin typeface="+mj-lt"/>
            </a:rPr>
            <a:t>Children’s Trauma</a:t>
          </a:r>
          <a:endParaRPr lang="en-US" sz="2000" dirty="0">
            <a:latin typeface="+mj-lt"/>
          </a:endParaRPr>
        </a:p>
      </dgm:t>
    </dgm:pt>
    <dgm:pt modelId="{8E3EFF24-591D-A948-A1A0-22EB257A0967}" type="parTrans" cxnId="{E458562D-56FF-C549-85F3-58BCAE59C7FD}">
      <dgm:prSet/>
      <dgm:spPr/>
      <dgm:t>
        <a:bodyPr/>
        <a:lstStyle/>
        <a:p>
          <a:endParaRPr lang="en-US"/>
        </a:p>
      </dgm:t>
    </dgm:pt>
    <dgm:pt modelId="{8FC2C301-5320-2847-971C-C587279A0B7D}" type="sibTrans" cxnId="{E458562D-56FF-C549-85F3-58BCAE59C7FD}">
      <dgm:prSet/>
      <dgm:spPr/>
      <dgm:t>
        <a:bodyPr/>
        <a:lstStyle/>
        <a:p>
          <a:endParaRPr lang="en-US"/>
        </a:p>
      </dgm:t>
    </dgm:pt>
    <dgm:pt modelId="{4E4D23EF-67DD-F040-812F-7E971E6E2609}">
      <dgm:prSet phldrT="[Text]" custT="1"/>
      <dgm:spPr/>
      <dgm:t>
        <a:bodyPr/>
        <a:lstStyle/>
        <a:p>
          <a:r>
            <a:rPr lang="en-US" sz="1050" dirty="0" smtClean="0">
              <a:latin typeface="+mj-lt"/>
            </a:rPr>
            <a:t>Seeing, hearing or learning about the violence</a:t>
          </a:r>
          <a:endParaRPr lang="en-US" sz="1050" dirty="0">
            <a:latin typeface="+mj-lt"/>
          </a:endParaRPr>
        </a:p>
      </dgm:t>
    </dgm:pt>
    <dgm:pt modelId="{412EC332-21B1-5F43-8CDC-F92418A3DFBD}" type="parTrans" cxnId="{FABBE5F5-7838-4F4F-9E93-378690BA3499}">
      <dgm:prSet/>
      <dgm:spPr/>
      <dgm:t>
        <a:bodyPr/>
        <a:lstStyle/>
        <a:p>
          <a:endParaRPr lang="en-US"/>
        </a:p>
      </dgm:t>
    </dgm:pt>
    <dgm:pt modelId="{31F1D298-7D96-A244-98AF-9635FC31E356}" type="sibTrans" cxnId="{FABBE5F5-7838-4F4F-9E93-378690BA3499}">
      <dgm:prSet/>
      <dgm:spPr/>
      <dgm:t>
        <a:bodyPr/>
        <a:lstStyle/>
        <a:p>
          <a:endParaRPr lang="en-US"/>
        </a:p>
      </dgm:t>
    </dgm:pt>
    <dgm:pt modelId="{83690AFE-EE83-1044-9E58-028FC98616A9}">
      <dgm:prSet phldrT="[Text]" custT="1"/>
      <dgm:spPr/>
      <dgm:t>
        <a:bodyPr/>
        <a:lstStyle/>
        <a:p>
          <a:r>
            <a:rPr lang="en-US" sz="1050" b="0" dirty="0" smtClean="0">
              <a:latin typeface="+mj-lt"/>
            </a:rPr>
            <a:t>Behavioral, Emotional, Social, Educational</a:t>
          </a:r>
          <a:endParaRPr lang="en-US" sz="1050" b="0" dirty="0">
            <a:latin typeface="+mj-lt"/>
          </a:endParaRPr>
        </a:p>
      </dgm:t>
    </dgm:pt>
    <dgm:pt modelId="{0F15E117-FEC0-7948-B47D-CB2DDC0DBF8B}" type="parTrans" cxnId="{86B0EF60-3619-1A4E-9A36-959E26758937}">
      <dgm:prSet/>
      <dgm:spPr/>
      <dgm:t>
        <a:bodyPr/>
        <a:lstStyle/>
        <a:p>
          <a:endParaRPr lang="en-US"/>
        </a:p>
      </dgm:t>
    </dgm:pt>
    <dgm:pt modelId="{4AD4055D-EEAD-E943-BFB3-7F9FE48802B8}" type="sibTrans" cxnId="{86B0EF60-3619-1A4E-9A36-959E26758937}">
      <dgm:prSet/>
      <dgm:spPr/>
      <dgm:t>
        <a:bodyPr/>
        <a:lstStyle/>
        <a:p>
          <a:endParaRPr lang="en-US"/>
        </a:p>
      </dgm:t>
    </dgm:pt>
    <dgm:pt modelId="{F779A7FF-B07A-A94A-8D09-883B9AB4F8E0}">
      <dgm:prSet phldrT="[Text]" custT="1"/>
      <dgm:spPr/>
      <dgm:t>
        <a:bodyPr/>
        <a:lstStyle/>
        <a:p>
          <a:r>
            <a:rPr lang="en-US" sz="1050" dirty="0" smtClean="0">
              <a:latin typeface="+mj-lt"/>
            </a:rPr>
            <a:t>Victim of physical abuse</a:t>
          </a:r>
          <a:endParaRPr lang="en-US" sz="1050" dirty="0">
            <a:latin typeface="+mj-lt"/>
          </a:endParaRPr>
        </a:p>
      </dgm:t>
    </dgm:pt>
    <dgm:pt modelId="{E9FA9156-7CE5-6248-BEC0-A1CED35F4758}" type="parTrans" cxnId="{B9DC7BD5-0ECE-B644-B9C1-AE341E2702A9}">
      <dgm:prSet/>
      <dgm:spPr/>
      <dgm:t>
        <a:bodyPr/>
        <a:lstStyle/>
        <a:p>
          <a:endParaRPr lang="en-US"/>
        </a:p>
      </dgm:t>
    </dgm:pt>
    <dgm:pt modelId="{21557867-C4EE-C74E-B6D5-0311C677CC4D}" type="sibTrans" cxnId="{B9DC7BD5-0ECE-B644-B9C1-AE341E2702A9}">
      <dgm:prSet/>
      <dgm:spPr/>
      <dgm:t>
        <a:bodyPr/>
        <a:lstStyle/>
        <a:p>
          <a:endParaRPr lang="en-US"/>
        </a:p>
      </dgm:t>
    </dgm:pt>
    <dgm:pt modelId="{B85C455C-5D09-B64B-8D44-9077AE1A4378}">
      <dgm:prSet phldrT="[Text]" custT="1"/>
      <dgm:spPr/>
      <dgm:t>
        <a:bodyPr/>
        <a:lstStyle/>
        <a:p>
          <a:r>
            <a:rPr lang="en-US" sz="1050" b="0" dirty="0" smtClean="0">
              <a:latin typeface="+mj-lt"/>
            </a:rPr>
            <a:t>Developmental</a:t>
          </a:r>
          <a:endParaRPr lang="en-US" sz="1050" b="0" dirty="0">
            <a:latin typeface="+mj-lt"/>
          </a:endParaRPr>
        </a:p>
      </dgm:t>
    </dgm:pt>
    <dgm:pt modelId="{A683C179-6E88-1848-A15D-DD81A759EC8F}" type="parTrans" cxnId="{C21DE02F-9618-B947-8819-3F0191DF63C4}">
      <dgm:prSet/>
      <dgm:spPr/>
      <dgm:t>
        <a:bodyPr/>
        <a:lstStyle/>
        <a:p>
          <a:endParaRPr lang="en-US"/>
        </a:p>
      </dgm:t>
    </dgm:pt>
    <dgm:pt modelId="{E4E959ED-0581-BB45-8CE3-9EA0B57889D5}" type="sibTrans" cxnId="{C21DE02F-9618-B947-8819-3F0191DF63C4}">
      <dgm:prSet/>
      <dgm:spPr/>
      <dgm:t>
        <a:bodyPr/>
        <a:lstStyle/>
        <a:p>
          <a:endParaRPr lang="en-US"/>
        </a:p>
      </dgm:t>
    </dgm:pt>
    <dgm:pt modelId="{3667A7BD-A82E-8C43-8425-C61AA2320936}">
      <dgm:prSet phldrT="[Text]" custT="1"/>
      <dgm:spPr/>
      <dgm:t>
        <a:bodyPr/>
        <a:lstStyle/>
        <a:p>
          <a:r>
            <a:rPr lang="en-US" sz="1050" b="0" dirty="0" smtClean="0">
              <a:latin typeface="+mj-lt"/>
            </a:rPr>
            <a:t>Physical Injury</a:t>
          </a:r>
          <a:endParaRPr lang="en-US" sz="1050" b="0" dirty="0">
            <a:latin typeface="+mj-lt"/>
          </a:endParaRPr>
        </a:p>
      </dgm:t>
    </dgm:pt>
    <dgm:pt modelId="{25757C2D-9FA3-DF48-95CE-06A9989C2890}" type="parTrans" cxnId="{B9EEA916-2DDB-6141-9ADF-A4B815B2FC6D}">
      <dgm:prSet/>
      <dgm:spPr/>
      <dgm:t>
        <a:bodyPr/>
        <a:lstStyle/>
        <a:p>
          <a:endParaRPr lang="en-US"/>
        </a:p>
      </dgm:t>
    </dgm:pt>
    <dgm:pt modelId="{4A5A8C6E-F9B0-8B45-B8D7-26E017F42932}" type="sibTrans" cxnId="{B9EEA916-2DDB-6141-9ADF-A4B815B2FC6D}">
      <dgm:prSet/>
      <dgm:spPr/>
      <dgm:t>
        <a:bodyPr/>
        <a:lstStyle/>
        <a:p>
          <a:endParaRPr lang="en-US"/>
        </a:p>
      </dgm:t>
    </dgm:pt>
    <dgm:pt modelId="{3A13BBA3-3706-B543-86FE-18EE8830723B}" type="pres">
      <dgm:prSet presAssocID="{FEF3FF7E-4C9A-4038-ACBB-03AFAD95BAEB}" presName="Name0" presStyleCnt="0">
        <dgm:presLayoutVars>
          <dgm:chMax val="7"/>
          <dgm:chPref val="5"/>
        </dgm:presLayoutVars>
      </dgm:prSet>
      <dgm:spPr/>
      <dgm:t>
        <a:bodyPr/>
        <a:lstStyle/>
        <a:p>
          <a:endParaRPr lang="en-US"/>
        </a:p>
      </dgm:t>
    </dgm:pt>
    <dgm:pt modelId="{E5580F38-EBAA-4447-9AEC-9A6ADE84EF98}" type="pres">
      <dgm:prSet presAssocID="{FEF3FF7E-4C9A-4038-ACBB-03AFAD95BAEB}" presName="arrowNode" presStyleLbl="node1" presStyleIdx="0" presStyleCnt="1" custAng="21419109" custScaleX="131541" custLinFactNeighborX="-1607" custLinFactNeighborY="2920"/>
      <dgm:spPr/>
    </dgm:pt>
    <dgm:pt modelId="{C9FE0B64-D762-9246-9E99-3ACDD7516D65}" type="pres">
      <dgm:prSet presAssocID="{279CCB20-FB29-492E-8623-2B416D1BDE2B}" presName="txNode1" presStyleLbl="revTx" presStyleIdx="0" presStyleCnt="5" custLinFactNeighborX="-52284" custLinFactNeighborY="9124">
        <dgm:presLayoutVars>
          <dgm:bulletEnabled val="1"/>
        </dgm:presLayoutVars>
      </dgm:prSet>
      <dgm:spPr/>
      <dgm:t>
        <a:bodyPr/>
        <a:lstStyle/>
        <a:p>
          <a:endParaRPr lang="en-US"/>
        </a:p>
      </dgm:t>
    </dgm:pt>
    <dgm:pt modelId="{C53730D3-C5D1-6042-BC52-1D0E9F9152AC}" type="pres">
      <dgm:prSet presAssocID="{B7EE398D-355F-7F46-92D3-B9AF23C9986F}" presName="txNode2" presStyleLbl="revTx" presStyleIdx="1" presStyleCnt="5" custLinFactNeighborX="-34916" custLinFactNeighborY="-57320">
        <dgm:presLayoutVars>
          <dgm:bulletEnabled val="1"/>
        </dgm:presLayoutVars>
      </dgm:prSet>
      <dgm:spPr/>
      <dgm:t>
        <a:bodyPr/>
        <a:lstStyle/>
        <a:p>
          <a:endParaRPr lang="en-US"/>
        </a:p>
      </dgm:t>
    </dgm:pt>
    <dgm:pt modelId="{D5E2A66B-08AE-B941-B47A-0F562834D025}" type="pres">
      <dgm:prSet presAssocID="{8FC2C301-5320-2847-971C-C587279A0B7D}" presName="dotNode2" presStyleCnt="0"/>
      <dgm:spPr/>
    </dgm:pt>
    <dgm:pt modelId="{03CE6823-F904-384F-8952-D133DD1D4EB1}" type="pres">
      <dgm:prSet presAssocID="{8FC2C301-5320-2847-971C-C587279A0B7D}" presName="dotRepeatNode" presStyleLbl="fgShp" presStyleIdx="0" presStyleCnt="3" custFlipVert="1" custScaleX="40179" custLinFactNeighborX="-29506" custLinFactNeighborY="65922"/>
      <dgm:spPr/>
      <dgm:t>
        <a:bodyPr/>
        <a:lstStyle/>
        <a:p>
          <a:endParaRPr lang="en-US"/>
        </a:p>
      </dgm:t>
    </dgm:pt>
    <dgm:pt modelId="{BCF17593-27F2-A541-8E13-6E186D77A67F}" type="pres">
      <dgm:prSet presAssocID="{AE916DBA-791D-374A-9E9D-B96600696B0C}" presName="txNode3" presStyleLbl="revTx" presStyleIdx="2" presStyleCnt="5" custScaleX="146768" custScaleY="100730" custLinFactNeighborX="-6078" custLinFactNeighborY="68525">
        <dgm:presLayoutVars>
          <dgm:bulletEnabled val="1"/>
        </dgm:presLayoutVars>
      </dgm:prSet>
      <dgm:spPr/>
      <dgm:t>
        <a:bodyPr/>
        <a:lstStyle/>
        <a:p>
          <a:endParaRPr lang="en-US"/>
        </a:p>
      </dgm:t>
    </dgm:pt>
    <dgm:pt modelId="{6D343974-94EB-C643-B537-FB0E9204987C}" type="pres">
      <dgm:prSet presAssocID="{79A36C74-C7F2-D648-8384-2A0CFCB9E17A}" presName="dotNode3" presStyleCnt="0"/>
      <dgm:spPr/>
    </dgm:pt>
    <dgm:pt modelId="{01CF25C7-9B60-5F48-8B55-BFB9632DD05D}" type="pres">
      <dgm:prSet presAssocID="{79A36C74-C7F2-D648-8384-2A0CFCB9E17A}" presName="dotRepeatNode" presStyleLbl="fgShp" presStyleIdx="1" presStyleCnt="3" custLinFactX="-300000" custLinFactY="-100000" custLinFactNeighborX="-362067" custLinFactNeighborY="-185474"/>
      <dgm:spPr/>
      <dgm:t>
        <a:bodyPr/>
        <a:lstStyle/>
        <a:p>
          <a:endParaRPr lang="en-US"/>
        </a:p>
      </dgm:t>
    </dgm:pt>
    <dgm:pt modelId="{77D73681-EA8A-6C41-8EBD-634CEE7F2E75}" type="pres">
      <dgm:prSet presAssocID="{DDCDFA66-1747-2C49-A07D-61FDB3E6FE72}" presName="txNode4" presStyleLbl="revTx" presStyleIdx="3" presStyleCnt="5" custScaleX="157385" custLinFactY="-56701" custLinFactNeighborX="64223" custLinFactNeighborY="-100000">
        <dgm:presLayoutVars>
          <dgm:bulletEnabled val="1"/>
        </dgm:presLayoutVars>
      </dgm:prSet>
      <dgm:spPr/>
      <dgm:t>
        <a:bodyPr/>
        <a:lstStyle/>
        <a:p>
          <a:endParaRPr lang="en-US"/>
        </a:p>
      </dgm:t>
    </dgm:pt>
    <dgm:pt modelId="{95D05150-0BA6-1645-A65C-FC0C605EAAFF}" type="pres">
      <dgm:prSet presAssocID="{BA96E463-8D87-464E-9E49-16783EFF94C7}" presName="dotNode4" presStyleCnt="0"/>
      <dgm:spPr/>
    </dgm:pt>
    <dgm:pt modelId="{BCF8783D-21C9-494E-BE3A-DD3A14A069B7}" type="pres">
      <dgm:prSet presAssocID="{BA96E463-8D87-464E-9E49-16783EFF94C7}" presName="dotRepeatNode" presStyleLbl="fgShp" presStyleIdx="2" presStyleCnt="3" custLinFactX="-104677" custLinFactY="-296517" custLinFactNeighborX="-200000" custLinFactNeighborY="-300000"/>
      <dgm:spPr/>
      <dgm:t>
        <a:bodyPr/>
        <a:lstStyle/>
        <a:p>
          <a:endParaRPr lang="en-US"/>
        </a:p>
      </dgm:t>
    </dgm:pt>
    <dgm:pt modelId="{63C9A6DF-B761-AA4B-BDF1-CC4F0B692084}" type="pres">
      <dgm:prSet presAssocID="{2D249260-F15A-4459-9C69-1F40F6A38830}" presName="txNode5" presStyleLbl="revTx" presStyleIdx="4" presStyleCnt="5" custLinFactNeighborX="44536" custLinFactNeighborY="-32299">
        <dgm:presLayoutVars>
          <dgm:bulletEnabled val="1"/>
        </dgm:presLayoutVars>
      </dgm:prSet>
      <dgm:spPr/>
      <dgm:t>
        <a:bodyPr/>
        <a:lstStyle/>
        <a:p>
          <a:endParaRPr lang="en-US"/>
        </a:p>
      </dgm:t>
    </dgm:pt>
  </dgm:ptLst>
  <dgm:cxnLst>
    <dgm:cxn modelId="{86B0EF60-3619-1A4E-9A36-959E26758937}" srcId="{2D249260-F15A-4459-9C69-1F40F6A38830}" destId="{83690AFE-EE83-1044-9E58-028FC98616A9}" srcOrd="0" destOrd="0" parTransId="{0F15E117-FEC0-7948-B47D-CB2DDC0DBF8B}" sibTransId="{4AD4055D-EEAD-E943-BFB3-7F9FE48802B8}"/>
    <dgm:cxn modelId="{EC3C196E-8B5A-5A4D-8DBC-D79F549FCB7F}" type="presOf" srcId="{B95C7A29-9150-FE48-958A-079A27470A72}" destId="{C9FE0B64-D762-9246-9E99-3ACDD7516D65}" srcOrd="0" destOrd="1" presId="urn:microsoft.com/office/officeart/2009/3/layout/DescendingProcess"/>
    <dgm:cxn modelId="{C21DE02F-9618-B947-8819-3F0191DF63C4}" srcId="{2D249260-F15A-4459-9C69-1F40F6A38830}" destId="{B85C455C-5D09-B64B-8D44-9077AE1A4378}" srcOrd="1" destOrd="0" parTransId="{A683C179-6E88-1848-A15D-DD81A759EC8F}" sibTransId="{E4E959ED-0581-BB45-8CE3-9EA0B57889D5}"/>
    <dgm:cxn modelId="{CACFD132-D65F-CA44-B138-74626C00EC0C}" srcId="{AE916DBA-791D-374A-9E9D-B96600696B0C}" destId="{46A6E4EE-19E1-3649-9B4F-B21F1AF5AC2A}" srcOrd="0" destOrd="0" parTransId="{05F93B19-58BA-5C4E-BF16-A0E6EE41FD70}" sibTransId="{EB93B533-243A-DC44-AD39-F305A334408F}"/>
    <dgm:cxn modelId="{15FEC6E8-6E2A-1B4C-807C-0BBB73815B67}" type="presOf" srcId="{79A36C74-C7F2-D648-8384-2A0CFCB9E17A}" destId="{01CF25C7-9B60-5F48-8B55-BFB9632DD05D}" srcOrd="0" destOrd="0" presId="urn:microsoft.com/office/officeart/2009/3/layout/DescendingProcess"/>
    <dgm:cxn modelId="{38694741-0429-314D-9790-F40B7B9D1494}" type="presOf" srcId="{B561331B-1082-CA42-865A-0ED1C14980F6}" destId="{BCF17593-27F2-A541-8E13-6E186D77A67F}" srcOrd="0" destOrd="4" presId="urn:microsoft.com/office/officeart/2009/3/layout/DescendingProcess"/>
    <dgm:cxn modelId="{85F7FE0F-E202-824C-BA50-8AAACB3EE481}" srcId="{279CCB20-FB29-492E-8623-2B416D1BDE2B}" destId="{043D631B-7025-5C42-BE68-F712CA565A71}" srcOrd="1" destOrd="0" parTransId="{543CBE42-8020-AB41-927C-0A148394926F}" sibTransId="{0DD4FC2A-373F-2D41-87F5-B16F483F5F8E}"/>
    <dgm:cxn modelId="{2F201FBA-D366-0846-8F2C-FF332C2F6204}" type="presOf" srcId="{9F716A4F-8C71-A344-9785-E83F2C3C4EAB}" destId="{77D73681-EA8A-6C41-8EBD-634CEE7F2E75}" srcOrd="0" destOrd="1" presId="urn:microsoft.com/office/officeart/2009/3/layout/DescendingProcess"/>
    <dgm:cxn modelId="{0F84FEB2-9F87-4872-B217-9A878EEBD3A1}" srcId="{FEF3FF7E-4C9A-4038-ACBB-03AFAD95BAEB}" destId="{2D249260-F15A-4459-9C69-1F40F6A38830}" srcOrd="4" destOrd="0" parTransId="{440BA13F-A652-4DEC-B4F8-5C0110F773A9}" sibTransId="{E8697A8F-D159-4C8E-BD60-E7920BF2C90E}"/>
    <dgm:cxn modelId="{98B30B39-B7E7-7641-95D6-44AF68C91CC6}" type="presOf" srcId="{DDCDFA66-1747-2C49-A07D-61FDB3E6FE72}" destId="{77D73681-EA8A-6C41-8EBD-634CEE7F2E75}" srcOrd="0" destOrd="0" presId="urn:microsoft.com/office/officeart/2009/3/layout/DescendingProcess"/>
    <dgm:cxn modelId="{0F4CD4A6-B24F-BE46-875D-6E7F02415517}" srcId="{AE916DBA-791D-374A-9E9D-B96600696B0C}" destId="{B561331B-1082-CA42-865A-0ED1C14980F6}" srcOrd="3" destOrd="0" parTransId="{49DCFE29-7AD8-8949-9700-85A5EA560BA1}" sibTransId="{C5C9B73C-8F46-E24A-8917-428E54C33962}"/>
    <dgm:cxn modelId="{176C3F79-533A-E44E-ACD6-696D0A520513}" srcId="{AE916DBA-791D-374A-9E9D-B96600696B0C}" destId="{A3576D58-857F-B64A-ABC4-DAE51A2F114A}" srcOrd="2" destOrd="0" parTransId="{65DE0D50-3CD6-F14C-8E86-E6D988A66BB2}" sibTransId="{08872F4D-C06A-D44F-8A46-436E927DB468}"/>
    <dgm:cxn modelId="{1368FD97-880D-7A4F-96DB-43D596391FDC}" srcId="{DDCDFA66-1747-2C49-A07D-61FDB3E6FE72}" destId="{A224C3F9-B9CE-9C4D-A408-84D688B3D681}" srcOrd="3" destOrd="0" parTransId="{21BE087B-C3E6-B44A-8337-C6631FBD7356}" sibTransId="{AB8652E2-BF5D-6D48-B952-E984552B6C67}"/>
    <dgm:cxn modelId="{FABBE5F5-7838-4F4F-9E93-378690BA3499}" srcId="{B7EE398D-355F-7F46-92D3-B9AF23C9986F}" destId="{4E4D23EF-67DD-F040-812F-7E971E6E2609}" srcOrd="1" destOrd="0" parTransId="{412EC332-21B1-5F43-8CDC-F92418A3DFBD}" sibTransId="{31F1D298-7D96-A244-98AF-9635FC31E356}"/>
    <dgm:cxn modelId="{DB96C38B-74AC-6343-81FC-4331D3718293}" type="presOf" srcId="{B7EE398D-355F-7F46-92D3-B9AF23C9986F}" destId="{C53730D3-C5D1-6042-BC52-1D0E9F9152AC}" srcOrd="0" destOrd="0" presId="urn:microsoft.com/office/officeart/2009/3/layout/DescendingProcess"/>
    <dgm:cxn modelId="{85A71E6A-3474-BA40-9D1C-E4F1CB920900}" srcId="{DDCDFA66-1747-2C49-A07D-61FDB3E6FE72}" destId="{A1E4F395-EC25-764E-AD2C-270D5943DC9A}" srcOrd="2" destOrd="0" parTransId="{020DF59E-758A-E14C-BBFB-B240469B2EB7}" sibTransId="{0EE00980-E7DC-644B-8B35-053543B1FAF4}"/>
    <dgm:cxn modelId="{1A934DA5-D3EB-554D-B406-AC130A7E84FA}" type="presOf" srcId="{8FC2C301-5320-2847-971C-C587279A0B7D}" destId="{03CE6823-F904-384F-8952-D133DD1D4EB1}" srcOrd="0" destOrd="0" presId="urn:microsoft.com/office/officeart/2009/3/layout/DescendingProcess"/>
    <dgm:cxn modelId="{19878FC0-43BA-7B4B-8B67-C82160721CE9}" type="presOf" srcId="{06331A29-8CB1-EC49-9046-5ECED04CDA45}" destId="{BCF17593-27F2-A541-8E13-6E186D77A67F}" srcOrd="0" destOrd="2" presId="urn:microsoft.com/office/officeart/2009/3/layout/DescendingProcess"/>
    <dgm:cxn modelId="{893A7B2D-832A-4744-B170-FEC37259875E}" type="presOf" srcId="{279CCB20-FB29-492E-8623-2B416D1BDE2B}" destId="{C9FE0B64-D762-9246-9E99-3ACDD7516D65}" srcOrd="0" destOrd="0" presId="urn:microsoft.com/office/officeart/2009/3/layout/DescendingProcess"/>
    <dgm:cxn modelId="{630B9236-7646-8F44-8BD2-DFD3AC929EAC}" type="presOf" srcId="{4E4D23EF-67DD-F040-812F-7E971E6E2609}" destId="{C53730D3-C5D1-6042-BC52-1D0E9F9152AC}" srcOrd="0" destOrd="2" presId="urn:microsoft.com/office/officeart/2009/3/layout/DescendingProcess"/>
    <dgm:cxn modelId="{5FFCE49B-B29D-424B-858F-0BA480C0368A}" type="presOf" srcId="{A1E4F395-EC25-764E-AD2C-270D5943DC9A}" destId="{77D73681-EA8A-6C41-8EBD-634CEE7F2E75}" srcOrd="0" destOrd="3" presId="urn:microsoft.com/office/officeart/2009/3/layout/DescendingProcess"/>
    <dgm:cxn modelId="{7558A561-CF65-D349-995C-BB7D587BB706}" type="presOf" srcId="{A224C3F9-B9CE-9C4D-A408-84D688B3D681}" destId="{77D73681-EA8A-6C41-8EBD-634CEE7F2E75}" srcOrd="0" destOrd="4" presId="urn:microsoft.com/office/officeart/2009/3/layout/DescendingProcess"/>
    <dgm:cxn modelId="{0484267D-9A25-124F-A7B7-A59C908322C3}" type="presOf" srcId="{B85C455C-5D09-B64B-8D44-9077AE1A4378}" destId="{63C9A6DF-B761-AA4B-BDF1-CC4F0B692084}" srcOrd="0" destOrd="2" presId="urn:microsoft.com/office/officeart/2009/3/layout/DescendingProcess"/>
    <dgm:cxn modelId="{8A64A2FC-BBB4-5040-92BE-870E6F63F9A4}" type="presOf" srcId="{2D249260-F15A-4459-9C69-1F40F6A38830}" destId="{63C9A6DF-B761-AA4B-BDF1-CC4F0B692084}" srcOrd="0" destOrd="0" presId="urn:microsoft.com/office/officeart/2009/3/layout/DescendingProcess"/>
    <dgm:cxn modelId="{37AD4A72-AE1B-F542-A470-8B24B04E2A8D}" type="presOf" srcId="{46A6E4EE-19E1-3649-9B4F-B21F1AF5AC2A}" destId="{BCF17593-27F2-A541-8E13-6E186D77A67F}" srcOrd="0" destOrd="1" presId="urn:microsoft.com/office/officeart/2009/3/layout/DescendingProcess"/>
    <dgm:cxn modelId="{5B111E68-747C-A345-B881-DA186A79D42E}" srcId="{FEF3FF7E-4C9A-4038-ACBB-03AFAD95BAEB}" destId="{AE916DBA-791D-374A-9E9D-B96600696B0C}" srcOrd="2" destOrd="0" parTransId="{922A6054-6012-7C4D-BF3F-5C516861B2F5}" sibTransId="{79A36C74-C7F2-D648-8384-2A0CFCB9E17A}"/>
    <dgm:cxn modelId="{E458562D-56FF-C549-85F3-58BCAE59C7FD}" srcId="{FEF3FF7E-4C9A-4038-ACBB-03AFAD95BAEB}" destId="{B7EE398D-355F-7F46-92D3-B9AF23C9986F}" srcOrd="1" destOrd="0" parTransId="{8E3EFF24-591D-A948-A1A0-22EB257A0967}" sibTransId="{8FC2C301-5320-2847-971C-C587279A0B7D}"/>
    <dgm:cxn modelId="{C936C779-B73B-334C-BC84-09A83C99E377}" type="presOf" srcId="{3667A7BD-A82E-8C43-8425-C61AA2320936}" destId="{63C9A6DF-B761-AA4B-BDF1-CC4F0B692084}" srcOrd="0" destOrd="3" presId="urn:microsoft.com/office/officeart/2009/3/layout/DescendingProcess"/>
    <dgm:cxn modelId="{26D654C4-1235-F64E-98D0-6CA876AE8B9F}" type="presOf" srcId="{FEF3FF7E-4C9A-4038-ACBB-03AFAD95BAEB}" destId="{3A13BBA3-3706-B543-86FE-18EE8830723B}" srcOrd="0" destOrd="0" presId="urn:microsoft.com/office/officeart/2009/3/layout/DescendingProcess"/>
    <dgm:cxn modelId="{9BA04B89-5BB2-C144-ADA0-8612152D15E8}" srcId="{DDCDFA66-1747-2C49-A07D-61FDB3E6FE72}" destId="{9F716A4F-8C71-A344-9785-E83F2C3C4EAB}" srcOrd="0" destOrd="0" parTransId="{703BCA11-A9DA-E84D-B373-AA3226DCB09C}" sibTransId="{4C849F2F-201F-BD40-8FE4-254DB5589C1B}"/>
    <dgm:cxn modelId="{97599B7C-C06B-264B-AC23-6409724211BC}" type="presOf" srcId="{043D631B-7025-5C42-BE68-F712CA565A71}" destId="{C9FE0B64-D762-9246-9E99-3ACDD7516D65}" srcOrd="0" destOrd="2" presId="urn:microsoft.com/office/officeart/2009/3/layout/DescendingProcess"/>
    <dgm:cxn modelId="{9C952DC5-097D-5847-AACA-3B5F8606D24A}" srcId="{FEF3FF7E-4C9A-4038-ACBB-03AFAD95BAEB}" destId="{DDCDFA66-1747-2C49-A07D-61FDB3E6FE72}" srcOrd="3" destOrd="0" parTransId="{1C929845-65D9-1A47-BE06-1B371659646D}" sibTransId="{BA96E463-8D87-464E-9E49-16783EFF94C7}"/>
    <dgm:cxn modelId="{A31985D8-9C3E-5B44-8BD1-87EDAF1E462A}" srcId="{279CCB20-FB29-492E-8623-2B416D1BDE2B}" destId="{B95C7A29-9150-FE48-958A-079A27470A72}" srcOrd="0" destOrd="0" parTransId="{89A8A4DE-EA7E-3145-8D2A-B5BF5B7513F0}" sibTransId="{A50C9BA5-EFFD-1A4C-947C-725EAB508D51}"/>
    <dgm:cxn modelId="{DBB6786F-B845-B74D-83D1-24F9B149F3E8}" type="presOf" srcId="{A3576D58-857F-B64A-ABC4-DAE51A2F114A}" destId="{BCF17593-27F2-A541-8E13-6E186D77A67F}" srcOrd="0" destOrd="3" presId="urn:microsoft.com/office/officeart/2009/3/layout/DescendingProcess"/>
    <dgm:cxn modelId="{B9EEA916-2DDB-6141-9ADF-A4B815B2FC6D}" srcId="{2D249260-F15A-4459-9C69-1F40F6A38830}" destId="{3667A7BD-A82E-8C43-8425-C61AA2320936}" srcOrd="2" destOrd="0" parTransId="{25757C2D-9FA3-DF48-95CE-06A9989C2890}" sibTransId="{4A5A8C6E-F9B0-8B45-B8D7-26E017F42932}"/>
    <dgm:cxn modelId="{DC2E3242-A947-7F43-935D-E5C050441AB5}" type="presOf" srcId="{BA96E463-8D87-464E-9E49-16783EFF94C7}" destId="{BCF8783D-21C9-494E-BE3A-DD3A14A069B7}" srcOrd="0" destOrd="0" presId="urn:microsoft.com/office/officeart/2009/3/layout/DescendingProcess"/>
    <dgm:cxn modelId="{F034D71F-70B6-4678-B4ED-3FF902612C9F}" srcId="{FEF3FF7E-4C9A-4038-ACBB-03AFAD95BAEB}" destId="{279CCB20-FB29-492E-8623-2B416D1BDE2B}" srcOrd="0" destOrd="0" parTransId="{4C383B7F-26FE-4A88-B38B-51E51D8DD228}" sibTransId="{1B5605DA-5B9B-42B5-BC29-CCCB57D5654A}"/>
    <dgm:cxn modelId="{23D58727-ED24-D842-A38C-A9CBABC14A59}" type="presOf" srcId="{83690AFE-EE83-1044-9E58-028FC98616A9}" destId="{63C9A6DF-B761-AA4B-BDF1-CC4F0B692084}" srcOrd="0" destOrd="1" presId="urn:microsoft.com/office/officeart/2009/3/layout/DescendingProcess"/>
    <dgm:cxn modelId="{B9DC7BD5-0ECE-B644-B9C1-AE341E2702A9}" srcId="{B7EE398D-355F-7F46-92D3-B9AF23C9986F}" destId="{F779A7FF-B07A-A94A-8D09-883B9AB4F8E0}" srcOrd="0" destOrd="0" parTransId="{E9FA9156-7CE5-6248-BEC0-A1CED35F4758}" sibTransId="{21557867-C4EE-C74E-B6D5-0311C677CC4D}"/>
    <dgm:cxn modelId="{8226A4C7-EF94-D14D-9025-F516DFA712BC}" type="presOf" srcId="{F779A7FF-B07A-A94A-8D09-883B9AB4F8E0}" destId="{C53730D3-C5D1-6042-BC52-1D0E9F9152AC}" srcOrd="0" destOrd="1" presId="urn:microsoft.com/office/officeart/2009/3/layout/DescendingProcess"/>
    <dgm:cxn modelId="{57BD24DA-F239-AE48-BA9B-B7C6D1FECA2F}" type="presOf" srcId="{BBE1AB4A-96EC-0B4A-82C1-1F33D2AF3687}" destId="{77D73681-EA8A-6C41-8EBD-634CEE7F2E75}" srcOrd="0" destOrd="2" presId="urn:microsoft.com/office/officeart/2009/3/layout/DescendingProcess"/>
    <dgm:cxn modelId="{0E8F7F26-C9AC-AB41-8339-D125A17AD220}" srcId="{AE916DBA-791D-374A-9E9D-B96600696B0C}" destId="{06331A29-8CB1-EC49-9046-5ECED04CDA45}" srcOrd="1" destOrd="0" parTransId="{EB76B192-24E6-B545-840C-12B4904B0807}" sibTransId="{9454224C-AA9F-CF4C-922B-C18A03F68D58}"/>
    <dgm:cxn modelId="{36CFB902-0A4E-7440-A88E-887B58B2B86B}" type="presOf" srcId="{AE916DBA-791D-374A-9E9D-B96600696B0C}" destId="{BCF17593-27F2-A541-8E13-6E186D77A67F}" srcOrd="0" destOrd="0" presId="urn:microsoft.com/office/officeart/2009/3/layout/DescendingProcess"/>
    <dgm:cxn modelId="{E99FDF84-0451-B641-833F-E146661C4EB2}" srcId="{DDCDFA66-1747-2C49-A07D-61FDB3E6FE72}" destId="{BBE1AB4A-96EC-0B4A-82C1-1F33D2AF3687}" srcOrd="1" destOrd="0" parTransId="{15BB9C6F-074A-FC40-84A3-942FDEEC9DB7}" sibTransId="{3CF86C1C-7749-B64F-8D22-B52ECE75EB9C}"/>
    <dgm:cxn modelId="{251E7EA8-44FB-0547-9E04-57CEE4C860C6}" type="presParOf" srcId="{3A13BBA3-3706-B543-86FE-18EE8830723B}" destId="{E5580F38-EBAA-4447-9AEC-9A6ADE84EF98}" srcOrd="0" destOrd="0" presId="urn:microsoft.com/office/officeart/2009/3/layout/DescendingProcess"/>
    <dgm:cxn modelId="{51C4146D-1BB4-9E44-8A44-D2E1DDD7D079}" type="presParOf" srcId="{3A13BBA3-3706-B543-86FE-18EE8830723B}" destId="{C9FE0B64-D762-9246-9E99-3ACDD7516D65}" srcOrd="1" destOrd="0" presId="urn:microsoft.com/office/officeart/2009/3/layout/DescendingProcess"/>
    <dgm:cxn modelId="{3259EE00-DE97-4245-A151-1C5DBF073DF1}" type="presParOf" srcId="{3A13BBA3-3706-B543-86FE-18EE8830723B}" destId="{C53730D3-C5D1-6042-BC52-1D0E9F9152AC}" srcOrd="2" destOrd="0" presId="urn:microsoft.com/office/officeart/2009/3/layout/DescendingProcess"/>
    <dgm:cxn modelId="{19ED430B-190C-9B41-A6B6-2169B8D36F18}" type="presParOf" srcId="{3A13BBA3-3706-B543-86FE-18EE8830723B}" destId="{D5E2A66B-08AE-B941-B47A-0F562834D025}" srcOrd="3" destOrd="0" presId="urn:microsoft.com/office/officeart/2009/3/layout/DescendingProcess"/>
    <dgm:cxn modelId="{C3B47F0E-1CEC-0E47-A1EB-2607F388B71F}" type="presParOf" srcId="{D5E2A66B-08AE-B941-B47A-0F562834D025}" destId="{03CE6823-F904-384F-8952-D133DD1D4EB1}" srcOrd="0" destOrd="0" presId="urn:microsoft.com/office/officeart/2009/3/layout/DescendingProcess"/>
    <dgm:cxn modelId="{5E8548EB-F924-2C4E-B202-258870475E84}" type="presParOf" srcId="{3A13BBA3-3706-B543-86FE-18EE8830723B}" destId="{BCF17593-27F2-A541-8E13-6E186D77A67F}" srcOrd="4" destOrd="0" presId="urn:microsoft.com/office/officeart/2009/3/layout/DescendingProcess"/>
    <dgm:cxn modelId="{1DD31BD2-EB6B-4F41-8E5F-F19AB9B387CF}" type="presParOf" srcId="{3A13BBA3-3706-B543-86FE-18EE8830723B}" destId="{6D343974-94EB-C643-B537-FB0E9204987C}" srcOrd="5" destOrd="0" presId="urn:microsoft.com/office/officeart/2009/3/layout/DescendingProcess"/>
    <dgm:cxn modelId="{97CAA70F-A48A-444C-A0B7-3CB893E6E5A5}" type="presParOf" srcId="{6D343974-94EB-C643-B537-FB0E9204987C}" destId="{01CF25C7-9B60-5F48-8B55-BFB9632DD05D}" srcOrd="0" destOrd="0" presId="urn:microsoft.com/office/officeart/2009/3/layout/DescendingProcess"/>
    <dgm:cxn modelId="{15F3E5DC-CD95-6741-9DCC-6C238AA9225D}" type="presParOf" srcId="{3A13BBA3-3706-B543-86FE-18EE8830723B}" destId="{77D73681-EA8A-6C41-8EBD-634CEE7F2E75}" srcOrd="6" destOrd="0" presId="urn:microsoft.com/office/officeart/2009/3/layout/DescendingProcess"/>
    <dgm:cxn modelId="{2BB8456F-18AA-6042-AE55-902C2838C74E}" type="presParOf" srcId="{3A13BBA3-3706-B543-86FE-18EE8830723B}" destId="{95D05150-0BA6-1645-A65C-FC0C605EAAFF}" srcOrd="7" destOrd="0" presId="urn:microsoft.com/office/officeart/2009/3/layout/DescendingProcess"/>
    <dgm:cxn modelId="{CBEF9C6A-B771-2345-847E-5A8F349590AC}" type="presParOf" srcId="{95D05150-0BA6-1645-A65C-FC0C605EAAFF}" destId="{BCF8783D-21C9-494E-BE3A-DD3A14A069B7}" srcOrd="0" destOrd="0" presId="urn:microsoft.com/office/officeart/2009/3/layout/DescendingProcess"/>
    <dgm:cxn modelId="{1265F207-C31A-A548-8D04-908179170224}" type="presParOf" srcId="{3A13BBA3-3706-B543-86FE-18EE8830723B}" destId="{63C9A6DF-B761-AA4B-BDF1-CC4F0B692084}" srcOrd="8" destOrd="0" presId="urn:microsoft.com/office/officeart/2009/3/layout/DescendingProcess"/>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9C16904-37A9-2141-A320-CD3F38266223}" type="doc">
      <dgm:prSet loTypeId="urn:microsoft.com/office/officeart/2005/8/layout/cycle8" loCatId="" qsTypeId="urn:microsoft.com/office/officeart/2005/8/quickstyle/simple4" qsCatId="simple" csTypeId="urn:microsoft.com/office/officeart/2005/8/colors/accent1_2" csCatId="accent1" phldr="1"/>
      <dgm:spPr/>
      <dgm:t>
        <a:bodyPr/>
        <a:lstStyle/>
        <a:p>
          <a:endParaRPr lang="en-US"/>
        </a:p>
      </dgm:t>
    </dgm:pt>
    <dgm:pt modelId="{1507416D-B3F2-DB44-8703-42EAA18FD295}">
      <dgm:prSet phldrT="[Text]"/>
      <dgm:spPr/>
      <dgm:t>
        <a:bodyPr/>
        <a:lstStyle/>
        <a:p>
          <a:r>
            <a:rPr lang="en-US" dirty="0" smtClean="0"/>
            <a:t>Cause</a:t>
          </a:r>
          <a:endParaRPr lang="en-US" dirty="0"/>
        </a:p>
      </dgm:t>
    </dgm:pt>
    <dgm:pt modelId="{34F2C7BF-FC72-7C4C-B6DA-5102589E580C}" type="parTrans" cxnId="{A2A47119-C3C2-9847-A8EB-48EE4E9A5D90}">
      <dgm:prSet/>
      <dgm:spPr/>
      <dgm:t>
        <a:bodyPr/>
        <a:lstStyle/>
        <a:p>
          <a:endParaRPr lang="en-US"/>
        </a:p>
      </dgm:t>
    </dgm:pt>
    <dgm:pt modelId="{535D8C78-2EAF-5A49-A8F3-4B545C8677DB}" type="sibTrans" cxnId="{A2A47119-C3C2-9847-A8EB-48EE4E9A5D90}">
      <dgm:prSet/>
      <dgm:spPr/>
      <dgm:t>
        <a:bodyPr/>
        <a:lstStyle/>
        <a:p>
          <a:endParaRPr lang="en-US"/>
        </a:p>
      </dgm:t>
    </dgm:pt>
    <dgm:pt modelId="{97E22F1A-8339-2148-B343-6B171568C73C}">
      <dgm:prSet phldrT="[Text]"/>
      <dgm:spPr/>
      <dgm:t>
        <a:bodyPr/>
        <a:lstStyle/>
        <a:p>
          <a:r>
            <a:rPr lang="en-US" dirty="0" smtClean="0"/>
            <a:t>Interfere </a:t>
          </a:r>
          <a:endParaRPr lang="en-US" dirty="0"/>
        </a:p>
      </dgm:t>
    </dgm:pt>
    <dgm:pt modelId="{7958590A-EDF7-C147-B593-073415A5B788}" type="parTrans" cxnId="{DED32C53-A8D6-0F4E-8E76-B09033E1B73E}">
      <dgm:prSet/>
      <dgm:spPr/>
      <dgm:t>
        <a:bodyPr/>
        <a:lstStyle/>
        <a:p>
          <a:endParaRPr lang="en-US"/>
        </a:p>
      </dgm:t>
    </dgm:pt>
    <dgm:pt modelId="{64010AB9-1AA6-8B49-9B6A-FE9BC30CDC99}" type="sibTrans" cxnId="{DED32C53-A8D6-0F4E-8E76-B09033E1B73E}">
      <dgm:prSet/>
      <dgm:spPr/>
      <dgm:t>
        <a:bodyPr/>
        <a:lstStyle/>
        <a:p>
          <a:endParaRPr lang="en-US"/>
        </a:p>
      </dgm:t>
    </dgm:pt>
    <dgm:pt modelId="{BCC0CB93-CA0A-E54A-A144-4365A58317CA}">
      <dgm:prSet phldrT="[Text]"/>
      <dgm:spPr/>
      <dgm:t>
        <a:bodyPr/>
        <a:lstStyle/>
        <a:p>
          <a:r>
            <a:rPr lang="en-US" dirty="0" smtClean="0"/>
            <a:t>Exacerbate</a:t>
          </a:r>
          <a:endParaRPr lang="en-US" dirty="0"/>
        </a:p>
      </dgm:t>
    </dgm:pt>
    <dgm:pt modelId="{2B440688-5DAC-6646-B50B-E4C0B7B8EB77}" type="parTrans" cxnId="{93FDBA4B-A8E3-BE41-8546-BC710C8E03E2}">
      <dgm:prSet/>
      <dgm:spPr/>
      <dgm:t>
        <a:bodyPr/>
        <a:lstStyle/>
        <a:p>
          <a:endParaRPr lang="en-US"/>
        </a:p>
      </dgm:t>
    </dgm:pt>
    <dgm:pt modelId="{2F09A278-DAC5-A64F-B27D-69C3201CB580}" type="sibTrans" cxnId="{93FDBA4B-A8E3-BE41-8546-BC710C8E03E2}">
      <dgm:prSet/>
      <dgm:spPr/>
      <dgm:t>
        <a:bodyPr/>
        <a:lstStyle/>
        <a:p>
          <a:endParaRPr lang="en-US"/>
        </a:p>
      </dgm:t>
    </dgm:pt>
    <dgm:pt modelId="{10B8DC55-3D50-4449-BBC8-F67702B89061}" type="pres">
      <dgm:prSet presAssocID="{69C16904-37A9-2141-A320-CD3F38266223}" presName="compositeShape" presStyleCnt="0">
        <dgm:presLayoutVars>
          <dgm:chMax val="7"/>
          <dgm:dir/>
          <dgm:resizeHandles val="exact"/>
        </dgm:presLayoutVars>
      </dgm:prSet>
      <dgm:spPr/>
      <dgm:t>
        <a:bodyPr/>
        <a:lstStyle/>
        <a:p>
          <a:endParaRPr lang="en-US"/>
        </a:p>
      </dgm:t>
    </dgm:pt>
    <dgm:pt modelId="{38C36271-DDAC-7946-82AB-1E68DBAC7F82}" type="pres">
      <dgm:prSet presAssocID="{69C16904-37A9-2141-A320-CD3F38266223}" presName="wedge1" presStyleLbl="node1" presStyleIdx="0" presStyleCnt="3"/>
      <dgm:spPr/>
      <dgm:t>
        <a:bodyPr/>
        <a:lstStyle/>
        <a:p>
          <a:endParaRPr lang="en-US"/>
        </a:p>
      </dgm:t>
    </dgm:pt>
    <dgm:pt modelId="{3798CD70-FAAC-D248-8B9B-87DAD70DB93B}" type="pres">
      <dgm:prSet presAssocID="{69C16904-37A9-2141-A320-CD3F38266223}" presName="dummy1a" presStyleCnt="0"/>
      <dgm:spPr/>
    </dgm:pt>
    <dgm:pt modelId="{025AC64A-5E9E-5140-A2ED-ECD581308A7C}" type="pres">
      <dgm:prSet presAssocID="{69C16904-37A9-2141-A320-CD3F38266223}" presName="dummy1b" presStyleCnt="0"/>
      <dgm:spPr/>
    </dgm:pt>
    <dgm:pt modelId="{41F0C105-37AB-1546-9099-E42C2C32BD9D}" type="pres">
      <dgm:prSet presAssocID="{69C16904-37A9-2141-A320-CD3F38266223}" presName="wedge1Tx" presStyleLbl="node1" presStyleIdx="0" presStyleCnt="3">
        <dgm:presLayoutVars>
          <dgm:chMax val="0"/>
          <dgm:chPref val="0"/>
          <dgm:bulletEnabled val="1"/>
        </dgm:presLayoutVars>
      </dgm:prSet>
      <dgm:spPr/>
      <dgm:t>
        <a:bodyPr/>
        <a:lstStyle/>
        <a:p>
          <a:endParaRPr lang="en-US"/>
        </a:p>
      </dgm:t>
    </dgm:pt>
    <dgm:pt modelId="{660071E3-275D-EC44-A520-7D31736BF4F8}" type="pres">
      <dgm:prSet presAssocID="{69C16904-37A9-2141-A320-CD3F38266223}" presName="wedge2" presStyleLbl="node1" presStyleIdx="1" presStyleCnt="3"/>
      <dgm:spPr/>
      <dgm:t>
        <a:bodyPr/>
        <a:lstStyle/>
        <a:p>
          <a:endParaRPr lang="en-US"/>
        </a:p>
      </dgm:t>
    </dgm:pt>
    <dgm:pt modelId="{CEB19460-31A8-0849-9A0B-C4C61092DCBE}" type="pres">
      <dgm:prSet presAssocID="{69C16904-37A9-2141-A320-CD3F38266223}" presName="dummy2a" presStyleCnt="0"/>
      <dgm:spPr/>
    </dgm:pt>
    <dgm:pt modelId="{3D5BCC70-6F19-4147-B885-DF9631C5A634}" type="pres">
      <dgm:prSet presAssocID="{69C16904-37A9-2141-A320-CD3F38266223}" presName="dummy2b" presStyleCnt="0"/>
      <dgm:spPr/>
    </dgm:pt>
    <dgm:pt modelId="{567DF0D4-4797-884D-B693-4ADF364CBEE1}" type="pres">
      <dgm:prSet presAssocID="{69C16904-37A9-2141-A320-CD3F38266223}" presName="wedge2Tx" presStyleLbl="node1" presStyleIdx="1" presStyleCnt="3">
        <dgm:presLayoutVars>
          <dgm:chMax val="0"/>
          <dgm:chPref val="0"/>
          <dgm:bulletEnabled val="1"/>
        </dgm:presLayoutVars>
      </dgm:prSet>
      <dgm:spPr/>
      <dgm:t>
        <a:bodyPr/>
        <a:lstStyle/>
        <a:p>
          <a:endParaRPr lang="en-US"/>
        </a:p>
      </dgm:t>
    </dgm:pt>
    <dgm:pt modelId="{B4D23788-92D6-4B40-9019-33A9B50D4C8A}" type="pres">
      <dgm:prSet presAssocID="{69C16904-37A9-2141-A320-CD3F38266223}" presName="wedge3" presStyleLbl="node1" presStyleIdx="2" presStyleCnt="3"/>
      <dgm:spPr/>
      <dgm:t>
        <a:bodyPr/>
        <a:lstStyle/>
        <a:p>
          <a:endParaRPr lang="en-US"/>
        </a:p>
      </dgm:t>
    </dgm:pt>
    <dgm:pt modelId="{59489CEC-F53F-EF40-8091-5FF633FF45A4}" type="pres">
      <dgm:prSet presAssocID="{69C16904-37A9-2141-A320-CD3F38266223}" presName="dummy3a" presStyleCnt="0"/>
      <dgm:spPr/>
    </dgm:pt>
    <dgm:pt modelId="{8F45778B-CBC9-6740-833A-A80B1B35B173}" type="pres">
      <dgm:prSet presAssocID="{69C16904-37A9-2141-A320-CD3F38266223}" presName="dummy3b" presStyleCnt="0"/>
      <dgm:spPr/>
    </dgm:pt>
    <dgm:pt modelId="{7F2C6460-B24A-D142-8B3F-81357B2865C8}" type="pres">
      <dgm:prSet presAssocID="{69C16904-37A9-2141-A320-CD3F38266223}" presName="wedge3Tx" presStyleLbl="node1" presStyleIdx="2" presStyleCnt="3">
        <dgm:presLayoutVars>
          <dgm:chMax val="0"/>
          <dgm:chPref val="0"/>
          <dgm:bulletEnabled val="1"/>
        </dgm:presLayoutVars>
      </dgm:prSet>
      <dgm:spPr/>
      <dgm:t>
        <a:bodyPr/>
        <a:lstStyle/>
        <a:p>
          <a:endParaRPr lang="en-US"/>
        </a:p>
      </dgm:t>
    </dgm:pt>
    <dgm:pt modelId="{19C4A9C9-254A-0548-8387-3BC6A791E944}" type="pres">
      <dgm:prSet presAssocID="{535D8C78-2EAF-5A49-A8F3-4B545C8677DB}" presName="arrowWedge1" presStyleLbl="fgSibTrans2D1" presStyleIdx="0" presStyleCnt="3"/>
      <dgm:spPr/>
    </dgm:pt>
    <dgm:pt modelId="{8C8FB65B-5A6E-5745-9C15-D5DF1E8CA5A8}" type="pres">
      <dgm:prSet presAssocID="{2F09A278-DAC5-A64F-B27D-69C3201CB580}" presName="arrowWedge2" presStyleLbl="fgSibTrans2D1" presStyleIdx="1" presStyleCnt="3"/>
      <dgm:spPr/>
    </dgm:pt>
    <dgm:pt modelId="{686CD9E1-DE85-7A49-BF3A-4608219A0DFC}" type="pres">
      <dgm:prSet presAssocID="{64010AB9-1AA6-8B49-9B6A-FE9BC30CDC99}" presName="arrowWedge3" presStyleLbl="fgSibTrans2D1" presStyleIdx="2" presStyleCnt="3"/>
      <dgm:spPr/>
    </dgm:pt>
  </dgm:ptLst>
  <dgm:cxnLst>
    <dgm:cxn modelId="{EB842ABE-B15D-B64C-8105-A2E0ABD7F097}" type="presOf" srcId="{1507416D-B3F2-DB44-8703-42EAA18FD295}" destId="{38C36271-DDAC-7946-82AB-1E68DBAC7F82}" srcOrd="0" destOrd="0" presId="urn:microsoft.com/office/officeart/2005/8/layout/cycle8"/>
    <dgm:cxn modelId="{D46A30A6-63F0-2A46-9154-A78F56E7C0A1}" type="presOf" srcId="{BCC0CB93-CA0A-E54A-A144-4365A58317CA}" destId="{567DF0D4-4797-884D-B693-4ADF364CBEE1}" srcOrd="1" destOrd="0" presId="urn:microsoft.com/office/officeart/2005/8/layout/cycle8"/>
    <dgm:cxn modelId="{DED32C53-A8D6-0F4E-8E76-B09033E1B73E}" srcId="{69C16904-37A9-2141-A320-CD3F38266223}" destId="{97E22F1A-8339-2148-B343-6B171568C73C}" srcOrd="2" destOrd="0" parTransId="{7958590A-EDF7-C147-B593-073415A5B788}" sibTransId="{64010AB9-1AA6-8B49-9B6A-FE9BC30CDC99}"/>
    <dgm:cxn modelId="{93FDBA4B-A8E3-BE41-8546-BC710C8E03E2}" srcId="{69C16904-37A9-2141-A320-CD3F38266223}" destId="{BCC0CB93-CA0A-E54A-A144-4365A58317CA}" srcOrd="1" destOrd="0" parTransId="{2B440688-5DAC-6646-B50B-E4C0B7B8EB77}" sibTransId="{2F09A278-DAC5-A64F-B27D-69C3201CB580}"/>
    <dgm:cxn modelId="{692FDC9F-E90E-3742-9FCD-63CC8EAC127D}" type="presOf" srcId="{1507416D-B3F2-DB44-8703-42EAA18FD295}" destId="{41F0C105-37AB-1546-9099-E42C2C32BD9D}" srcOrd="1" destOrd="0" presId="urn:microsoft.com/office/officeart/2005/8/layout/cycle8"/>
    <dgm:cxn modelId="{49A4638E-B43D-0D42-ABD9-080C8FBF5BDB}" type="presOf" srcId="{97E22F1A-8339-2148-B343-6B171568C73C}" destId="{7F2C6460-B24A-D142-8B3F-81357B2865C8}" srcOrd="1" destOrd="0" presId="urn:microsoft.com/office/officeart/2005/8/layout/cycle8"/>
    <dgm:cxn modelId="{A2A47119-C3C2-9847-A8EB-48EE4E9A5D90}" srcId="{69C16904-37A9-2141-A320-CD3F38266223}" destId="{1507416D-B3F2-DB44-8703-42EAA18FD295}" srcOrd="0" destOrd="0" parTransId="{34F2C7BF-FC72-7C4C-B6DA-5102589E580C}" sibTransId="{535D8C78-2EAF-5A49-A8F3-4B545C8677DB}"/>
    <dgm:cxn modelId="{D9EA86BB-396F-CE40-9F13-E2B11CFDC38E}" type="presOf" srcId="{97E22F1A-8339-2148-B343-6B171568C73C}" destId="{B4D23788-92D6-4B40-9019-33A9B50D4C8A}" srcOrd="0" destOrd="0" presId="urn:microsoft.com/office/officeart/2005/8/layout/cycle8"/>
    <dgm:cxn modelId="{B324C87C-AD1B-F440-BD0B-D312D1E20002}" type="presOf" srcId="{BCC0CB93-CA0A-E54A-A144-4365A58317CA}" destId="{660071E3-275D-EC44-A520-7D31736BF4F8}" srcOrd="0" destOrd="0" presId="urn:microsoft.com/office/officeart/2005/8/layout/cycle8"/>
    <dgm:cxn modelId="{80AC38DA-C045-0445-9F9D-1350D7421DAC}" type="presOf" srcId="{69C16904-37A9-2141-A320-CD3F38266223}" destId="{10B8DC55-3D50-4449-BBC8-F67702B89061}" srcOrd="0" destOrd="0" presId="urn:microsoft.com/office/officeart/2005/8/layout/cycle8"/>
    <dgm:cxn modelId="{6FEBE588-B549-2C40-89DD-DFB9C78EE14C}" type="presParOf" srcId="{10B8DC55-3D50-4449-BBC8-F67702B89061}" destId="{38C36271-DDAC-7946-82AB-1E68DBAC7F82}" srcOrd="0" destOrd="0" presId="urn:microsoft.com/office/officeart/2005/8/layout/cycle8"/>
    <dgm:cxn modelId="{5586C734-91D6-4A4C-ADAD-35339CBAE0FF}" type="presParOf" srcId="{10B8DC55-3D50-4449-BBC8-F67702B89061}" destId="{3798CD70-FAAC-D248-8B9B-87DAD70DB93B}" srcOrd="1" destOrd="0" presId="urn:microsoft.com/office/officeart/2005/8/layout/cycle8"/>
    <dgm:cxn modelId="{2D4C20F0-7F3F-A240-82D8-9E5FE9BEA4E1}" type="presParOf" srcId="{10B8DC55-3D50-4449-BBC8-F67702B89061}" destId="{025AC64A-5E9E-5140-A2ED-ECD581308A7C}" srcOrd="2" destOrd="0" presId="urn:microsoft.com/office/officeart/2005/8/layout/cycle8"/>
    <dgm:cxn modelId="{77A257C8-60F5-B04D-AEEA-15B586D0A60F}" type="presParOf" srcId="{10B8DC55-3D50-4449-BBC8-F67702B89061}" destId="{41F0C105-37AB-1546-9099-E42C2C32BD9D}" srcOrd="3" destOrd="0" presId="urn:microsoft.com/office/officeart/2005/8/layout/cycle8"/>
    <dgm:cxn modelId="{72D186F7-F266-D149-A0EA-82338B4E2C1D}" type="presParOf" srcId="{10B8DC55-3D50-4449-BBC8-F67702B89061}" destId="{660071E3-275D-EC44-A520-7D31736BF4F8}" srcOrd="4" destOrd="0" presId="urn:microsoft.com/office/officeart/2005/8/layout/cycle8"/>
    <dgm:cxn modelId="{0130268C-E032-5044-8945-F8907036F390}" type="presParOf" srcId="{10B8DC55-3D50-4449-BBC8-F67702B89061}" destId="{CEB19460-31A8-0849-9A0B-C4C61092DCBE}" srcOrd="5" destOrd="0" presId="urn:microsoft.com/office/officeart/2005/8/layout/cycle8"/>
    <dgm:cxn modelId="{5CA88EA6-D6BE-274D-9A05-C802603573DB}" type="presParOf" srcId="{10B8DC55-3D50-4449-BBC8-F67702B89061}" destId="{3D5BCC70-6F19-4147-B885-DF9631C5A634}" srcOrd="6" destOrd="0" presId="urn:microsoft.com/office/officeart/2005/8/layout/cycle8"/>
    <dgm:cxn modelId="{78DE48F3-674E-B34E-8916-2E1085410546}" type="presParOf" srcId="{10B8DC55-3D50-4449-BBC8-F67702B89061}" destId="{567DF0D4-4797-884D-B693-4ADF364CBEE1}" srcOrd="7" destOrd="0" presId="urn:microsoft.com/office/officeart/2005/8/layout/cycle8"/>
    <dgm:cxn modelId="{4BF3D49C-2EA4-FB49-944B-0E6A595FB703}" type="presParOf" srcId="{10B8DC55-3D50-4449-BBC8-F67702B89061}" destId="{B4D23788-92D6-4B40-9019-33A9B50D4C8A}" srcOrd="8" destOrd="0" presId="urn:microsoft.com/office/officeart/2005/8/layout/cycle8"/>
    <dgm:cxn modelId="{54AB7E77-D40C-6D4B-BF75-8EB2A58196ED}" type="presParOf" srcId="{10B8DC55-3D50-4449-BBC8-F67702B89061}" destId="{59489CEC-F53F-EF40-8091-5FF633FF45A4}" srcOrd="9" destOrd="0" presId="urn:microsoft.com/office/officeart/2005/8/layout/cycle8"/>
    <dgm:cxn modelId="{F43801FE-A44F-E147-863D-24CD1C467F6D}" type="presParOf" srcId="{10B8DC55-3D50-4449-BBC8-F67702B89061}" destId="{8F45778B-CBC9-6740-833A-A80B1B35B173}" srcOrd="10" destOrd="0" presId="urn:microsoft.com/office/officeart/2005/8/layout/cycle8"/>
    <dgm:cxn modelId="{3990F93B-42B9-CC4B-A21A-3147FC85F78E}" type="presParOf" srcId="{10B8DC55-3D50-4449-BBC8-F67702B89061}" destId="{7F2C6460-B24A-D142-8B3F-81357B2865C8}" srcOrd="11" destOrd="0" presId="urn:microsoft.com/office/officeart/2005/8/layout/cycle8"/>
    <dgm:cxn modelId="{131CFC81-F5FF-F94D-BCDA-63909EE2D07C}" type="presParOf" srcId="{10B8DC55-3D50-4449-BBC8-F67702B89061}" destId="{19C4A9C9-254A-0548-8387-3BC6A791E944}" srcOrd="12" destOrd="0" presId="urn:microsoft.com/office/officeart/2005/8/layout/cycle8"/>
    <dgm:cxn modelId="{9BD1064F-9879-9A4A-AB93-B46908CE40DE}" type="presParOf" srcId="{10B8DC55-3D50-4449-BBC8-F67702B89061}" destId="{8C8FB65B-5A6E-5745-9C15-D5DF1E8CA5A8}" srcOrd="13" destOrd="0" presId="urn:microsoft.com/office/officeart/2005/8/layout/cycle8"/>
    <dgm:cxn modelId="{ACD82CB4-F8AC-A940-8E0C-6931901E52D2}" type="presParOf" srcId="{10B8DC55-3D50-4449-BBC8-F67702B89061}" destId="{686CD9E1-DE85-7A49-BF3A-4608219A0DFC}"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60AC8A-9E0A-4692-A1A4-AD0AEBE5806A}" type="doc">
      <dgm:prSet loTypeId="urn:microsoft.com/office/officeart/2009/3/layout/DescendingProcess" loCatId="process" qsTypeId="urn:microsoft.com/office/officeart/2005/8/quickstyle/simple4" qsCatId="simple" csTypeId="urn:microsoft.com/office/officeart/2005/8/colors/colorful4" csCatId="colorful" phldr="1"/>
      <dgm:spPr/>
      <dgm:t>
        <a:bodyPr/>
        <a:lstStyle/>
        <a:p>
          <a:endParaRPr lang="en-US"/>
        </a:p>
      </dgm:t>
    </dgm:pt>
    <dgm:pt modelId="{57E667DB-5B7F-40F3-A258-FFF079C3C759}">
      <dgm:prSet phldrT="[Text]" custT="1"/>
      <dgm:spPr/>
      <dgm:t>
        <a:bodyPr/>
        <a:lstStyle/>
        <a:p>
          <a:r>
            <a:rPr lang="en-US" sz="1400" dirty="0" smtClean="0">
              <a:latin typeface="+mj-lt"/>
            </a:rPr>
            <a:t>Critical Components</a:t>
          </a:r>
          <a:endParaRPr lang="en-US" sz="1400" dirty="0">
            <a:latin typeface="+mj-lt"/>
          </a:endParaRPr>
        </a:p>
      </dgm:t>
    </dgm:pt>
    <dgm:pt modelId="{DEC26244-F2EA-44DA-83D3-3945CDC48206}" type="parTrans" cxnId="{69B483F9-71E2-45AA-B5C5-CAAA87954946}">
      <dgm:prSet/>
      <dgm:spPr/>
      <dgm:t>
        <a:bodyPr/>
        <a:lstStyle/>
        <a:p>
          <a:endParaRPr lang="en-US"/>
        </a:p>
      </dgm:t>
    </dgm:pt>
    <dgm:pt modelId="{E045D886-9F5C-4332-9E1E-563B7796A1BF}" type="sibTrans" cxnId="{69B483F9-71E2-45AA-B5C5-CAAA87954946}">
      <dgm:prSet/>
      <dgm:spPr/>
      <dgm:t>
        <a:bodyPr/>
        <a:lstStyle/>
        <a:p>
          <a:endParaRPr lang="en-US" dirty="0"/>
        </a:p>
      </dgm:t>
    </dgm:pt>
    <dgm:pt modelId="{5F3BB218-049C-4AED-B850-5E4DC511640F}">
      <dgm:prSet phldrT="[Text]" custT="1"/>
      <dgm:spPr/>
      <dgm:t>
        <a:bodyPr/>
        <a:lstStyle/>
        <a:p>
          <a:r>
            <a:rPr lang="en-US" sz="1400" b="1" dirty="0" smtClean="0">
              <a:latin typeface="+mj-lt"/>
            </a:rPr>
            <a:t>Better Outcomes for Families: Safety, Well-being &amp; Permanency</a:t>
          </a:r>
          <a:endParaRPr lang="en-US" sz="1400" b="1" dirty="0">
            <a:latin typeface="+mj-lt"/>
          </a:endParaRPr>
        </a:p>
      </dgm:t>
    </dgm:pt>
    <dgm:pt modelId="{49946CF2-E4F9-4172-B368-A23CAF34FDF3}" type="parTrans" cxnId="{685ABA6C-5EF7-439E-A61E-AF26E578F4CB}">
      <dgm:prSet/>
      <dgm:spPr/>
      <dgm:t>
        <a:bodyPr/>
        <a:lstStyle/>
        <a:p>
          <a:endParaRPr lang="en-US"/>
        </a:p>
      </dgm:t>
    </dgm:pt>
    <dgm:pt modelId="{A9437E94-7DBA-44FC-BEA8-803DBD8976FC}" type="sibTrans" cxnId="{685ABA6C-5EF7-439E-A61E-AF26E578F4CB}">
      <dgm:prSet/>
      <dgm:spPr/>
      <dgm:t>
        <a:bodyPr/>
        <a:lstStyle/>
        <a:p>
          <a:endParaRPr lang="en-US"/>
        </a:p>
      </dgm:t>
    </dgm:pt>
    <dgm:pt modelId="{F9440008-A0E9-BA49-B8CD-1BE60917F9D6}">
      <dgm:prSet custT="1"/>
      <dgm:spPr/>
      <dgm:t>
        <a:bodyPr/>
        <a:lstStyle/>
        <a:p>
          <a:r>
            <a:rPr lang="en-US" sz="1400" b="1" dirty="0" smtClean="0">
              <a:latin typeface="+mj-lt"/>
            </a:rPr>
            <a:t>Foundation</a:t>
          </a:r>
          <a:endParaRPr lang="en-US" sz="1400" b="1" dirty="0">
            <a:latin typeface="+mj-lt"/>
          </a:endParaRPr>
        </a:p>
      </dgm:t>
    </dgm:pt>
    <dgm:pt modelId="{B329864D-34EA-EC4A-80EF-B168F8174907}" type="parTrans" cxnId="{2AE58136-79C4-0D4C-9A78-CF9CBAC2CAE7}">
      <dgm:prSet/>
      <dgm:spPr/>
      <dgm:t>
        <a:bodyPr/>
        <a:lstStyle/>
        <a:p>
          <a:endParaRPr lang="en-US"/>
        </a:p>
      </dgm:t>
    </dgm:pt>
    <dgm:pt modelId="{E7580B10-38E9-E841-BB39-58566D97AC6D}" type="sibTrans" cxnId="{2AE58136-79C4-0D4C-9A78-CF9CBAC2CAE7}">
      <dgm:prSet/>
      <dgm:spPr/>
      <dgm:t>
        <a:bodyPr/>
        <a:lstStyle/>
        <a:p>
          <a:endParaRPr lang="en-US" dirty="0"/>
        </a:p>
      </dgm:t>
    </dgm:pt>
    <dgm:pt modelId="{3265DA44-3E8D-0745-A498-7BFA80B65ED6}">
      <dgm:prSet custT="1"/>
      <dgm:spPr/>
      <dgm:t>
        <a:bodyPr/>
        <a:lstStyle/>
        <a:p>
          <a:r>
            <a:rPr lang="en-US" sz="1400" dirty="0" smtClean="0">
              <a:latin typeface="+mj-lt"/>
            </a:rPr>
            <a:t>Principles</a:t>
          </a:r>
          <a:endParaRPr lang="en-US" sz="1400" dirty="0">
            <a:latin typeface="+mj-lt"/>
          </a:endParaRPr>
        </a:p>
      </dgm:t>
    </dgm:pt>
    <dgm:pt modelId="{25A8C65E-3AB6-664A-88C2-80FD048BA119}" type="parTrans" cxnId="{8CC6E459-BB9A-2D40-894C-3145EDD98B7B}">
      <dgm:prSet/>
      <dgm:spPr/>
      <dgm:t>
        <a:bodyPr/>
        <a:lstStyle/>
        <a:p>
          <a:endParaRPr lang="en-US"/>
        </a:p>
      </dgm:t>
    </dgm:pt>
    <dgm:pt modelId="{0D02C59E-ADB3-0546-A657-F031073EE82E}" type="sibTrans" cxnId="{8CC6E459-BB9A-2D40-894C-3145EDD98B7B}">
      <dgm:prSet/>
      <dgm:spPr/>
      <dgm:t>
        <a:bodyPr/>
        <a:lstStyle/>
        <a:p>
          <a:endParaRPr lang="en-US"/>
        </a:p>
      </dgm:t>
    </dgm:pt>
    <dgm:pt modelId="{2D46F30F-DB37-F947-A8CD-CC8208B1131B}">
      <dgm:prSet custT="1"/>
      <dgm:spPr/>
      <dgm:t>
        <a:bodyPr/>
        <a:lstStyle/>
        <a:p>
          <a:r>
            <a:rPr lang="en-US" sz="1400" dirty="0" smtClean="0">
              <a:latin typeface="+mj-lt"/>
            </a:rPr>
            <a:t>Model Characteristics </a:t>
          </a:r>
          <a:endParaRPr lang="en-US" sz="1400" dirty="0">
            <a:latin typeface="+mj-lt"/>
          </a:endParaRPr>
        </a:p>
      </dgm:t>
    </dgm:pt>
    <dgm:pt modelId="{11C90690-3432-6143-A74F-891C5D9FA905}" type="parTrans" cxnId="{8CED017C-A00C-F343-8A28-109F2D40EE00}">
      <dgm:prSet/>
      <dgm:spPr/>
      <dgm:t>
        <a:bodyPr/>
        <a:lstStyle/>
        <a:p>
          <a:endParaRPr lang="en-US"/>
        </a:p>
      </dgm:t>
    </dgm:pt>
    <dgm:pt modelId="{9E5E9ED7-C7F9-A14D-A6F7-E815EAAE28D6}" type="sibTrans" cxnId="{8CED017C-A00C-F343-8A28-109F2D40EE00}">
      <dgm:prSet/>
      <dgm:spPr/>
      <dgm:t>
        <a:bodyPr/>
        <a:lstStyle/>
        <a:p>
          <a:endParaRPr lang="en-US"/>
        </a:p>
      </dgm:t>
    </dgm:pt>
    <dgm:pt modelId="{103C8411-9ADF-FF44-A616-A732FBE75228}">
      <dgm:prSet phldrT="[Text]" custT="1"/>
      <dgm:spPr/>
      <dgm:t>
        <a:bodyPr/>
        <a:lstStyle/>
        <a:p>
          <a:r>
            <a:rPr lang="en-US" sz="1400" b="0" dirty="0" smtClean="0">
              <a:latin typeface="+mj-lt"/>
            </a:rPr>
            <a:t>Practice Tools</a:t>
          </a:r>
          <a:endParaRPr lang="en-US" sz="1400" b="0" dirty="0">
            <a:latin typeface="+mj-lt"/>
          </a:endParaRPr>
        </a:p>
      </dgm:t>
    </dgm:pt>
    <dgm:pt modelId="{FF0F1B10-BB90-6747-BB66-A9CB4EE4F388}" type="parTrans" cxnId="{7F85E387-A4C7-E943-BF63-B65C86D42A7B}">
      <dgm:prSet/>
      <dgm:spPr/>
      <dgm:t>
        <a:bodyPr/>
        <a:lstStyle/>
        <a:p>
          <a:endParaRPr lang="en-US"/>
        </a:p>
      </dgm:t>
    </dgm:pt>
    <dgm:pt modelId="{49105F80-749A-F645-A0B7-ADDEB4A74744}" type="sibTrans" cxnId="{7F85E387-A4C7-E943-BF63-B65C86D42A7B}">
      <dgm:prSet/>
      <dgm:spPr/>
      <dgm:t>
        <a:bodyPr/>
        <a:lstStyle/>
        <a:p>
          <a:endParaRPr lang="en-US"/>
        </a:p>
      </dgm:t>
    </dgm:pt>
    <dgm:pt modelId="{76C5CB19-7ADF-8A4E-A7C9-FC414E3CA62D}">
      <dgm:prSet phldrT="[Text]" custT="1"/>
      <dgm:spPr/>
      <dgm:t>
        <a:bodyPr/>
        <a:lstStyle/>
        <a:p>
          <a:r>
            <a:rPr lang="en-US" sz="1400" dirty="0" smtClean="0">
              <a:latin typeface="+mj-lt"/>
            </a:rPr>
            <a:t>Better Assessment </a:t>
          </a:r>
          <a:endParaRPr lang="en-US" sz="1400" dirty="0">
            <a:latin typeface="+mj-lt"/>
          </a:endParaRPr>
        </a:p>
      </dgm:t>
    </dgm:pt>
    <dgm:pt modelId="{138155C6-82DA-A645-B147-B3FAF40598B0}" type="parTrans" cxnId="{87A1986D-1C80-D04D-AB64-D2E6C5BB56DA}">
      <dgm:prSet/>
      <dgm:spPr/>
      <dgm:t>
        <a:bodyPr/>
        <a:lstStyle/>
        <a:p>
          <a:endParaRPr lang="en-US"/>
        </a:p>
      </dgm:t>
    </dgm:pt>
    <dgm:pt modelId="{C2BD33CA-0CE2-9E47-9D9C-E1EFE99347BF}" type="sibTrans" cxnId="{87A1986D-1C80-D04D-AB64-D2E6C5BB56DA}">
      <dgm:prSet/>
      <dgm:spPr/>
      <dgm:t>
        <a:bodyPr/>
        <a:lstStyle/>
        <a:p>
          <a:endParaRPr lang="en-US"/>
        </a:p>
      </dgm:t>
    </dgm:pt>
    <dgm:pt modelId="{5A8EA513-A410-3D40-A805-A12569D9A36A}">
      <dgm:prSet phldrT="[Text]" custT="1"/>
      <dgm:spPr/>
      <dgm:t>
        <a:bodyPr/>
        <a:lstStyle/>
        <a:p>
          <a:r>
            <a:rPr lang="en-US" sz="1400" dirty="0" smtClean="0">
              <a:latin typeface="+mj-lt"/>
            </a:rPr>
            <a:t>Better Case Plans</a:t>
          </a:r>
          <a:endParaRPr lang="en-US" sz="1400" dirty="0">
            <a:latin typeface="+mj-lt"/>
          </a:endParaRPr>
        </a:p>
      </dgm:t>
    </dgm:pt>
    <dgm:pt modelId="{D86688A9-48A4-3C42-ADBC-06A6BB547623}" type="parTrans" cxnId="{7FE36A2C-E358-9744-B1C9-FF40901D8C47}">
      <dgm:prSet/>
      <dgm:spPr/>
      <dgm:t>
        <a:bodyPr/>
        <a:lstStyle/>
        <a:p>
          <a:endParaRPr lang="en-US"/>
        </a:p>
      </dgm:t>
    </dgm:pt>
    <dgm:pt modelId="{0097F47E-4472-6E4A-810E-1AA1822AB97E}" type="sibTrans" cxnId="{7FE36A2C-E358-9744-B1C9-FF40901D8C47}">
      <dgm:prSet/>
      <dgm:spPr/>
      <dgm:t>
        <a:bodyPr/>
        <a:lstStyle/>
        <a:p>
          <a:endParaRPr lang="en-US"/>
        </a:p>
      </dgm:t>
    </dgm:pt>
    <dgm:pt modelId="{FA816D3B-4132-734A-9EA1-0C55281F8B1B}">
      <dgm:prSet phldrT="[Text]" custT="1"/>
      <dgm:spPr/>
      <dgm:t>
        <a:bodyPr/>
        <a:lstStyle/>
        <a:p>
          <a:r>
            <a:rPr lang="en-US" sz="1400" dirty="0" smtClean="0">
              <a:latin typeface="+mj-lt"/>
            </a:rPr>
            <a:t>Better Partnerships</a:t>
          </a:r>
          <a:endParaRPr lang="en-US" sz="1400" dirty="0">
            <a:latin typeface="+mj-lt"/>
          </a:endParaRPr>
        </a:p>
      </dgm:t>
    </dgm:pt>
    <dgm:pt modelId="{7FCE6164-D467-7B4A-8035-623BD78318FE}" type="parTrans" cxnId="{F59BE45D-BC92-A845-89BC-3E4130BF37C5}">
      <dgm:prSet/>
      <dgm:spPr/>
      <dgm:t>
        <a:bodyPr/>
        <a:lstStyle/>
        <a:p>
          <a:endParaRPr lang="en-US"/>
        </a:p>
      </dgm:t>
    </dgm:pt>
    <dgm:pt modelId="{5C3C02A6-7EA0-9649-8DE8-633CF1F89206}" type="sibTrans" cxnId="{F59BE45D-BC92-A845-89BC-3E4130BF37C5}">
      <dgm:prSet/>
      <dgm:spPr/>
      <dgm:t>
        <a:bodyPr/>
        <a:lstStyle/>
        <a:p>
          <a:endParaRPr lang="en-US"/>
        </a:p>
      </dgm:t>
    </dgm:pt>
    <dgm:pt modelId="{DFA08001-1A24-5248-9DBF-62707D0C8002}">
      <dgm:prSet phldrT="[Text]" custT="1"/>
      <dgm:spPr/>
      <dgm:t>
        <a:bodyPr/>
        <a:lstStyle/>
        <a:p>
          <a:r>
            <a:rPr lang="en-US" sz="1400" b="1" dirty="0" smtClean="0">
              <a:latin typeface="+mj-lt"/>
            </a:rPr>
            <a:t>Domestic Violence-Informed Child Welfare System</a:t>
          </a:r>
          <a:endParaRPr lang="en-US" sz="1400" b="1" dirty="0">
            <a:latin typeface="+mj-lt"/>
          </a:endParaRPr>
        </a:p>
      </dgm:t>
    </dgm:pt>
    <dgm:pt modelId="{EDB117ED-B548-2C49-AF63-F3E06EFEE989}" type="parTrans" cxnId="{980C4EE7-F192-0348-8614-54B11B99F50C}">
      <dgm:prSet/>
      <dgm:spPr/>
      <dgm:t>
        <a:bodyPr/>
        <a:lstStyle/>
        <a:p>
          <a:endParaRPr lang="en-US"/>
        </a:p>
      </dgm:t>
    </dgm:pt>
    <dgm:pt modelId="{FE8D2CDB-9547-AD4B-A58E-4F43CBBE595E}" type="sibTrans" cxnId="{980C4EE7-F192-0348-8614-54B11B99F50C}">
      <dgm:prSet/>
      <dgm:spPr/>
      <dgm:t>
        <a:bodyPr/>
        <a:lstStyle/>
        <a:p>
          <a:endParaRPr lang="en-US"/>
        </a:p>
      </dgm:t>
    </dgm:pt>
    <dgm:pt modelId="{01905BED-7733-3B47-BD7E-A778913D6A43}">
      <dgm:prSet phldrT="[Text]" custT="1"/>
      <dgm:spPr/>
      <dgm:t>
        <a:bodyPr/>
        <a:lstStyle/>
        <a:p>
          <a:r>
            <a:rPr lang="en-US" sz="1400" dirty="0" smtClean="0">
              <a:latin typeface="+mj-lt"/>
            </a:rPr>
            <a:t>Improved Competencies</a:t>
          </a:r>
          <a:endParaRPr lang="en-US" sz="1400" dirty="0">
            <a:latin typeface="+mj-lt"/>
          </a:endParaRPr>
        </a:p>
      </dgm:t>
    </dgm:pt>
    <dgm:pt modelId="{2056F36B-6D42-D140-978F-BF0AF9A3DBEB}" type="parTrans" cxnId="{9E8BFE62-53DB-BF40-9197-A8F0B2683A67}">
      <dgm:prSet/>
      <dgm:spPr/>
      <dgm:t>
        <a:bodyPr/>
        <a:lstStyle/>
        <a:p>
          <a:endParaRPr lang="en-US"/>
        </a:p>
      </dgm:t>
    </dgm:pt>
    <dgm:pt modelId="{42F0C5C0-D787-D14F-BD92-BB610A601F67}" type="sibTrans" cxnId="{9E8BFE62-53DB-BF40-9197-A8F0B2683A67}">
      <dgm:prSet/>
      <dgm:spPr/>
      <dgm:t>
        <a:bodyPr/>
        <a:lstStyle/>
        <a:p>
          <a:endParaRPr lang="en-US"/>
        </a:p>
      </dgm:t>
    </dgm:pt>
    <dgm:pt modelId="{E4E9B382-8950-9245-A9DF-F0D125679B4B}">
      <dgm:prSet phldrT="[Text]" custT="1"/>
      <dgm:spPr/>
      <dgm:t>
        <a:bodyPr/>
        <a:lstStyle/>
        <a:p>
          <a:r>
            <a:rPr lang="en-US" sz="1400" dirty="0" smtClean="0">
              <a:latin typeface="+mj-lt"/>
            </a:rPr>
            <a:t>Improved Cross System Collaboration</a:t>
          </a:r>
          <a:endParaRPr lang="en-US" sz="1400" dirty="0">
            <a:latin typeface="+mj-lt"/>
          </a:endParaRPr>
        </a:p>
      </dgm:t>
    </dgm:pt>
    <dgm:pt modelId="{42916580-5748-DE4A-909A-9A005E6AE450}" type="parTrans" cxnId="{B9546710-D95A-574D-88B5-F54D2CEFB1E4}">
      <dgm:prSet/>
      <dgm:spPr/>
      <dgm:t>
        <a:bodyPr/>
        <a:lstStyle/>
        <a:p>
          <a:endParaRPr lang="en-US"/>
        </a:p>
      </dgm:t>
    </dgm:pt>
    <dgm:pt modelId="{B34700DD-75AD-414F-AA22-F7DBEC0F373D}" type="sibTrans" cxnId="{B9546710-D95A-574D-88B5-F54D2CEFB1E4}">
      <dgm:prSet/>
      <dgm:spPr/>
      <dgm:t>
        <a:bodyPr/>
        <a:lstStyle/>
        <a:p>
          <a:endParaRPr lang="en-US"/>
        </a:p>
      </dgm:t>
    </dgm:pt>
    <dgm:pt modelId="{178EC96A-6875-0B44-9A41-1C0259195D37}">
      <dgm:prSet phldrT="[Text]" custT="1"/>
      <dgm:spPr/>
      <dgm:t>
        <a:bodyPr/>
        <a:lstStyle/>
        <a:p>
          <a:r>
            <a:rPr lang="en-US" sz="1400" b="1" dirty="0" smtClean="0">
              <a:latin typeface="+mj-lt"/>
            </a:rPr>
            <a:t>Interventions</a:t>
          </a:r>
          <a:endParaRPr lang="en-US" sz="1400" b="1" dirty="0">
            <a:latin typeface="+mj-lt"/>
          </a:endParaRPr>
        </a:p>
      </dgm:t>
    </dgm:pt>
    <dgm:pt modelId="{D4889903-07E2-E842-95A8-307860FDB43D}" type="parTrans" cxnId="{CD2D3272-EC3B-E24B-BBAB-E52022C75016}">
      <dgm:prSet/>
      <dgm:spPr/>
      <dgm:t>
        <a:bodyPr/>
        <a:lstStyle/>
        <a:p>
          <a:endParaRPr lang="en-US"/>
        </a:p>
      </dgm:t>
    </dgm:pt>
    <dgm:pt modelId="{C1AA2008-F2E5-D84E-B95E-53674273ACD6}" type="sibTrans" cxnId="{CD2D3272-EC3B-E24B-BBAB-E52022C75016}">
      <dgm:prSet/>
      <dgm:spPr/>
      <dgm:t>
        <a:bodyPr/>
        <a:lstStyle/>
        <a:p>
          <a:endParaRPr lang="en-US"/>
        </a:p>
      </dgm:t>
    </dgm:pt>
    <dgm:pt modelId="{EBD68D7A-5273-8547-B059-31F130A7B510}">
      <dgm:prSet phldrT="[Text]" custT="1"/>
      <dgm:spPr/>
      <dgm:t>
        <a:bodyPr/>
        <a:lstStyle/>
        <a:p>
          <a:r>
            <a:rPr lang="en-US" sz="1400" b="0" dirty="0" smtClean="0">
              <a:latin typeface="+mj-lt"/>
            </a:rPr>
            <a:t>Advocacy Institute</a:t>
          </a:r>
          <a:endParaRPr lang="en-US" sz="1400" b="0" dirty="0">
            <a:latin typeface="+mj-lt"/>
          </a:endParaRPr>
        </a:p>
      </dgm:t>
    </dgm:pt>
    <dgm:pt modelId="{74DDBA26-8D3B-BC4E-BF22-29E389755318}" type="parTrans" cxnId="{FDDA6094-3AAE-7A4D-B023-39897B7A8B1A}">
      <dgm:prSet/>
      <dgm:spPr/>
      <dgm:t>
        <a:bodyPr/>
        <a:lstStyle/>
        <a:p>
          <a:endParaRPr lang="en-US"/>
        </a:p>
      </dgm:t>
    </dgm:pt>
    <dgm:pt modelId="{F8CABF24-0D1F-F64A-9139-CF2B121C5E48}" type="sibTrans" cxnId="{FDDA6094-3AAE-7A4D-B023-39897B7A8B1A}">
      <dgm:prSet/>
      <dgm:spPr/>
      <dgm:t>
        <a:bodyPr/>
        <a:lstStyle/>
        <a:p>
          <a:endParaRPr lang="en-US"/>
        </a:p>
      </dgm:t>
    </dgm:pt>
    <dgm:pt modelId="{DF0CE761-660F-504C-9CED-74D258ECA85F}">
      <dgm:prSet phldrT="[Text]" custT="1"/>
      <dgm:spPr/>
      <dgm:t>
        <a:bodyPr/>
        <a:lstStyle/>
        <a:p>
          <a:r>
            <a:rPr lang="en-US" sz="1400" b="0" dirty="0" smtClean="0">
              <a:latin typeface="+mj-lt"/>
            </a:rPr>
            <a:t>Organizational Assessment</a:t>
          </a:r>
          <a:endParaRPr lang="en-US" sz="1400" b="0" dirty="0">
            <a:latin typeface="+mj-lt"/>
          </a:endParaRPr>
        </a:p>
      </dgm:t>
    </dgm:pt>
    <dgm:pt modelId="{378EFA32-C2D1-FD45-97C4-FC4850DA9BC1}" type="parTrans" cxnId="{169D9793-E38E-034C-88E7-424C93FDE5F9}">
      <dgm:prSet/>
      <dgm:spPr/>
      <dgm:t>
        <a:bodyPr/>
        <a:lstStyle/>
        <a:p>
          <a:endParaRPr lang="en-US"/>
        </a:p>
      </dgm:t>
    </dgm:pt>
    <dgm:pt modelId="{F392D717-7A81-894D-8D04-F69503F6FAE8}" type="sibTrans" cxnId="{169D9793-E38E-034C-88E7-424C93FDE5F9}">
      <dgm:prSet/>
      <dgm:spPr/>
      <dgm:t>
        <a:bodyPr/>
        <a:lstStyle/>
        <a:p>
          <a:endParaRPr lang="en-US"/>
        </a:p>
      </dgm:t>
    </dgm:pt>
    <dgm:pt modelId="{EA993BD9-1086-9B48-9F11-30B3F0FA85CA}">
      <dgm:prSet phldrT="[Text]" custT="1"/>
      <dgm:spPr/>
      <dgm:t>
        <a:bodyPr/>
        <a:lstStyle/>
        <a:p>
          <a:r>
            <a:rPr lang="en-US" sz="1400" b="0" dirty="0" smtClean="0">
              <a:latin typeface="+mj-lt"/>
            </a:rPr>
            <a:t>Training &amp; Certification</a:t>
          </a:r>
          <a:endParaRPr lang="en-US" sz="1400" b="0" dirty="0">
            <a:latin typeface="+mj-lt"/>
          </a:endParaRPr>
        </a:p>
      </dgm:t>
    </dgm:pt>
    <dgm:pt modelId="{064DA725-E09B-AA42-BBA8-0CB3CE43AD73}" type="parTrans" cxnId="{47C5ED1A-58FD-5645-97CE-42C10987B060}">
      <dgm:prSet/>
      <dgm:spPr/>
      <dgm:t>
        <a:bodyPr/>
        <a:lstStyle/>
        <a:p>
          <a:endParaRPr lang="en-US"/>
        </a:p>
      </dgm:t>
    </dgm:pt>
    <dgm:pt modelId="{70ABAE85-4B9E-A34A-B8AA-959794DB38D2}" type="sibTrans" cxnId="{47C5ED1A-58FD-5645-97CE-42C10987B060}">
      <dgm:prSet/>
      <dgm:spPr/>
      <dgm:t>
        <a:bodyPr/>
        <a:lstStyle/>
        <a:p>
          <a:endParaRPr lang="en-US"/>
        </a:p>
      </dgm:t>
    </dgm:pt>
    <dgm:pt modelId="{91292087-E4FB-FF4A-A493-0CDEED25DC4D}">
      <dgm:prSet custT="1"/>
      <dgm:spPr/>
      <dgm:t>
        <a:bodyPr/>
        <a:lstStyle/>
        <a:p>
          <a:r>
            <a:rPr lang="en-US" sz="1400" dirty="0" smtClean="0">
              <a:latin typeface="+mj-lt"/>
            </a:rPr>
            <a:t>Perpetrator Pattern-Based Approach</a:t>
          </a:r>
          <a:endParaRPr lang="en-US" sz="1400" dirty="0">
            <a:latin typeface="+mj-lt"/>
          </a:endParaRPr>
        </a:p>
      </dgm:t>
    </dgm:pt>
    <dgm:pt modelId="{C9C11A33-B4DB-C64C-872D-97D2F671ACFB}" type="parTrans" cxnId="{80BE2719-B09B-164A-A66C-F58DDA37F64D}">
      <dgm:prSet/>
      <dgm:spPr/>
      <dgm:t>
        <a:bodyPr/>
        <a:lstStyle/>
        <a:p>
          <a:endParaRPr lang="en-US"/>
        </a:p>
      </dgm:t>
    </dgm:pt>
    <dgm:pt modelId="{E06B3BAA-3B51-7044-ADDF-C6F42EF733E5}" type="sibTrans" cxnId="{80BE2719-B09B-164A-A66C-F58DDA37F64D}">
      <dgm:prSet/>
      <dgm:spPr/>
      <dgm:t>
        <a:bodyPr/>
        <a:lstStyle/>
        <a:p>
          <a:endParaRPr lang="en-US"/>
        </a:p>
      </dgm:t>
    </dgm:pt>
    <dgm:pt modelId="{1CB8124D-6ED8-CE46-A638-21172FC37527}" type="pres">
      <dgm:prSet presAssocID="{9B60AC8A-9E0A-4692-A1A4-AD0AEBE5806A}" presName="Name0" presStyleCnt="0">
        <dgm:presLayoutVars>
          <dgm:chMax val="7"/>
          <dgm:chPref val="5"/>
        </dgm:presLayoutVars>
      </dgm:prSet>
      <dgm:spPr/>
      <dgm:t>
        <a:bodyPr/>
        <a:lstStyle/>
        <a:p>
          <a:endParaRPr lang="en-US"/>
        </a:p>
      </dgm:t>
    </dgm:pt>
    <dgm:pt modelId="{30FD0D84-3AAD-1347-B3A9-1766DC7C8702}" type="pres">
      <dgm:prSet presAssocID="{9B60AC8A-9E0A-4692-A1A4-AD0AEBE5806A}" presName="arrowNode" presStyleLbl="node1" presStyleIdx="0" presStyleCnt="1" custAng="20178710" custScaleX="163659" custScaleY="87109" custLinFactNeighborX="-4191" custLinFactNeighborY="-5586"/>
      <dgm:spPr/>
      <dgm:t>
        <a:bodyPr/>
        <a:lstStyle/>
        <a:p>
          <a:endParaRPr lang="en-US"/>
        </a:p>
      </dgm:t>
    </dgm:pt>
    <dgm:pt modelId="{9071E746-13E3-4C40-ACA8-ECCA80A63803}" type="pres">
      <dgm:prSet presAssocID="{F9440008-A0E9-BA49-B8CD-1BE60917F9D6}" presName="txNode1" presStyleLbl="revTx" presStyleIdx="0" presStyleCnt="4" custScaleX="129850" custScaleY="182258" custLinFactY="200000" custLinFactNeighborX="-97690" custLinFactNeighborY="233468">
        <dgm:presLayoutVars>
          <dgm:bulletEnabled val="1"/>
        </dgm:presLayoutVars>
      </dgm:prSet>
      <dgm:spPr/>
      <dgm:t>
        <a:bodyPr/>
        <a:lstStyle/>
        <a:p>
          <a:endParaRPr lang="en-US"/>
        </a:p>
      </dgm:t>
    </dgm:pt>
    <dgm:pt modelId="{EC1B8C0E-1318-C849-A908-695CEF0EA5C3}" type="pres">
      <dgm:prSet presAssocID="{178EC96A-6875-0B44-9A41-1C0259195D37}" presName="txNode2" presStyleLbl="revTx" presStyleIdx="1" presStyleCnt="4" custLinFactY="75115" custLinFactNeighborX="-72075" custLinFactNeighborY="100000">
        <dgm:presLayoutVars>
          <dgm:bulletEnabled val="1"/>
        </dgm:presLayoutVars>
      </dgm:prSet>
      <dgm:spPr/>
      <dgm:t>
        <a:bodyPr/>
        <a:lstStyle/>
        <a:p>
          <a:endParaRPr lang="en-US"/>
        </a:p>
      </dgm:t>
    </dgm:pt>
    <dgm:pt modelId="{DC6A0C94-04D5-7B4C-BB4D-D461F474EE36}" type="pres">
      <dgm:prSet presAssocID="{C1AA2008-F2E5-D84E-B95E-53674273ACD6}" presName="dotNode2" presStyleCnt="0"/>
      <dgm:spPr/>
    </dgm:pt>
    <dgm:pt modelId="{125FB1A8-D882-1541-B582-F9744F34595C}" type="pres">
      <dgm:prSet presAssocID="{C1AA2008-F2E5-D84E-B95E-53674273ACD6}" presName="dotRepeatNode" presStyleLbl="fgShp" presStyleIdx="0" presStyleCnt="2"/>
      <dgm:spPr/>
      <dgm:t>
        <a:bodyPr/>
        <a:lstStyle/>
        <a:p>
          <a:endParaRPr lang="en-US"/>
        </a:p>
      </dgm:t>
    </dgm:pt>
    <dgm:pt modelId="{BACE31A7-2154-B142-B00E-0D22B0F35587}" type="pres">
      <dgm:prSet presAssocID="{DFA08001-1A24-5248-9DBF-62707D0C8002}" presName="txNode3" presStyleLbl="revTx" presStyleIdx="2" presStyleCnt="4" custLinFactY="-100000" custLinFactNeighborX="6889" custLinFactNeighborY="-132911">
        <dgm:presLayoutVars>
          <dgm:bulletEnabled val="1"/>
        </dgm:presLayoutVars>
      </dgm:prSet>
      <dgm:spPr/>
      <dgm:t>
        <a:bodyPr/>
        <a:lstStyle/>
        <a:p>
          <a:endParaRPr lang="en-US"/>
        </a:p>
      </dgm:t>
    </dgm:pt>
    <dgm:pt modelId="{17993A70-0FEB-5E40-B7AD-4345D7282FCD}" type="pres">
      <dgm:prSet presAssocID="{FE8D2CDB-9547-AD4B-A58E-4F43CBBE595E}" presName="dotNode3" presStyleCnt="0"/>
      <dgm:spPr/>
      <dgm:t>
        <a:bodyPr/>
        <a:lstStyle/>
        <a:p>
          <a:endParaRPr lang="en-US"/>
        </a:p>
      </dgm:t>
    </dgm:pt>
    <dgm:pt modelId="{7485CB75-EF90-6B45-A359-8B3A51F484E8}" type="pres">
      <dgm:prSet presAssocID="{FE8D2CDB-9547-AD4B-A58E-4F43CBBE595E}" presName="dotRepeatNode" presStyleLbl="fgShp" presStyleIdx="1" presStyleCnt="2" custLinFactX="-1119068" custLinFactY="-76753" custLinFactNeighborX="-1200000" custLinFactNeighborY="-100000"/>
      <dgm:spPr/>
      <dgm:t>
        <a:bodyPr/>
        <a:lstStyle/>
        <a:p>
          <a:endParaRPr lang="en-US"/>
        </a:p>
      </dgm:t>
    </dgm:pt>
    <dgm:pt modelId="{AA168215-2655-DD4F-8875-0A97F7FE88BA}" type="pres">
      <dgm:prSet presAssocID="{5F3BB218-049C-4AED-B850-5E4DC511640F}" presName="txNode4" presStyleLbl="revTx" presStyleIdx="3" presStyleCnt="4" custLinFactY="-103226" custLinFactNeighborX="47651" custLinFactNeighborY="-200000">
        <dgm:presLayoutVars>
          <dgm:bulletEnabled val="1"/>
        </dgm:presLayoutVars>
      </dgm:prSet>
      <dgm:spPr/>
      <dgm:t>
        <a:bodyPr/>
        <a:lstStyle/>
        <a:p>
          <a:endParaRPr lang="en-US"/>
        </a:p>
      </dgm:t>
    </dgm:pt>
  </dgm:ptLst>
  <dgm:cxnLst>
    <dgm:cxn modelId="{8CED017C-A00C-F343-8A28-109F2D40EE00}" srcId="{F9440008-A0E9-BA49-B8CD-1BE60917F9D6}" destId="{2D46F30F-DB37-F947-A8CD-CC8208B1131B}" srcOrd="1" destOrd="0" parTransId="{11C90690-3432-6143-A74F-891C5D9FA905}" sibTransId="{9E5E9ED7-C7F9-A14D-A6F7-E815EAAE28D6}"/>
    <dgm:cxn modelId="{667A1AB9-35D0-3D4E-9E40-BB3AE49B8AA3}" type="presOf" srcId="{C1AA2008-F2E5-D84E-B95E-53674273ACD6}" destId="{125FB1A8-D882-1541-B582-F9744F34595C}" srcOrd="0" destOrd="0" presId="urn:microsoft.com/office/officeart/2009/3/layout/DescendingProcess"/>
    <dgm:cxn modelId="{B9546710-D95A-574D-88B5-F54D2CEFB1E4}" srcId="{DFA08001-1A24-5248-9DBF-62707D0C8002}" destId="{E4E9B382-8950-9245-A9DF-F0D125679B4B}" srcOrd="1" destOrd="0" parTransId="{42916580-5748-DE4A-909A-9A005E6AE450}" sibTransId="{B34700DD-75AD-414F-AA22-F7DBEC0F373D}"/>
    <dgm:cxn modelId="{A326A186-30EE-964C-979F-C601402E0067}" type="presOf" srcId="{76C5CB19-7ADF-8A4E-A7C9-FC414E3CA62D}" destId="{AA168215-2655-DD4F-8875-0A97F7FE88BA}" srcOrd="0" destOrd="1" presId="urn:microsoft.com/office/officeart/2009/3/layout/DescendingProcess"/>
    <dgm:cxn modelId="{80BE2719-B09B-164A-A66C-F58DDA37F64D}" srcId="{F9440008-A0E9-BA49-B8CD-1BE60917F9D6}" destId="{91292087-E4FB-FF4A-A493-0CDEED25DC4D}" srcOrd="0" destOrd="0" parTransId="{C9C11A33-B4DB-C64C-872D-97D2F671ACFB}" sibTransId="{E06B3BAA-3B51-7044-ADDF-C6F42EF733E5}"/>
    <dgm:cxn modelId="{C2576B6B-EF68-724A-96C6-D3C3FC1331A8}" type="presOf" srcId="{DF0CE761-660F-504C-9CED-74D258ECA85F}" destId="{EC1B8C0E-1318-C849-A908-695CEF0EA5C3}" srcOrd="0" destOrd="1" presId="urn:microsoft.com/office/officeart/2009/3/layout/DescendingProcess"/>
    <dgm:cxn modelId="{F1D4C9E4-2337-F641-AD08-E43216A9F45F}" type="presOf" srcId="{E4E9B382-8950-9245-A9DF-F0D125679B4B}" destId="{BACE31A7-2154-B142-B00E-0D22B0F35587}" srcOrd="0" destOrd="2" presId="urn:microsoft.com/office/officeart/2009/3/layout/DescendingProcess"/>
    <dgm:cxn modelId="{FDDA6094-3AAE-7A4D-B023-39897B7A8B1A}" srcId="{178EC96A-6875-0B44-9A41-1C0259195D37}" destId="{EBD68D7A-5273-8547-B059-31F130A7B510}" srcOrd="3" destOrd="0" parTransId="{74DDBA26-8D3B-BC4E-BF22-29E389755318}" sibTransId="{F8CABF24-0D1F-F64A-9139-CF2B121C5E48}"/>
    <dgm:cxn modelId="{0F2FC8AC-A708-5345-974F-70A8EE7383E5}" type="presOf" srcId="{F9440008-A0E9-BA49-B8CD-1BE60917F9D6}" destId="{9071E746-13E3-4C40-ACA8-ECCA80A63803}" srcOrd="0" destOrd="0" presId="urn:microsoft.com/office/officeart/2009/3/layout/DescendingProcess"/>
    <dgm:cxn modelId="{A79CED0C-E14F-544C-A6D8-23495F03F563}" type="presOf" srcId="{103C8411-9ADF-FF44-A616-A732FBE75228}" destId="{EC1B8C0E-1318-C849-A908-695CEF0EA5C3}" srcOrd="0" destOrd="3" presId="urn:microsoft.com/office/officeart/2009/3/layout/DescendingProcess"/>
    <dgm:cxn modelId="{330E4058-A69A-C549-8265-0E575DD51E19}" type="presOf" srcId="{9B60AC8A-9E0A-4692-A1A4-AD0AEBE5806A}" destId="{1CB8124D-6ED8-CE46-A638-21172FC37527}" srcOrd="0" destOrd="0" presId="urn:microsoft.com/office/officeart/2009/3/layout/DescendingProcess"/>
    <dgm:cxn modelId="{9E8BFE62-53DB-BF40-9197-A8F0B2683A67}" srcId="{DFA08001-1A24-5248-9DBF-62707D0C8002}" destId="{01905BED-7733-3B47-BD7E-A778913D6A43}" srcOrd="0" destOrd="0" parTransId="{2056F36B-6D42-D140-978F-BF0AF9A3DBEB}" sibTransId="{42F0C5C0-D787-D14F-BD92-BB610A601F67}"/>
    <dgm:cxn modelId="{532345D5-5DAE-CD44-A061-CE77CDF6FB31}" type="presOf" srcId="{5F3BB218-049C-4AED-B850-5E4DC511640F}" destId="{AA168215-2655-DD4F-8875-0A97F7FE88BA}" srcOrd="0" destOrd="0" presId="urn:microsoft.com/office/officeart/2009/3/layout/DescendingProcess"/>
    <dgm:cxn modelId="{42DAE14A-6BC2-AB40-B50A-49B0CF7D24DA}" type="presOf" srcId="{178EC96A-6875-0B44-9A41-1C0259195D37}" destId="{EC1B8C0E-1318-C849-A908-695CEF0EA5C3}" srcOrd="0" destOrd="0" presId="urn:microsoft.com/office/officeart/2009/3/layout/DescendingProcess"/>
    <dgm:cxn modelId="{7F85E387-A4C7-E943-BF63-B65C86D42A7B}" srcId="{178EC96A-6875-0B44-9A41-1C0259195D37}" destId="{103C8411-9ADF-FF44-A616-A732FBE75228}" srcOrd="2" destOrd="0" parTransId="{FF0F1B10-BB90-6747-BB66-A9CB4EE4F388}" sibTransId="{49105F80-749A-F645-A0B7-ADDEB4A74744}"/>
    <dgm:cxn modelId="{69B483F9-71E2-45AA-B5C5-CAAA87954946}" srcId="{F9440008-A0E9-BA49-B8CD-1BE60917F9D6}" destId="{57E667DB-5B7F-40F3-A258-FFF079C3C759}" srcOrd="3" destOrd="0" parTransId="{DEC26244-F2EA-44DA-83D3-3945CDC48206}" sibTransId="{E045D886-9F5C-4332-9E1E-563B7796A1BF}"/>
    <dgm:cxn modelId="{980C4EE7-F192-0348-8614-54B11B99F50C}" srcId="{9B60AC8A-9E0A-4692-A1A4-AD0AEBE5806A}" destId="{DFA08001-1A24-5248-9DBF-62707D0C8002}" srcOrd="2" destOrd="0" parTransId="{EDB117ED-B548-2C49-AF63-F3E06EFEE989}" sibTransId="{FE8D2CDB-9547-AD4B-A58E-4F43CBBE595E}"/>
    <dgm:cxn modelId="{274D5422-679D-EC4A-BA4E-44B21F8B2CA5}" type="presOf" srcId="{FA816D3B-4132-734A-9EA1-0C55281F8B1B}" destId="{AA168215-2655-DD4F-8875-0A97F7FE88BA}" srcOrd="0" destOrd="2" presId="urn:microsoft.com/office/officeart/2009/3/layout/DescendingProcess"/>
    <dgm:cxn modelId="{B77CFFA6-A7C4-E84D-9C1B-D2C1F74E0D8C}" type="presOf" srcId="{3265DA44-3E8D-0745-A498-7BFA80B65ED6}" destId="{9071E746-13E3-4C40-ACA8-ECCA80A63803}" srcOrd="0" destOrd="3" presId="urn:microsoft.com/office/officeart/2009/3/layout/DescendingProcess"/>
    <dgm:cxn modelId="{2AE58136-79C4-0D4C-9A78-CF9CBAC2CAE7}" srcId="{9B60AC8A-9E0A-4692-A1A4-AD0AEBE5806A}" destId="{F9440008-A0E9-BA49-B8CD-1BE60917F9D6}" srcOrd="0" destOrd="0" parTransId="{B329864D-34EA-EC4A-80EF-B168F8174907}" sibTransId="{E7580B10-38E9-E841-BB39-58566D97AC6D}"/>
    <dgm:cxn modelId="{169D9793-E38E-034C-88E7-424C93FDE5F9}" srcId="{178EC96A-6875-0B44-9A41-1C0259195D37}" destId="{DF0CE761-660F-504C-9CED-74D258ECA85F}" srcOrd="0" destOrd="0" parTransId="{378EFA32-C2D1-FD45-97C4-FC4850DA9BC1}" sibTransId="{F392D717-7A81-894D-8D04-F69503F6FAE8}"/>
    <dgm:cxn modelId="{87A1986D-1C80-D04D-AB64-D2E6C5BB56DA}" srcId="{5F3BB218-049C-4AED-B850-5E4DC511640F}" destId="{76C5CB19-7ADF-8A4E-A7C9-FC414E3CA62D}" srcOrd="0" destOrd="0" parTransId="{138155C6-82DA-A645-B147-B3FAF40598B0}" sibTransId="{C2BD33CA-0CE2-9E47-9D9C-E1EFE99347BF}"/>
    <dgm:cxn modelId="{CBDDEDE2-B169-CC43-8A6F-B354A5B42C97}" type="presOf" srcId="{DFA08001-1A24-5248-9DBF-62707D0C8002}" destId="{BACE31A7-2154-B142-B00E-0D22B0F35587}" srcOrd="0" destOrd="0" presId="urn:microsoft.com/office/officeart/2009/3/layout/DescendingProcess"/>
    <dgm:cxn modelId="{564C0FA7-2DF9-BD49-B8CA-A351A5F1E516}" type="presOf" srcId="{5A8EA513-A410-3D40-A805-A12569D9A36A}" destId="{AA168215-2655-DD4F-8875-0A97F7FE88BA}" srcOrd="0" destOrd="3" presId="urn:microsoft.com/office/officeart/2009/3/layout/DescendingProcess"/>
    <dgm:cxn modelId="{CD2D3272-EC3B-E24B-BBAB-E52022C75016}" srcId="{9B60AC8A-9E0A-4692-A1A4-AD0AEBE5806A}" destId="{178EC96A-6875-0B44-9A41-1C0259195D37}" srcOrd="1" destOrd="0" parTransId="{D4889903-07E2-E842-95A8-307860FDB43D}" sibTransId="{C1AA2008-F2E5-D84E-B95E-53674273ACD6}"/>
    <dgm:cxn modelId="{FE262601-484D-3D44-AB41-C79F786272E7}" type="presOf" srcId="{2D46F30F-DB37-F947-A8CD-CC8208B1131B}" destId="{9071E746-13E3-4C40-ACA8-ECCA80A63803}" srcOrd="0" destOrd="2" presId="urn:microsoft.com/office/officeart/2009/3/layout/DescendingProcess"/>
    <dgm:cxn modelId="{B634825F-5EA2-6845-9EEA-FC4151D18A01}" type="presOf" srcId="{57E667DB-5B7F-40F3-A258-FFF079C3C759}" destId="{9071E746-13E3-4C40-ACA8-ECCA80A63803}" srcOrd="0" destOrd="4" presId="urn:microsoft.com/office/officeart/2009/3/layout/DescendingProcess"/>
    <dgm:cxn modelId="{7FE36A2C-E358-9744-B1C9-FF40901D8C47}" srcId="{5F3BB218-049C-4AED-B850-5E4DC511640F}" destId="{5A8EA513-A410-3D40-A805-A12569D9A36A}" srcOrd="2" destOrd="0" parTransId="{D86688A9-48A4-3C42-ADBC-06A6BB547623}" sibTransId="{0097F47E-4472-6E4A-810E-1AA1822AB97E}"/>
    <dgm:cxn modelId="{F59BE45D-BC92-A845-89BC-3E4130BF37C5}" srcId="{5F3BB218-049C-4AED-B850-5E4DC511640F}" destId="{FA816D3B-4132-734A-9EA1-0C55281F8B1B}" srcOrd="1" destOrd="0" parTransId="{7FCE6164-D467-7B4A-8035-623BD78318FE}" sibTransId="{5C3C02A6-7EA0-9649-8DE8-633CF1F89206}"/>
    <dgm:cxn modelId="{0528FB81-E2A4-694F-BF4E-D66FF7CD0070}" type="presOf" srcId="{FE8D2CDB-9547-AD4B-A58E-4F43CBBE595E}" destId="{7485CB75-EF90-6B45-A359-8B3A51F484E8}" srcOrd="0" destOrd="0" presId="urn:microsoft.com/office/officeart/2009/3/layout/DescendingProcess"/>
    <dgm:cxn modelId="{F416E48D-3AA6-224B-854C-A6C2B233096B}" type="presOf" srcId="{91292087-E4FB-FF4A-A493-0CDEED25DC4D}" destId="{9071E746-13E3-4C40-ACA8-ECCA80A63803}" srcOrd="0" destOrd="1" presId="urn:microsoft.com/office/officeart/2009/3/layout/DescendingProcess"/>
    <dgm:cxn modelId="{685ABA6C-5EF7-439E-A61E-AF26E578F4CB}" srcId="{9B60AC8A-9E0A-4692-A1A4-AD0AEBE5806A}" destId="{5F3BB218-049C-4AED-B850-5E4DC511640F}" srcOrd="3" destOrd="0" parTransId="{49946CF2-E4F9-4172-B368-A23CAF34FDF3}" sibTransId="{A9437E94-7DBA-44FC-BEA8-803DBD8976FC}"/>
    <dgm:cxn modelId="{8CC6E459-BB9A-2D40-894C-3145EDD98B7B}" srcId="{F9440008-A0E9-BA49-B8CD-1BE60917F9D6}" destId="{3265DA44-3E8D-0745-A498-7BFA80B65ED6}" srcOrd="2" destOrd="0" parTransId="{25A8C65E-3AB6-664A-88C2-80FD048BA119}" sibTransId="{0D02C59E-ADB3-0546-A657-F031073EE82E}"/>
    <dgm:cxn modelId="{B00D56F2-2D77-1544-9D52-0350C1F72A63}" type="presOf" srcId="{01905BED-7733-3B47-BD7E-A778913D6A43}" destId="{BACE31A7-2154-B142-B00E-0D22B0F35587}" srcOrd="0" destOrd="1" presId="urn:microsoft.com/office/officeart/2009/3/layout/DescendingProcess"/>
    <dgm:cxn modelId="{47C5ED1A-58FD-5645-97CE-42C10987B060}" srcId="{178EC96A-6875-0B44-9A41-1C0259195D37}" destId="{EA993BD9-1086-9B48-9F11-30B3F0FA85CA}" srcOrd="1" destOrd="0" parTransId="{064DA725-E09B-AA42-BBA8-0CB3CE43AD73}" sibTransId="{70ABAE85-4B9E-A34A-B8AA-959794DB38D2}"/>
    <dgm:cxn modelId="{4DACBE9A-837B-C641-AD15-6DD7FEE46DA5}" type="presOf" srcId="{EBD68D7A-5273-8547-B059-31F130A7B510}" destId="{EC1B8C0E-1318-C849-A908-695CEF0EA5C3}" srcOrd="0" destOrd="4" presId="urn:microsoft.com/office/officeart/2009/3/layout/DescendingProcess"/>
    <dgm:cxn modelId="{860C433E-1B6F-7B4E-B182-9183E7DA7ED2}" type="presOf" srcId="{EA993BD9-1086-9B48-9F11-30B3F0FA85CA}" destId="{EC1B8C0E-1318-C849-A908-695CEF0EA5C3}" srcOrd="0" destOrd="2" presId="urn:microsoft.com/office/officeart/2009/3/layout/DescendingProcess"/>
    <dgm:cxn modelId="{A6F6606A-E3E5-0149-8049-4249ABBDA914}" type="presParOf" srcId="{1CB8124D-6ED8-CE46-A638-21172FC37527}" destId="{30FD0D84-3AAD-1347-B3A9-1766DC7C8702}" srcOrd="0" destOrd="0" presId="urn:microsoft.com/office/officeart/2009/3/layout/DescendingProcess"/>
    <dgm:cxn modelId="{AF435B50-BDDE-3449-B801-2C1E955CF625}" type="presParOf" srcId="{1CB8124D-6ED8-CE46-A638-21172FC37527}" destId="{9071E746-13E3-4C40-ACA8-ECCA80A63803}" srcOrd="1" destOrd="0" presId="urn:microsoft.com/office/officeart/2009/3/layout/DescendingProcess"/>
    <dgm:cxn modelId="{F9845977-C3A7-E04D-954F-2975B5C93A52}" type="presParOf" srcId="{1CB8124D-6ED8-CE46-A638-21172FC37527}" destId="{EC1B8C0E-1318-C849-A908-695CEF0EA5C3}" srcOrd="2" destOrd="0" presId="urn:microsoft.com/office/officeart/2009/3/layout/DescendingProcess"/>
    <dgm:cxn modelId="{E2C4D076-C507-BD4A-B341-B9AFB78E01D2}" type="presParOf" srcId="{1CB8124D-6ED8-CE46-A638-21172FC37527}" destId="{DC6A0C94-04D5-7B4C-BB4D-D461F474EE36}" srcOrd="3" destOrd="0" presId="urn:microsoft.com/office/officeart/2009/3/layout/DescendingProcess"/>
    <dgm:cxn modelId="{8ACD9253-98E2-8C4E-922C-0A63BF84638E}" type="presParOf" srcId="{DC6A0C94-04D5-7B4C-BB4D-D461F474EE36}" destId="{125FB1A8-D882-1541-B582-F9744F34595C}" srcOrd="0" destOrd="0" presId="urn:microsoft.com/office/officeart/2009/3/layout/DescendingProcess"/>
    <dgm:cxn modelId="{D27ED745-5FEE-A347-89C5-FE6858E5DD64}" type="presParOf" srcId="{1CB8124D-6ED8-CE46-A638-21172FC37527}" destId="{BACE31A7-2154-B142-B00E-0D22B0F35587}" srcOrd="4" destOrd="0" presId="urn:microsoft.com/office/officeart/2009/3/layout/DescendingProcess"/>
    <dgm:cxn modelId="{DC10498E-D547-1E4D-861A-08AA58C217D3}" type="presParOf" srcId="{1CB8124D-6ED8-CE46-A638-21172FC37527}" destId="{17993A70-0FEB-5E40-B7AD-4345D7282FCD}" srcOrd="5" destOrd="0" presId="urn:microsoft.com/office/officeart/2009/3/layout/DescendingProcess"/>
    <dgm:cxn modelId="{29ABD804-747F-E74F-91CA-0E23BFFE1796}" type="presParOf" srcId="{17993A70-0FEB-5E40-B7AD-4345D7282FCD}" destId="{7485CB75-EF90-6B45-A359-8B3A51F484E8}" srcOrd="0" destOrd="0" presId="urn:microsoft.com/office/officeart/2009/3/layout/DescendingProcess"/>
    <dgm:cxn modelId="{F46252DC-4570-6A49-848A-0C71874267AF}" type="presParOf" srcId="{1CB8124D-6ED8-CE46-A638-21172FC37527}" destId="{AA168215-2655-DD4F-8875-0A97F7FE88BA}" srcOrd="6"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5C448E5-F680-D846-9688-60C4894DB0B6}" type="doc">
      <dgm:prSet loTypeId="urn:microsoft.com/office/officeart/2008/layout/RadialCluster" loCatId="process" qsTypeId="urn:microsoft.com/office/officeart/2005/8/quickstyle/simple1" qsCatId="simple" csTypeId="urn:microsoft.com/office/officeart/2005/8/colors/accent2_2" csCatId="accent2" phldr="1"/>
      <dgm:spPr/>
      <dgm:t>
        <a:bodyPr/>
        <a:lstStyle/>
        <a:p>
          <a:endParaRPr lang="en-US"/>
        </a:p>
      </dgm:t>
    </dgm:pt>
    <dgm:pt modelId="{0939BACF-7D3A-6A42-B6C9-B91567D76CD3}">
      <dgm:prSet custT="1"/>
      <dgm:spPr/>
      <dgm:t>
        <a:bodyPr/>
        <a:lstStyle/>
        <a:p>
          <a:pPr rtl="0"/>
          <a:r>
            <a:rPr lang="en-US" sz="1600" b="1" dirty="0" smtClean="0"/>
            <a:t>Model Characteristics</a:t>
          </a:r>
          <a:endParaRPr lang="en-US" sz="1600" b="1" dirty="0"/>
        </a:p>
      </dgm:t>
    </dgm:pt>
    <dgm:pt modelId="{779BD5F0-885F-E344-B0C2-6E77BB7CC104}" type="parTrans" cxnId="{9D24A738-DEB2-444E-8BEC-04656BA2369C}">
      <dgm:prSet/>
      <dgm:spPr/>
      <dgm:t>
        <a:bodyPr/>
        <a:lstStyle/>
        <a:p>
          <a:endParaRPr lang="en-US"/>
        </a:p>
      </dgm:t>
    </dgm:pt>
    <dgm:pt modelId="{FA828312-0FED-8248-BDA2-EF7407545614}" type="sibTrans" cxnId="{9D24A738-DEB2-444E-8BEC-04656BA2369C}">
      <dgm:prSet/>
      <dgm:spPr/>
      <dgm:t>
        <a:bodyPr/>
        <a:lstStyle/>
        <a:p>
          <a:endParaRPr lang="en-US"/>
        </a:p>
      </dgm:t>
    </dgm:pt>
    <dgm:pt modelId="{7DB49781-C834-F14E-96F7-0543E558AE1A}">
      <dgm:prSet custT="1"/>
      <dgm:spPr/>
      <dgm:t>
        <a:bodyPr/>
        <a:lstStyle/>
        <a:p>
          <a:pPr rtl="0"/>
          <a:r>
            <a:rPr lang="en-US" sz="1400" dirty="0" smtClean="0"/>
            <a:t>Fact based</a:t>
          </a:r>
          <a:endParaRPr lang="en-US" sz="1400" dirty="0"/>
        </a:p>
      </dgm:t>
    </dgm:pt>
    <dgm:pt modelId="{A9AE65BC-EEAD-2B45-979A-425EFF44BF97}" type="parTrans" cxnId="{0EC2A930-EEE0-5543-8E08-58FF242DC081}">
      <dgm:prSet/>
      <dgm:spPr/>
      <dgm:t>
        <a:bodyPr/>
        <a:lstStyle/>
        <a:p>
          <a:endParaRPr lang="en-US"/>
        </a:p>
      </dgm:t>
    </dgm:pt>
    <dgm:pt modelId="{3AC9E34E-EB4A-7C46-BC92-FC0B2D1FFA16}" type="sibTrans" cxnId="{0EC2A930-EEE0-5543-8E08-58FF242DC081}">
      <dgm:prSet/>
      <dgm:spPr/>
      <dgm:t>
        <a:bodyPr/>
        <a:lstStyle/>
        <a:p>
          <a:endParaRPr lang="en-US"/>
        </a:p>
      </dgm:t>
    </dgm:pt>
    <dgm:pt modelId="{D6723354-0E22-0943-9246-585D53D9FCDE}">
      <dgm:prSet custT="1"/>
      <dgm:spPr/>
      <dgm:t>
        <a:bodyPr/>
        <a:lstStyle/>
        <a:p>
          <a:pPr rtl="0"/>
          <a:r>
            <a:rPr lang="en-US" sz="1400" dirty="0" smtClean="0"/>
            <a:t>Gender responsive</a:t>
          </a:r>
          <a:endParaRPr lang="en-US" sz="1400" dirty="0"/>
        </a:p>
      </dgm:t>
    </dgm:pt>
    <dgm:pt modelId="{5873F554-82A8-324D-A491-3329C4E6A44E}" type="parTrans" cxnId="{0F111CAE-5C48-2548-9FC5-ED225E439B09}">
      <dgm:prSet/>
      <dgm:spPr/>
      <dgm:t>
        <a:bodyPr/>
        <a:lstStyle/>
        <a:p>
          <a:endParaRPr lang="en-US"/>
        </a:p>
      </dgm:t>
    </dgm:pt>
    <dgm:pt modelId="{A9B62F27-5B3F-6842-8B61-5D00907FF17A}" type="sibTrans" cxnId="{0F111CAE-5C48-2548-9FC5-ED225E439B09}">
      <dgm:prSet/>
      <dgm:spPr/>
      <dgm:t>
        <a:bodyPr/>
        <a:lstStyle/>
        <a:p>
          <a:endParaRPr lang="en-US"/>
        </a:p>
      </dgm:t>
    </dgm:pt>
    <dgm:pt modelId="{20ADDDFF-E338-394D-85A2-ADEE17D8278E}">
      <dgm:prSet custT="1"/>
      <dgm:spPr/>
      <dgm:t>
        <a:bodyPr/>
        <a:lstStyle/>
        <a:p>
          <a:pPr rtl="0"/>
          <a:r>
            <a:rPr lang="en-US" sz="1400" dirty="0" smtClean="0"/>
            <a:t>Strengths based</a:t>
          </a:r>
          <a:endParaRPr lang="en-US" sz="1400" dirty="0"/>
        </a:p>
      </dgm:t>
    </dgm:pt>
    <dgm:pt modelId="{8CEC133F-F571-D343-8314-9AF1F2DFBF36}" type="parTrans" cxnId="{FD06B4DF-AF83-8A48-9680-3F74F539D421}">
      <dgm:prSet/>
      <dgm:spPr/>
      <dgm:t>
        <a:bodyPr/>
        <a:lstStyle/>
        <a:p>
          <a:endParaRPr lang="en-US"/>
        </a:p>
      </dgm:t>
    </dgm:pt>
    <dgm:pt modelId="{C59FF22D-7114-904B-A5C8-2CE408EFB643}" type="sibTrans" cxnId="{FD06B4DF-AF83-8A48-9680-3F74F539D421}">
      <dgm:prSet/>
      <dgm:spPr/>
      <dgm:t>
        <a:bodyPr/>
        <a:lstStyle/>
        <a:p>
          <a:endParaRPr lang="en-US"/>
        </a:p>
      </dgm:t>
    </dgm:pt>
    <dgm:pt modelId="{0091A40A-485F-5342-8E4B-6467B8F24EB4}">
      <dgm:prSet custT="1"/>
      <dgm:spPr/>
      <dgm:t>
        <a:bodyPr/>
        <a:lstStyle/>
        <a:p>
          <a:pPr rtl="0"/>
          <a:r>
            <a:rPr lang="en-US" sz="1400" dirty="0" smtClean="0"/>
            <a:t>Integrative</a:t>
          </a:r>
        </a:p>
        <a:p>
          <a:pPr rtl="0"/>
          <a:r>
            <a:rPr lang="en-US" sz="1400" dirty="0" smtClean="0"/>
            <a:t> &amp; Inter-disciplinary</a:t>
          </a:r>
          <a:endParaRPr lang="en-US" sz="1400" dirty="0"/>
        </a:p>
      </dgm:t>
    </dgm:pt>
    <dgm:pt modelId="{EE9C0F31-4F72-EA46-BA51-297E51FE8EB2}" type="parTrans" cxnId="{AECCF12E-D623-0849-BD0E-B0D32115CBD6}">
      <dgm:prSet/>
      <dgm:spPr/>
      <dgm:t>
        <a:bodyPr/>
        <a:lstStyle/>
        <a:p>
          <a:endParaRPr lang="en-US"/>
        </a:p>
      </dgm:t>
    </dgm:pt>
    <dgm:pt modelId="{9E46AD6C-B191-1C42-BEDB-73B0C465C9DE}" type="sibTrans" cxnId="{AECCF12E-D623-0849-BD0E-B0D32115CBD6}">
      <dgm:prSet/>
      <dgm:spPr/>
      <dgm:t>
        <a:bodyPr/>
        <a:lstStyle/>
        <a:p>
          <a:endParaRPr lang="en-US"/>
        </a:p>
      </dgm:t>
    </dgm:pt>
    <dgm:pt modelId="{76E0B623-E13E-944A-9922-DB31D1AE6177}">
      <dgm:prSet custT="1"/>
      <dgm:spPr/>
      <dgm:t>
        <a:bodyPr/>
        <a:lstStyle/>
        <a:p>
          <a:pPr rtl="0"/>
          <a:r>
            <a:rPr lang="en-US" sz="1400" dirty="0" smtClean="0"/>
            <a:t>“Beyond Services”</a:t>
          </a:r>
          <a:endParaRPr lang="en-US" sz="1400" dirty="0"/>
        </a:p>
      </dgm:t>
    </dgm:pt>
    <dgm:pt modelId="{8DE79875-719B-8345-B7B8-B6C2B3403C65}" type="parTrans" cxnId="{EE0E7A86-68B2-0C42-8F88-EE74F1EBD36D}">
      <dgm:prSet/>
      <dgm:spPr/>
      <dgm:t>
        <a:bodyPr/>
        <a:lstStyle/>
        <a:p>
          <a:endParaRPr lang="en-US"/>
        </a:p>
      </dgm:t>
    </dgm:pt>
    <dgm:pt modelId="{B45455AC-AFE8-9F49-969C-FD234BC8A528}" type="sibTrans" cxnId="{EE0E7A86-68B2-0C42-8F88-EE74F1EBD36D}">
      <dgm:prSet/>
      <dgm:spPr/>
      <dgm:t>
        <a:bodyPr/>
        <a:lstStyle/>
        <a:p>
          <a:endParaRPr lang="en-US"/>
        </a:p>
      </dgm:t>
    </dgm:pt>
    <dgm:pt modelId="{A2E12A7F-7759-1B43-B978-D81E909C29E5}">
      <dgm:prSet custT="1"/>
      <dgm:spPr/>
      <dgm:t>
        <a:bodyPr/>
        <a:lstStyle/>
        <a:p>
          <a:pPr rtl="0"/>
          <a:r>
            <a:rPr lang="en-US" sz="1400" dirty="0" smtClean="0"/>
            <a:t>“Removal is an option of last resort” approach</a:t>
          </a:r>
          <a:endParaRPr lang="en-US" sz="1400" dirty="0"/>
        </a:p>
      </dgm:t>
    </dgm:pt>
    <dgm:pt modelId="{9B031522-144F-0C4A-BDB2-3A894E4DE3E3}" type="parTrans" cxnId="{A723AC35-E38A-6048-9070-DDDFBEF6382C}">
      <dgm:prSet/>
      <dgm:spPr/>
      <dgm:t>
        <a:bodyPr/>
        <a:lstStyle/>
        <a:p>
          <a:endParaRPr lang="en-US"/>
        </a:p>
      </dgm:t>
    </dgm:pt>
    <dgm:pt modelId="{7DCAA43E-32C9-9340-BCF5-AAFC523D0BE0}" type="sibTrans" cxnId="{A723AC35-E38A-6048-9070-DDDFBEF6382C}">
      <dgm:prSet/>
      <dgm:spPr/>
      <dgm:t>
        <a:bodyPr/>
        <a:lstStyle/>
        <a:p>
          <a:endParaRPr lang="en-US"/>
        </a:p>
      </dgm:t>
    </dgm:pt>
    <dgm:pt modelId="{E1A8715F-3C26-7E47-BE9F-CA9FAF839FB5}">
      <dgm:prSet custT="1"/>
      <dgm:spPr/>
      <dgm:t>
        <a:bodyPr/>
        <a:lstStyle/>
        <a:p>
          <a:pPr rtl="0"/>
          <a:r>
            <a:rPr lang="en-US" sz="1400" dirty="0" smtClean="0"/>
            <a:t>Child centered approach to domestic violence</a:t>
          </a:r>
          <a:endParaRPr lang="en-US" sz="1400" dirty="0"/>
        </a:p>
      </dgm:t>
    </dgm:pt>
    <dgm:pt modelId="{4807B738-A997-4C4C-AB71-E73C8558DCA3}" type="parTrans" cxnId="{81E50835-5CF0-E54C-A907-3962CA90C2BA}">
      <dgm:prSet/>
      <dgm:spPr/>
      <dgm:t>
        <a:bodyPr/>
        <a:lstStyle/>
        <a:p>
          <a:endParaRPr lang="en-US"/>
        </a:p>
      </dgm:t>
    </dgm:pt>
    <dgm:pt modelId="{2B740C05-6653-884D-8486-76B6918D30A4}" type="sibTrans" cxnId="{81E50835-5CF0-E54C-A907-3962CA90C2BA}">
      <dgm:prSet/>
      <dgm:spPr/>
      <dgm:t>
        <a:bodyPr/>
        <a:lstStyle/>
        <a:p>
          <a:endParaRPr lang="en-US"/>
        </a:p>
      </dgm:t>
    </dgm:pt>
    <dgm:pt modelId="{BA68598B-C9A2-E44E-A4E0-B32663ADE323}" type="pres">
      <dgm:prSet presAssocID="{D5C448E5-F680-D846-9688-60C4894DB0B6}" presName="Name0" presStyleCnt="0">
        <dgm:presLayoutVars>
          <dgm:chMax val="1"/>
          <dgm:chPref val="1"/>
          <dgm:dir/>
          <dgm:animOne val="branch"/>
          <dgm:animLvl val="lvl"/>
        </dgm:presLayoutVars>
      </dgm:prSet>
      <dgm:spPr/>
      <dgm:t>
        <a:bodyPr/>
        <a:lstStyle/>
        <a:p>
          <a:endParaRPr lang="en-US"/>
        </a:p>
      </dgm:t>
    </dgm:pt>
    <dgm:pt modelId="{AD7344FE-409B-0740-9B6B-52C9BB912074}" type="pres">
      <dgm:prSet presAssocID="{0939BACF-7D3A-6A42-B6C9-B91567D76CD3}" presName="singleCycle" presStyleCnt="0"/>
      <dgm:spPr/>
    </dgm:pt>
    <dgm:pt modelId="{10689950-1AAC-8B4B-8CED-F8CC6237309A}" type="pres">
      <dgm:prSet presAssocID="{0939BACF-7D3A-6A42-B6C9-B91567D76CD3}" presName="singleCenter" presStyleLbl="node1" presStyleIdx="0" presStyleCnt="8">
        <dgm:presLayoutVars>
          <dgm:chMax val="7"/>
          <dgm:chPref val="7"/>
        </dgm:presLayoutVars>
      </dgm:prSet>
      <dgm:spPr>
        <a:prstGeom prst="rect">
          <a:avLst/>
        </a:prstGeom>
      </dgm:spPr>
      <dgm:t>
        <a:bodyPr/>
        <a:lstStyle/>
        <a:p>
          <a:endParaRPr lang="en-US"/>
        </a:p>
      </dgm:t>
    </dgm:pt>
    <dgm:pt modelId="{15C6ED42-4F03-3E4C-BDBF-4EC158754CA8}" type="pres">
      <dgm:prSet presAssocID="{4807B738-A997-4C4C-AB71-E73C8558DCA3}" presName="Name56" presStyleLbl="parChTrans1D2" presStyleIdx="0" presStyleCnt="7"/>
      <dgm:spPr/>
      <dgm:t>
        <a:bodyPr/>
        <a:lstStyle/>
        <a:p>
          <a:endParaRPr lang="en-US"/>
        </a:p>
      </dgm:t>
    </dgm:pt>
    <dgm:pt modelId="{818B0147-1CD6-6A4E-8F8A-3ECC76C760BC}" type="pres">
      <dgm:prSet presAssocID="{E1A8715F-3C26-7E47-BE9F-CA9FAF839FB5}" presName="text0" presStyleLbl="node1" presStyleIdx="1" presStyleCnt="8">
        <dgm:presLayoutVars>
          <dgm:bulletEnabled val="1"/>
        </dgm:presLayoutVars>
      </dgm:prSet>
      <dgm:spPr/>
      <dgm:t>
        <a:bodyPr/>
        <a:lstStyle/>
        <a:p>
          <a:endParaRPr lang="en-US"/>
        </a:p>
      </dgm:t>
    </dgm:pt>
    <dgm:pt modelId="{18EA43D1-BBE9-B54C-86F6-7FE1FCB6BAAB}" type="pres">
      <dgm:prSet presAssocID="{A9AE65BC-EEAD-2B45-979A-425EFF44BF97}" presName="Name56" presStyleLbl="parChTrans1D2" presStyleIdx="1" presStyleCnt="7"/>
      <dgm:spPr/>
      <dgm:t>
        <a:bodyPr/>
        <a:lstStyle/>
        <a:p>
          <a:endParaRPr lang="en-US"/>
        </a:p>
      </dgm:t>
    </dgm:pt>
    <dgm:pt modelId="{6961A3DF-0F6D-CF4D-A054-17F0CBB95DE7}" type="pres">
      <dgm:prSet presAssocID="{7DB49781-C834-F14E-96F7-0543E558AE1A}" presName="text0" presStyleLbl="node1" presStyleIdx="2" presStyleCnt="8">
        <dgm:presLayoutVars>
          <dgm:bulletEnabled val="1"/>
        </dgm:presLayoutVars>
      </dgm:prSet>
      <dgm:spPr/>
      <dgm:t>
        <a:bodyPr/>
        <a:lstStyle/>
        <a:p>
          <a:endParaRPr lang="en-US"/>
        </a:p>
      </dgm:t>
    </dgm:pt>
    <dgm:pt modelId="{91F494FC-AF7E-B146-B30F-3052EE2959F7}" type="pres">
      <dgm:prSet presAssocID="{5873F554-82A8-324D-A491-3329C4E6A44E}" presName="Name56" presStyleLbl="parChTrans1D2" presStyleIdx="2" presStyleCnt="7"/>
      <dgm:spPr/>
      <dgm:t>
        <a:bodyPr/>
        <a:lstStyle/>
        <a:p>
          <a:endParaRPr lang="en-US"/>
        </a:p>
      </dgm:t>
    </dgm:pt>
    <dgm:pt modelId="{335333FB-CFF7-C04C-9C07-14EE2D046447}" type="pres">
      <dgm:prSet presAssocID="{D6723354-0E22-0943-9246-585D53D9FCDE}" presName="text0" presStyleLbl="node1" presStyleIdx="3" presStyleCnt="8">
        <dgm:presLayoutVars>
          <dgm:bulletEnabled val="1"/>
        </dgm:presLayoutVars>
      </dgm:prSet>
      <dgm:spPr/>
      <dgm:t>
        <a:bodyPr/>
        <a:lstStyle/>
        <a:p>
          <a:endParaRPr lang="en-US"/>
        </a:p>
      </dgm:t>
    </dgm:pt>
    <dgm:pt modelId="{610DD977-F0FD-0B4E-BA3D-40BD777A95D6}" type="pres">
      <dgm:prSet presAssocID="{8CEC133F-F571-D343-8314-9AF1F2DFBF36}" presName="Name56" presStyleLbl="parChTrans1D2" presStyleIdx="3" presStyleCnt="7"/>
      <dgm:spPr/>
      <dgm:t>
        <a:bodyPr/>
        <a:lstStyle/>
        <a:p>
          <a:endParaRPr lang="en-US"/>
        </a:p>
      </dgm:t>
    </dgm:pt>
    <dgm:pt modelId="{9F8536FC-E5FD-A949-ADDB-031B2FFA217E}" type="pres">
      <dgm:prSet presAssocID="{20ADDDFF-E338-394D-85A2-ADEE17D8278E}" presName="text0" presStyleLbl="node1" presStyleIdx="4" presStyleCnt="8">
        <dgm:presLayoutVars>
          <dgm:bulletEnabled val="1"/>
        </dgm:presLayoutVars>
      </dgm:prSet>
      <dgm:spPr/>
      <dgm:t>
        <a:bodyPr/>
        <a:lstStyle/>
        <a:p>
          <a:endParaRPr lang="en-US"/>
        </a:p>
      </dgm:t>
    </dgm:pt>
    <dgm:pt modelId="{C892F354-4C4B-7549-A3C4-BE32A36A69D0}" type="pres">
      <dgm:prSet presAssocID="{EE9C0F31-4F72-EA46-BA51-297E51FE8EB2}" presName="Name56" presStyleLbl="parChTrans1D2" presStyleIdx="4" presStyleCnt="7"/>
      <dgm:spPr/>
      <dgm:t>
        <a:bodyPr/>
        <a:lstStyle/>
        <a:p>
          <a:endParaRPr lang="en-US"/>
        </a:p>
      </dgm:t>
    </dgm:pt>
    <dgm:pt modelId="{245E5E59-5415-F145-B4E6-D3A71F540AC5}" type="pres">
      <dgm:prSet presAssocID="{0091A40A-485F-5342-8E4B-6467B8F24EB4}" presName="text0" presStyleLbl="node1" presStyleIdx="5" presStyleCnt="8">
        <dgm:presLayoutVars>
          <dgm:bulletEnabled val="1"/>
        </dgm:presLayoutVars>
      </dgm:prSet>
      <dgm:spPr/>
      <dgm:t>
        <a:bodyPr/>
        <a:lstStyle/>
        <a:p>
          <a:endParaRPr lang="en-US"/>
        </a:p>
      </dgm:t>
    </dgm:pt>
    <dgm:pt modelId="{B3417E69-6795-5047-8F71-D71D19A6700A}" type="pres">
      <dgm:prSet presAssocID="{8DE79875-719B-8345-B7B8-B6C2B3403C65}" presName="Name56" presStyleLbl="parChTrans1D2" presStyleIdx="5" presStyleCnt="7"/>
      <dgm:spPr/>
      <dgm:t>
        <a:bodyPr/>
        <a:lstStyle/>
        <a:p>
          <a:endParaRPr lang="en-US"/>
        </a:p>
      </dgm:t>
    </dgm:pt>
    <dgm:pt modelId="{E4AAB1B7-0F0A-4540-97BA-D72933FDB88A}" type="pres">
      <dgm:prSet presAssocID="{76E0B623-E13E-944A-9922-DB31D1AE6177}" presName="text0" presStyleLbl="node1" presStyleIdx="6" presStyleCnt="8">
        <dgm:presLayoutVars>
          <dgm:bulletEnabled val="1"/>
        </dgm:presLayoutVars>
      </dgm:prSet>
      <dgm:spPr/>
      <dgm:t>
        <a:bodyPr/>
        <a:lstStyle/>
        <a:p>
          <a:endParaRPr lang="en-US"/>
        </a:p>
      </dgm:t>
    </dgm:pt>
    <dgm:pt modelId="{51352D6A-0437-E34C-B4E1-0FB2191B23B7}" type="pres">
      <dgm:prSet presAssocID="{9B031522-144F-0C4A-BDB2-3A894E4DE3E3}" presName="Name56" presStyleLbl="parChTrans1D2" presStyleIdx="6" presStyleCnt="7"/>
      <dgm:spPr/>
      <dgm:t>
        <a:bodyPr/>
        <a:lstStyle/>
        <a:p>
          <a:endParaRPr lang="en-US"/>
        </a:p>
      </dgm:t>
    </dgm:pt>
    <dgm:pt modelId="{A35EEFD4-A6FD-7D41-B7F3-8B84FF12ACEE}" type="pres">
      <dgm:prSet presAssocID="{A2E12A7F-7759-1B43-B978-D81E909C29E5}" presName="text0" presStyleLbl="node1" presStyleIdx="7" presStyleCnt="8">
        <dgm:presLayoutVars>
          <dgm:bulletEnabled val="1"/>
        </dgm:presLayoutVars>
      </dgm:prSet>
      <dgm:spPr/>
      <dgm:t>
        <a:bodyPr/>
        <a:lstStyle/>
        <a:p>
          <a:endParaRPr lang="en-US"/>
        </a:p>
      </dgm:t>
    </dgm:pt>
  </dgm:ptLst>
  <dgm:cxnLst>
    <dgm:cxn modelId="{93E2F523-2330-3845-A78B-68E50E32002A}" type="presOf" srcId="{76E0B623-E13E-944A-9922-DB31D1AE6177}" destId="{E4AAB1B7-0F0A-4540-97BA-D72933FDB88A}" srcOrd="0" destOrd="0" presId="urn:microsoft.com/office/officeart/2008/layout/RadialCluster"/>
    <dgm:cxn modelId="{416D07BE-2D8D-3A4C-AAA6-FCF322F044BC}" type="presOf" srcId="{E1A8715F-3C26-7E47-BE9F-CA9FAF839FB5}" destId="{818B0147-1CD6-6A4E-8F8A-3ECC76C760BC}" srcOrd="0" destOrd="0" presId="urn:microsoft.com/office/officeart/2008/layout/RadialCluster"/>
    <dgm:cxn modelId="{80ACD2A0-6DDB-0248-B75F-130A60ABC0AC}" type="presOf" srcId="{7DB49781-C834-F14E-96F7-0543E558AE1A}" destId="{6961A3DF-0F6D-CF4D-A054-17F0CBB95DE7}" srcOrd="0" destOrd="0" presId="urn:microsoft.com/office/officeart/2008/layout/RadialCluster"/>
    <dgm:cxn modelId="{81E50835-5CF0-E54C-A907-3962CA90C2BA}" srcId="{0939BACF-7D3A-6A42-B6C9-B91567D76CD3}" destId="{E1A8715F-3C26-7E47-BE9F-CA9FAF839FB5}" srcOrd="0" destOrd="0" parTransId="{4807B738-A997-4C4C-AB71-E73C8558DCA3}" sibTransId="{2B740C05-6653-884D-8486-76B6918D30A4}"/>
    <dgm:cxn modelId="{E81E0A2D-2F4B-8743-9196-E57C436F80DA}" type="presOf" srcId="{D5C448E5-F680-D846-9688-60C4894DB0B6}" destId="{BA68598B-C9A2-E44E-A4E0-B32663ADE323}" srcOrd="0" destOrd="0" presId="urn:microsoft.com/office/officeart/2008/layout/RadialCluster"/>
    <dgm:cxn modelId="{14960F1E-CC1B-5042-A6FE-F895B4DB7A5A}" type="presOf" srcId="{8DE79875-719B-8345-B7B8-B6C2B3403C65}" destId="{B3417E69-6795-5047-8F71-D71D19A6700A}" srcOrd="0" destOrd="0" presId="urn:microsoft.com/office/officeart/2008/layout/RadialCluster"/>
    <dgm:cxn modelId="{02FD5834-8E31-9042-9DEA-644B57AD1673}" type="presOf" srcId="{5873F554-82A8-324D-A491-3329C4E6A44E}" destId="{91F494FC-AF7E-B146-B30F-3052EE2959F7}" srcOrd="0" destOrd="0" presId="urn:microsoft.com/office/officeart/2008/layout/RadialCluster"/>
    <dgm:cxn modelId="{FD06B4DF-AF83-8A48-9680-3F74F539D421}" srcId="{0939BACF-7D3A-6A42-B6C9-B91567D76CD3}" destId="{20ADDDFF-E338-394D-85A2-ADEE17D8278E}" srcOrd="3" destOrd="0" parTransId="{8CEC133F-F571-D343-8314-9AF1F2DFBF36}" sibTransId="{C59FF22D-7114-904B-A5C8-2CE408EFB643}"/>
    <dgm:cxn modelId="{559EE457-F799-204D-AD98-C0667AC64987}" type="presOf" srcId="{A9AE65BC-EEAD-2B45-979A-425EFF44BF97}" destId="{18EA43D1-BBE9-B54C-86F6-7FE1FCB6BAAB}" srcOrd="0" destOrd="0" presId="urn:microsoft.com/office/officeart/2008/layout/RadialCluster"/>
    <dgm:cxn modelId="{A723AC35-E38A-6048-9070-DDDFBEF6382C}" srcId="{0939BACF-7D3A-6A42-B6C9-B91567D76CD3}" destId="{A2E12A7F-7759-1B43-B978-D81E909C29E5}" srcOrd="6" destOrd="0" parTransId="{9B031522-144F-0C4A-BDB2-3A894E4DE3E3}" sibTransId="{7DCAA43E-32C9-9340-BCF5-AAFC523D0BE0}"/>
    <dgm:cxn modelId="{EE0E7A86-68B2-0C42-8F88-EE74F1EBD36D}" srcId="{0939BACF-7D3A-6A42-B6C9-B91567D76CD3}" destId="{76E0B623-E13E-944A-9922-DB31D1AE6177}" srcOrd="5" destOrd="0" parTransId="{8DE79875-719B-8345-B7B8-B6C2B3403C65}" sibTransId="{B45455AC-AFE8-9F49-969C-FD234BC8A528}"/>
    <dgm:cxn modelId="{AECCF12E-D623-0849-BD0E-B0D32115CBD6}" srcId="{0939BACF-7D3A-6A42-B6C9-B91567D76CD3}" destId="{0091A40A-485F-5342-8E4B-6467B8F24EB4}" srcOrd="4" destOrd="0" parTransId="{EE9C0F31-4F72-EA46-BA51-297E51FE8EB2}" sibTransId="{9E46AD6C-B191-1C42-BEDB-73B0C465C9DE}"/>
    <dgm:cxn modelId="{93FA1A4D-8264-0445-9B88-0E8AE93BB34F}" type="presOf" srcId="{A2E12A7F-7759-1B43-B978-D81E909C29E5}" destId="{A35EEFD4-A6FD-7D41-B7F3-8B84FF12ACEE}" srcOrd="0" destOrd="0" presId="urn:microsoft.com/office/officeart/2008/layout/RadialCluster"/>
    <dgm:cxn modelId="{9BD33FF2-897C-934A-AD29-42F543BED61B}" type="presOf" srcId="{0939BACF-7D3A-6A42-B6C9-B91567D76CD3}" destId="{10689950-1AAC-8B4B-8CED-F8CC6237309A}" srcOrd="0" destOrd="0" presId="urn:microsoft.com/office/officeart/2008/layout/RadialCluster"/>
    <dgm:cxn modelId="{A4537622-498D-2044-872D-1928AA25F6BE}" type="presOf" srcId="{D6723354-0E22-0943-9246-585D53D9FCDE}" destId="{335333FB-CFF7-C04C-9C07-14EE2D046447}" srcOrd="0" destOrd="0" presId="urn:microsoft.com/office/officeart/2008/layout/RadialCluster"/>
    <dgm:cxn modelId="{0F111CAE-5C48-2548-9FC5-ED225E439B09}" srcId="{0939BACF-7D3A-6A42-B6C9-B91567D76CD3}" destId="{D6723354-0E22-0943-9246-585D53D9FCDE}" srcOrd="2" destOrd="0" parTransId="{5873F554-82A8-324D-A491-3329C4E6A44E}" sibTransId="{A9B62F27-5B3F-6842-8B61-5D00907FF17A}"/>
    <dgm:cxn modelId="{4885FA60-891A-6B42-89A8-E34F04E6A472}" type="presOf" srcId="{20ADDDFF-E338-394D-85A2-ADEE17D8278E}" destId="{9F8536FC-E5FD-A949-ADDB-031B2FFA217E}" srcOrd="0" destOrd="0" presId="urn:microsoft.com/office/officeart/2008/layout/RadialCluster"/>
    <dgm:cxn modelId="{90D2FCC7-7D68-1446-A489-1FDC163284A9}" type="presOf" srcId="{9B031522-144F-0C4A-BDB2-3A894E4DE3E3}" destId="{51352D6A-0437-E34C-B4E1-0FB2191B23B7}" srcOrd="0" destOrd="0" presId="urn:microsoft.com/office/officeart/2008/layout/RadialCluster"/>
    <dgm:cxn modelId="{9D24A738-DEB2-444E-8BEC-04656BA2369C}" srcId="{D5C448E5-F680-D846-9688-60C4894DB0B6}" destId="{0939BACF-7D3A-6A42-B6C9-B91567D76CD3}" srcOrd="0" destOrd="0" parTransId="{779BD5F0-885F-E344-B0C2-6E77BB7CC104}" sibTransId="{FA828312-0FED-8248-BDA2-EF7407545614}"/>
    <dgm:cxn modelId="{0EC2A930-EEE0-5543-8E08-58FF242DC081}" srcId="{0939BACF-7D3A-6A42-B6C9-B91567D76CD3}" destId="{7DB49781-C834-F14E-96F7-0543E558AE1A}" srcOrd="1" destOrd="0" parTransId="{A9AE65BC-EEAD-2B45-979A-425EFF44BF97}" sibTransId="{3AC9E34E-EB4A-7C46-BC92-FC0B2D1FFA16}"/>
    <dgm:cxn modelId="{65D6C92A-B249-7343-9B77-0CF525C8820D}" type="presOf" srcId="{8CEC133F-F571-D343-8314-9AF1F2DFBF36}" destId="{610DD977-F0FD-0B4E-BA3D-40BD777A95D6}" srcOrd="0" destOrd="0" presId="urn:microsoft.com/office/officeart/2008/layout/RadialCluster"/>
    <dgm:cxn modelId="{E9F810FD-0389-394D-B03D-1C3C47B8E594}" type="presOf" srcId="{0091A40A-485F-5342-8E4B-6467B8F24EB4}" destId="{245E5E59-5415-F145-B4E6-D3A71F540AC5}" srcOrd="0" destOrd="0" presId="urn:microsoft.com/office/officeart/2008/layout/RadialCluster"/>
    <dgm:cxn modelId="{1E567E3C-5B47-0349-8944-FCA70499B684}" type="presOf" srcId="{4807B738-A997-4C4C-AB71-E73C8558DCA3}" destId="{15C6ED42-4F03-3E4C-BDBF-4EC158754CA8}" srcOrd="0" destOrd="0" presId="urn:microsoft.com/office/officeart/2008/layout/RadialCluster"/>
    <dgm:cxn modelId="{782A823E-29B6-2241-BC6C-24A510CFC346}" type="presOf" srcId="{EE9C0F31-4F72-EA46-BA51-297E51FE8EB2}" destId="{C892F354-4C4B-7549-A3C4-BE32A36A69D0}" srcOrd="0" destOrd="0" presId="urn:microsoft.com/office/officeart/2008/layout/RadialCluster"/>
    <dgm:cxn modelId="{6FA65549-6FED-4144-9EF8-2794FD37ACF3}" type="presParOf" srcId="{BA68598B-C9A2-E44E-A4E0-B32663ADE323}" destId="{AD7344FE-409B-0740-9B6B-52C9BB912074}" srcOrd="0" destOrd="0" presId="urn:microsoft.com/office/officeart/2008/layout/RadialCluster"/>
    <dgm:cxn modelId="{ADACE187-FC4D-D846-B256-91FFF21E4D0B}" type="presParOf" srcId="{AD7344FE-409B-0740-9B6B-52C9BB912074}" destId="{10689950-1AAC-8B4B-8CED-F8CC6237309A}" srcOrd="0" destOrd="0" presId="urn:microsoft.com/office/officeart/2008/layout/RadialCluster"/>
    <dgm:cxn modelId="{49E2CF66-E4F8-AA4F-800B-ED3A5DEB8501}" type="presParOf" srcId="{AD7344FE-409B-0740-9B6B-52C9BB912074}" destId="{15C6ED42-4F03-3E4C-BDBF-4EC158754CA8}" srcOrd="1" destOrd="0" presId="urn:microsoft.com/office/officeart/2008/layout/RadialCluster"/>
    <dgm:cxn modelId="{C04D738F-0B5A-AB4A-84CC-883FF3BD801F}" type="presParOf" srcId="{AD7344FE-409B-0740-9B6B-52C9BB912074}" destId="{818B0147-1CD6-6A4E-8F8A-3ECC76C760BC}" srcOrd="2" destOrd="0" presId="urn:microsoft.com/office/officeart/2008/layout/RadialCluster"/>
    <dgm:cxn modelId="{24795EFB-65A8-594E-BC9E-9FDD0FB16BC0}" type="presParOf" srcId="{AD7344FE-409B-0740-9B6B-52C9BB912074}" destId="{18EA43D1-BBE9-B54C-86F6-7FE1FCB6BAAB}" srcOrd="3" destOrd="0" presId="urn:microsoft.com/office/officeart/2008/layout/RadialCluster"/>
    <dgm:cxn modelId="{8AD1EB18-4121-2C47-8888-97E78CA0570F}" type="presParOf" srcId="{AD7344FE-409B-0740-9B6B-52C9BB912074}" destId="{6961A3DF-0F6D-CF4D-A054-17F0CBB95DE7}" srcOrd="4" destOrd="0" presId="urn:microsoft.com/office/officeart/2008/layout/RadialCluster"/>
    <dgm:cxn modelId="{87FB14EB-C92A-5E4F-922E-002A5440B023}" type="presParOf" srcId="{AD7344FE-409B-0740-9B6B-52C9BB912074}" destId="{91F494FC-AF7E-B146-B30F-3052EE2959F7}" srcOrd="5" destOrd="0" presId="urn:microsoft.com/office/officeart/2008/layout/RadialCluster"/>
    <dgm:cxn modelId="{AF7F2398-82A9-5142-81AD-D3DAD97AC9F5}" type="presParOf" srcId="{AD7344FE-409B-0740-9B6B-52C9BB912074}" destId="{335333FB-CFF7-C04C-9C07-14EE2D046447}" srcOrd="6" destOrd="0" presId="urn:microsoft.com/office/officeart/2008/layout/RadialCluster"/>
    <dgm:cxn modelId="{0301C479-5FC7-AF42-A687-6E3877DCE019}" type="presParOf" srcId="{AD7344FE-409B-0740-9B6B-52C9BB912074}" destId="{610DD977-F0FD-0B4E-BA3D-40BD777A95D6}" srcOrd="7" destOrd="0" presId="urn:microsoft.com/office/officeart/2008/layout/RadialCluster"/>
    <dgm:cxn modelId="{3AC63FB8-31EF-924D-8132-2511DA9FEBD9}" type="presParOf" srcId="{AD7344FE-409B-0740-9B6B-52C9BB912074}" destId="{9F8536FC-E5FD-A949-ADDB-031B2FFA217E}" srcOrd="8" destOrd="0" presId="urn:microsoft.com/office/officeart/2008/layout/RadialCluster"/>
    <dgm:cxn modelId="{3E3A3FF7-8ADB-9748-A590-762245B99049}" type="presParOf" srcId="{AD7344FE-409B-0740-9B6B-52C9BB912074}" destId="{C892F354-4C4B-7549-A3C4-BE32A36A69D0}" srcOrd="9" destOrd="0" presId="urn:microsoft.com/office/officeart/2008/layout/RadialCluster"/>
    <dgm:cxn modelId="{3F2049FA-60BE-6143-A745-F2ECCD91629B}" type="presParOf" srcId="{AD7344FE-409B-0740-9B6B-52C9BB912074}" destId="{245E5E59-5415-F145-B4E6-D3A71F540AC5}" srcOrd="10" destOrd="0" presId="urn:microsoft.com/office/officeart/2008/layout/RadialCluster"/>
    <dgm:cxn modelId="{2481FADD-00A3-E54C-A387-90AF3F02B519}" type="presParOf" srcId="{AD7344FE-409B-0740-9B6B-52C9BB912074}" destId="{B3417E69-6795-5047-8F71-D71D19A6700A}" srcOrd="11" destOrd="0" presId="urn:microsoft.com/office/officeart/2008/layout/RadialCluster"/>
    <dgm:cxn modelId="{B610EF5E-5355-CA4E-93A0-7EBCB70000A0}" type="presParOf" srcId="{AD7344FE-409B-0740-9B6B-52C9BB912074}" destId="{E4AAB1B7-0F0A-4540-97BA-D72933FDB88A}" srcOrd="12" destOrd="0" presId="urn:microsoft.com/office/officeart/2008/layout/RadialCluster"/>
    <dgm:cxn modelId="{60C8F73F-A6C7-F940-BA03-D6DEA666ACA6}" type="presParOf" srcId="{AD7344FE-409B-0740-9B6B-52C9BB912074}" destId="{51352D6A-0437-E34C-B4E1-0FB2191B23B7}" srcOrd="13" destOrd="0" presId="urn:microsoft.com/office/officeart/2008/layout/RadialCluster"/>
    <dgm:cxn modelId="{15EE6E44-D90A-374E-A56B-D74ABE377701}" type="presParOf" srcId="{AD7344FE-409B-0740-9B6B-52C9BB912074}" destId="{A35EEFD4-A6FD-7D41-B7F3-8B84FF12ACEE}" srcOrd="14"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90E22ABE-C5EC-4BA0-B61D-39CB63D7CC1B}" type="doc">
      <dgm:prSet loTypeId="urn:microsoft.com/office/officeart/2008/layout/VerticalCurvedList" loCatId="process" qsTypeId="urn:microsoft.com/office/officeart/2005/8/quickstyle/simple1" qsCatId="simple" csTypeId="urn:microsoft.com/office/officeart/2005/8/colors/colorful1#5" csCatId="colorful" phldr="1"/>
      <dgm:spPr/>
      <dgm:t>
        <a:bodyPr/>
        <a:lstStyle/>
        <a:p>
          <a:endParaRPr lang="en-US"/>
        </a:p>
      </dgm:t>
    </dgm:pt>
    <dgm:pt modelId="{357D9ECB-DEC1-47F5-B443-CF8D85D48333}">
      <dgm:prSet phldrT="[Text]" custT="1">
        <dgm:style>
          <a:lnRef idx="1">
            <a:schemeClr val="accent5"/>
          </a:lnRef>
          <a:fillRef idx="2">
            <a:schemeClr val="accent5"/>
          </a:fillRef>
          <a:effectRef idx="1">
            <a:schemeClr val="accent5"/>
          </a:effectRef>
          <a:fontRef idx="minor">
            <a:schemeClr val="dk1"/>
          </a:fontRef>
        </dgm:style>
      </dgm:prSet>
      <dgm:spPr/>
      <dgm:t>
        <a:bodyPr/>
        <a:lstStyle/>
        <a:p>
          <a:endParaRPr lang="en-US" sz="1800" b="1" kern="1200" dirty="0">
            <a:solidFill>
              <a:schemeClr val="accent5">
                <a:lumMod val="75000"/>
              </a:schemeClr>
            </a:solidFill>
          </a:endParaRPr>
        </a:p>
      </dgm:t>
    </dgm:pt>
    <dgm:pt modelId="{0915891F-F4A9-4244-8947-35696A89CF96}" type="sibTrans" cxnId="{B82E8832-A1C9-49CA-A773-915FFB335FF5}">
      <dgm:prSet/>
      <dgm:spPr/>
      <dgm:t>
        <a:bodyPr/>
        <a:lstStyle/>
        <a:p>
          <a:endParaRPr lang="en-US" sz="1600">
            <a:solidFill>
              <a:schemeClr val="accent1">
                <a:lumMod val="75000"/>
              </a:schemeClr>
            </a:solidFill>
          </a:endParaRPr>
        </a:p>
      </dgm:t>
    </dgm:pt>
    <dgm:pt modelId="{4BF72305-68F4-4E00-AE2A-05E3FDE6591A}" type="parTrans" cxnId="{B82E8832-A1C9-49CA-A773-915FFB335FF5}">
      <dgm:prSet/>
      <dgm:spPr/>
      <dgm:t>
        <a:bodyPr/>
        <a:lstStyle/>
        <a:p>
          <a:endParaRPr lang="en-US" sz="1600">
            <a:solidFill>
              <a:schemeClr val="accent1">
                <a:lumMod val="75000"/>
              </a:schemeClr>
            </a:solidFill>
          </a:endParaRPr>
        </a:p>
      </dgm:t>
    </dgm:pt>
    <dgm:pt modelId="{F71A9A2D-F70C-4A4E-9953-F715F421B4B2}">
      <dgm:prSet phldrT="[Text]" custT="1">
        <dgm:style>
          <a:lnRef idx="1">
            <a:schemeClr val="accent4"/>
          </a:lnRef>
          <a:fillRef idx="2">
            <a:schemeClr val="accent4"/>
          </a:fillRef>
          <a:effectRef idx="1">
            <a:schemeClr val="accent4"/>
          </a:effectRef>
          <a:fontRef idx="minor">
            <a:schemeClr val="dk1"/>
          </a:fontRef>
        </dgm:style>
      </dgm:prSet>
      <dgm:spPr/>
      <dgm:t>
        <a:bodyPr/>
        <a:lstStyle/>
        <a:p>
          <a:endParaRPr lang="en-US" sz="1800" b="1" dirty="0">
            <a:solidFill>
              <a:schemeClr val="accent4">
                <a:lumMod val="50000"/>
              </a:schemeClr>
            </a:solidFill>
          </a:endParaRPr>
        </a:p>
      </dgm:t>
    </dgm:pt>
    <dgm:pt modelId="{4264261E-ED2F-4574-B044-A6DBA7F21509}" type="sibTrans" cxnId="{3A4D8338-BE9F-4740-99C9-980CBCC1414D}">
      <dgm:prSet/>
      <dgm:spPr/>
      <dgm:t>
        <a:bodyPr/>
        <a:lstStyle/>
        <a:p>
          <a:endParaRPr lang="en-US" sz="1600">
            <a:solidFill>
              <a:schemeClr val="accent1">
                <a:lumMod val="75000"/>
              </a:schemeClr>
            </a:solidFill>
          </a:endParaRPr>
        </a:p>
      </dgm:t>
    </dgm:pt>
    <dgm:pt modelId="{6AE34E10-2298-4014-86CA-0A71A430D58C}" type="parTrans" cxnId="{3A4D8338-BE9F-4740-99C9-980CBCC1414D}">
      <dgm:prSet/>
      <dgm:spPr/>
      <dgm:t>
        <a:bodyPr/>
        <a:lstStyle/>
        <a:p>
          <a:endParaRPr lang="en-US" sz="1600">
            <a:solidFill>
              <a:schemeClr val="accent1">
                <a:lumMod val="75000"/>
              </a:schemeClr>
            </a:solidFill>
          </a:endParaRPr>
        </a:p>
      </dgm:t>
    </dgm:pt>
    <dgm:pt modelId="{EEE7E4D5-8BEB-4337-A489-5ACD7BD03B12}">
      <dgm:prSet phldrT="[Text]" custT="1">
        <dgm:style>
          <a:lnRef idx="1">
            <a:schemeClr val="accent3"/>
          </a:lnRef>
          <a:fillRef idx="2">
            <a:schemeClr val="accent3"/>
          </a:fillRef>
          <a:effectRef idx="1">
            <a:schemeClr val="accent3"/>
          </a:effectRef>
          <a:fontRef idx="minor">
            <a:schemeClr val="dk1"/>
          </a:fontRef>
        </dgm:style>
      </dgm:prSet>
      <dgm:spPr/>
      <dgm:t>
        <a:bodyPr/>
        <a:lstStyle/>
        <a:p>
          <a:endParaRPr lang="en-US" sz="2800" b="1" i="0" u="none" dirty="0">
            <a:solidFill>
              <a:schemeClr val="accent3">
                <a:lumMod val="50000"/>
              </a:schemeClr>
            </a:solidFill>
          </a:endParaRPr>
        </a:p>
      </dgm:t>
    </dgm:pt>
    <dgm:pt modelId="{2543DA38-36EF-40C0-9D39-5D1D6F7C0BB9}" type="sibTrans" cxnId="{A600B68E-ECB7-400F-9BCE-9ED06812078D}">
      <dgm:prSet/>
      <dgm:spPr/>
      <dgm:t>
        <a:bodyPr/>
        <a:lstStyle/>
        <a:p>
          <a:endParaRPr lang="en-US" sz="1600">
            <a:solidFill>
              <a:schemeClr val="accent1">
                <a:lumMod val="75000"/>
              </a:schemeClr>
            </a:solidFill>
          </a:endParaRPr>
        </a:p>
      </dgm:t>
    </dgm:pt>
    <dgm:pt modelId="{A4ACBDAF-FD94-4D01-BCD7-7449A8EB40FC}" type="parTrans" cxnId="{A600B68E-ECB7-400F-9BCE-9ED06812078D}">
      <dgm:prSet/>
      <dgm:spPr/>
      <dgm:t>
        <a:bodyPr/>
        <a:lstStyle/>
        <a:p>
          <a:endParaRPr lang="en-US" sz="1600">
            <a:solidFill>
              <a:schemeClr val="accent1">
                <a:lumMod val="75000"/>
              </a:schemeClr>
            </a:solidFill>
          </a:endParaRPr>
        </a:p>
      </dgm:t>
    </dgm:pt>
    <dgm:pt modelId="{9C70E3B4-A709-0F41-AD44-DD4409737102}" type="pres">
      <dgm:prSet presAssocID="{90E22ABE-C5EC-4BA0-B61D-39CB63D7CC1B}" presName="Name0" presStyleCnt="0">
        <dgm:presLayoutVars>
          <dgm:chMax val="7"/>
          <dgm:chPref val="7"/>
          <dgm:dir/>
        </dgm:presLayoutVars>
      </dgm:prSet>
      <dgm:spPr/>
      <dgm:t>
        <a:bodyPr/>
        <a:lstStyle/>
        <a:p>
          <a:endParaRPr lang="en-US"/>
        </a:p>
      </dgm:t>
    </dgm:pt>
    <dgm:pt modelId="{D659C7ED-58E1-F14E-8EF2-9D7DAE9075B5}" type="pres">
      <dgm:prSet presAssocID="{90E22ABE-C5EC-4BA0-B61D-39CB63D7CC1B}" presName="Name1" presStyleCnt="0"/>
      <dgm:spPr/>
      <dgm:t>
        <a:bodyPr/>
        <a:lstStyle/>
        <a:p>
          <a:endParaRPr lang="en-US"/>
        </a:p>
      </dgm:t>
    </dgm:pt>
    <dgm:pt modelId="{4BF19103-C940-A14B-B3CA-842F152B040D}" type="pres">
      <dgm:prSet presAssocID="{90E22ABE-C5EC-4BA0-B61D-39CB63D7CC1B}" presName="cycle" presStyleCnt="0"/>
      <dgm:spPr/>
      <dgm:t>
        <a:bodyPr/>
        <a:lstStyle/>
        <a:p>
          <a:endParaRPr lang="en-US"/>
        </a:p>
      </dgm:t>
    </dgm:pt>
    <dgm:pt modelId="{D2C264BB-4BA4-714C-B2B9-B895C870F010}" type="pres">
      <dgm:prSet presAssocID="{90E22ABE-C5EC-4BA0-B61D-39CB63D7CC1B}" presName="srcNode" presStyleLbl="node1" presStyleIdx="0" presStyleCnt="3"/>
      <dgm:spPr/>
      <dgm:t>
        <a:bodyPr/>
        <a:lstStyle/>
        <a:p>
          <a:endParaRPr lang="en-US"/>
        </a:p>
      </dgm:t>
    </dgm:pt>
    <dgm:pt modelId="{0B8D38D3-ED9C-9C41-9087-D52A1D4250E7}" type="pres">
      <dgm:prSet presAssocID="{90E22ABE-C5EC-4BA0-B61D-39CB63D7CC1B}" presName="conn" presStyleLbl="parChTrans1D2" presStyleIdx="0" presStyleCnt="1" custFlipVert="0" custFlipHor="1" custScaleX="6778" custScaleY="3025" custLinFactNeighborX="85438" custLinFactNeighborY="-24707"/>
      <dgm:spPr/>
      <dgm:t>
        <a:bodyPr/>
        <a:lstStyle/>
        <a:p>
          <a:endParaRPr lang="en-US"/>
        </a:p>
      </dgm:t>
    </dgm:pt>
    <dgm:pt modelId="{8D311287-ABAB-1747-848B-3E6928BC7EF0}" type="pres">
      <dgm:prSet presAssocID="{90E22ABE-C5EC-4BA0-B61D-39CB63D7CC1B}" presName="extraNode" presStyleLbl="node1" presStyleIdx="0" presStyleCnt="3"/>
      <dgm:spPr/>
      <dgm:t>
        <a:bodyPr/>
        <a:lstStyle/>
        <a:p>
          <a:endParaRPr lang="en-US"/>
        </a:p>
      </dgm:t>
    </dgm:pt>
    <dgm:pt modelId="{45FB9CA3-77D3-C746-A88F-5F4D6BC1C6F3}" type="pres">
      <dgm:prSet presAssocID="{90E22ABE-C5EC-4BA0-B61D-39CB63D7CC1B}" presName="dstNode" presStyleLbl="node1" presStyleIdx="0" presStyleCnt="3"/>
      <dgm:spPr/>
      <dgm:t>
        <a:bodyPr/>
        <a:lstStyle/>
        <a:p>
          <a:endParaRPr lang="en-US"/>
        </a:p>
      </dgm:t>
    </dgm:pt>
    <dgm:pt modelId="{E54DAA15-D4F9-A248-88BF-0D10DD684BD4}" type="pres">
      <dgm:prSet presAssocID="{357D9ECB-DEC1-47F5-B443-CF8D85D48333}" presName="text_1" presStyleLbl="node1" presStyleIdx="0" presStyleCnt="3">
        <dgm:presLayoutVars>
          <dgm:bulletEnabled val="1"/>
        </dgm:presLayoutVars>
      </dgm:prSet>
      <dgm:spPr/>
      <dgm:t>
        <a:bodyPr/>
        <a:lstStyle/>
        <a:p>
          <a:endParaRPr lang="en-US"/>
        </a:p>
      </dgm:t>
    </dgm:pt>
    <dgm:pt modelId="{28C6943E-8CDD-544D-9E83-FAB46C0C5E4B}" type="pres">
      <dgm:prSet presAssocID="{357D9ECB-DEC1-47F5-B443-CF8D85D48333}" presName="accent_1" presStyleCnt="0"/>
      <dgm:spPr/>
      <dgm:t>
        <a:bodyPr/>
        <a:lstStyle/>
        <a:p>
          <a:endParaRPr lang="en-US"/>
        </a:p>
      </dgm:t>
    </dgm:pt>
    <dgm:pt modelId="{92DD9C22-548C-0444-8B3D-5B38D7591C27}" type="pres">
      <dgm:prSet presAssocID="{357D9ECB-DEC1-47F5-B443-CF8D85D48333}" presName="accentRepeatNode" presStyleLbl="solidFgAcc1" presStyleIdx="0" presStyleCnt="3">
        <dgm:style>
          <a:lnRef idx="2">
            <a:schemeClr val="accent5"/>
          </a:lnRef>
          <a:fillRef idx="1">
            <a:schemeClr val="lt1"/>
          </a:fillRef>
          <a:effectRef idx="0">
            <a:schemeClr val="accent5"/>
          </a:effectRef>
          <a:fontRef idx="minor">
            <a:schemeClr val="dk1"/>
          </a:fontRef>
        </dgm:style>
      </dgm:prSet>
      <dgm:spPr/>
      <dgm:t>
        <a:bodyPr/>
        <a:lstStyle/>
        <a:p>
          <a:endParaRPr lang="en-US"/>
        </a:p>
      </dgm:t>
    </dgm:pt>
    <dgm:pt modelId="{15A21FF4-D35C-974D-B9C2-F302A95AC986}" type="pres">
      <dgm:prSet presAssocID="{EEE7E4D5-8BEB-4337-A489-5ACD7BD03B12}" presName="text_2" presStyleLbl="node1" presStyleIdx="1" presStyleCnt="3" custScaleY="102941">
        <dgm:presLayoutVars>
          <dgm:bulletEnabled val="1"/>
        </dgm:presLayoutVars>
      </dgm:prSet>
      <dgm:spPr/>
      <dgm:t>
        <a:bodyPr/>
        <a:lstStyle/>
        <a:p>
          <a:endParaRPr lang="en-US"/>
        </a:p>
      </dgm:t>
    </dgm:pt>
    <dgm:pt modelId="{138617BF-0A77-B04E-8C8E-6E2135490F56}" type="pres">
      <dgm:prSet presAssocID="{EEE7E4D5-8BEB-4337-A489-5ACD7BD03B12}" presName="accent_2" presStyleCnt="0"/>
      <dgm:spPr/>
      <dgm:t>
        <a:bodyPr/>
        <a:lstStyle/>
        <a:p>
          <a:endParaRPr lang="en-US"/>
        </a:p>
      </dgm:t>
    </dgm:pt>
    <dgm:pt modelId="{69033783-9F7F-B349-979D-3C08DBC29594}" type="pres">
      <dgm:prSet presAssocID="{EEE7E4D5-8BEB-4337-A489-5ACD7BD03B12}" presName="accentRepeatNode" presStyleLbl="solidFgAcc1" presStyleIdx="1" presStyleCnt="3" custLinFactNeighborX="-28718"/>
      <dgm:spPr/>
      <dgm:t>
        <a:bodyPr/>
        <a:lstStyle/>
        <a:p>
          <a:endParaRPr lang="en-US"/>
        </a:p>
      </dgm:t>
    </dgm:pt>
    <dgm:pt modelId="{477F191F-CDB0-2F4E-99DF-DC7A65CABAC9}" type="pres">
      <dgm:prSet presAssocID="{F71A9A2D-F70C-4A4E-9953-F715F421B4B2}" presName="text_3" presStyleLbl="node1" presStyleIdx="2" presStyleCnt="3" custScaleY="111765">
        <dgm:presLayoutVars>
          <dgm:bulletEnabled val="1"/>
        </dgm:presLayoutVars>
      </dgm:prSet>
      <dgm:spPr/>
      <dgm:t>
        <a:bodyPr/>
        <a:lstStyle/>
        <a:p>
          <a:endParaRPr lang="en-US"/>
        </a:p>
      </dgm:t>
    </dgm:pt>
    <dgm:pt modelId="{99E7C480-2DE5-5F4F-A6E5-5709DC25A991}" type="pres">
      <dgm:prSet presAssocID="{F71A9A2D-F70C-4A4E-9953-F715F421B4B2}" presName="accent_3" presStyleCnt="0"/>
      <dgm:spPr/>
      <dgm:t>
        <a:bodyPr/>
        <a:lstStyle/>
        <a:p>
          <a:endParaRPr lang="en-US"/>
        </a:p>
      </dgm:t>
    </dgm:pt>
    <dgm:pt modelId="{48E1C5D5-242C-444B-8914-6CA2F243EDF1}" type="pres">
      <dgm:prSet presAssocID="{F71A9A2D-F70C-4A4E-9953-F715F421B4B2}" presName="accentRepeatNode" presStyleLbl="solidFgAcc1" presStyleIdx="2" presStyleCnt="3"/>
      <dgm:spPr/>
      <dgm:t>
        <a:bodyPr/>
        <a:lstStyle/>
        <a:p>
          <a:endParaRPr lang="en-US"/>
        </a:p>
      </dgm:t>
    </dgm:pt>
  </dgm:ptLst>
  <dgm:cxnLst>
    <dgm:cxn modelId="{FF3580F4-B90F-A44B-8D54-E2A5A2321BC7}" type="presOf" srcId="{EEE7E4D5-8BEB-4337-A489-5ACD7BD03B12}" destId="{15A21FF4-D35C-974D-B9C2-F302A95AC986}" srcOrd="0" destOrd="0" presId="urn:microsoft.com/office/officeart/2008/layout/VerticalCurvedList"/>
    <dgm:cxn modelId="{3A4D8338-BE9F-4740-99C9-980CBCC1414D}" srcId="{90E22ABE-C5EC-4BA0-B61D-39CB63D7CC1B}" destId="{F71A9A2D-F70C-4A4E-9953-F715F421B4B2}" srcOrd="2" destOrd="0" parTransId="{6AE34E10-2298-4014-86CA-0A71A430D58C}" sibTransId="{4264261E-ED2F-4574-B044-A6DBA7F21509}"/>
    <dgm:cxn modelId="{D9E1239F-E283-604C-89A6-906DBA814872}" type="presOf" srcId="{357D9ECB-DEC1-47F5-B443-CF8D85D48333}" destId="{E54DAA15-D4F9-A248-88BF-0D10DD684BD4}" srcOrd="0" destOrd="0" presId="urn:microsoft.com/office/officeart/2008/layout/VerticalCurvedList"/>
    <dgm:cxn modelId="{F1DF7F79-1D05-2142-887F-0EE634B97A8C}" type="presOf" srcId="{0915891F-F4A9-4244-8947-35696A89CF96}" destId="{0B8D38D3-ED9C-9C41-9087-D52A1D4250E7}" srcOrd="0" destOrd="0" presId="urn:microsoft.com/office/officeart/2008/layout/VerticalCurvedList"/>
    <dgm:cxn modelId="{03FB025E-537E-634B-B6E0-FA715549CE17}" type="presOf" srcId="{F71A9A2D-F70C-4A4E-9953-F715F421B4B2}" destId="{477F191F-CDB0-2F4E-99DF-DC7A65CABAC9}" srcOrd="0" destOrd="0" presId="urn:microsoft.com/office/officeart/2008/layout/VerticalCurvedList"/>
    <dgm:cxn modelId="{B82E8832-A1C9-49CA-A773-915FFB335FF5}" srcId="{90E22ABE-C5EC-4BA0-B61D-39CB63D7CC1B}" destId="{357D9ECB-DEC1-47F5-B443-CF8D85D48333}" srcOrd="0" destOrd="0" parTransId="{4BF72305-68F4-4E00-AE2A-05E3FDE6591A}" sibTransId="{0915891F-F4A9-4244-8947-35696A89CF96}"/>
    <dgm:cxn modelId="{FB8F596A-A530-D744-8914-B268B3717C3E}" type="presOf" srcId="{90E22ABE-C5EC-4BA0-B61D-39CB63D7CC1B}" destId="{9C70E3B4-A709-0F41-AD44-DD4409737102}" srcOrd="0" destOrd="0" presId="urn:microsoft.com/office/officeart/2008/layout/VerticalCurvedList"/>
    <dgm:cxn modelId="{A600B68E-ECB7-400F-9BCE-9ED06812078D}" srcId="{90E22ABE-C5EC-4BA0-B61D-39CB63D7CC1B}" destId="{EEE7E4D5-8BEB-4337-A489-5ACD7BD03B12}" srcOrd="1" destOrd="0" parTransId="{A4ACBDAF-FD94-4D01-BCD7-7449A8EB40FC}" sibTransId="{2543DA38-36EF-40C0-9D39-5D1D6F7C0BB9}"/>
    <dgm:cxn modelId="{CCE0346D-EA77-3045-8A2B-DAB80A57C9EE}" type="presParOf" srcId="{9C70E3B4-A709-0F41-AD44-DD4409737102}" destId="{D659C7ED-58E1-F14E-8EF2-9D7DAE9075B5}" srcOrd="0" destOrd="0" presId="urn:microsoft.com/office/officeart/2008/layout/VerticalCurvedList"/>
    <dgm:cxn modelId="{26701567-4082-0D49-95FD-5151F242A4CD}" type="presParOf" srcId="{D659C7ED-58E1-F14E-8EF2-9D7DAE9075B5}" destId="{4BF19103-C940-A14B-B3CA-842F152B040D}" srcOrd="0" destOrd="0" presId="urn:microsoft.com/office/officeart/2008/layout/VerticalCurvedList"/>
    <dgm:cxn modelId="{F3EB7A0F-9ECB-154C-9C4D-C950414D2026}" type="presParOf" srcId="{4BF19103-C940-A14B-B3CA-842F152B040D}" destId="{D2C264BB-4BA4-714C-B2B9-B895C870F010}" srcOrd="0" destOrd="0" presId="urn:microsoft.com/office/officeart/2008/layout/VerticalCurvedList"/>
    <dgm:cxn modelId="{25BDFF70-D73A-AF4E-B489-4D1CD4AF1244}" type="presParOf" srcId="{4BF19103-C940-A14B-B3CA-842F152B040D}" destId="{0B8D38D3-ED9C-9C41-9087-D52A1D4250E7}" srcOrd="1" destOrd="0" presId="urn:microsoft.com/office/officeart/2008/layout/VerticalCurvedList"/>
    <dgm:cxn modelId="{D312E67B-ACF9-A84A-BB92-3D4927ACCFC5}" type="presParOf" srcId="{4BF19103-C940-A14B-B3CA-842F152B040D}" destId="{8D311287-ABAB-1747-848B-3E6928BC7EF0}" srcOrd="2" destOrd="0" presId="urn:microsoft.com/office/officeart/2008/layout/VerticalCurvedList"/>
    <dgm:cxn modelId="{85C4A4FB-9B3D-BA40-ACE3-A8286CAD74CB}" type="presParOf" srcId="{4BF19103-C940-A14B-B3CA-842F152B040D}" destId="{45FB9CA3-77D3-C746-A88F-5F4D6BC1C6F3}" srcOrd="3" destOrd="0" presId="urn:microsoft.com/office/officeart/2008/layout/VerticalCurvedList"/>
    <dgm:cxn modelId="{B79B0396-505F-1A42-95C3-A46047059D01}" type="presParOf" srcId="{D659C7ED-58E1-F14E-8EF2-9D7DAE9075B5}" destId="{E54DAA15-D4F9-A248-88BF-0D10DD684BD4}" srcOrd="1" destOrd="0" presId="urn:microsoft.com/office/officeart/2008/layout/VerticalCurvedList"/>
    <dgm:cxn modelId="{DE27F81B-AC54-F041-8982-9F93E582859C}" type="presParOf" srcId="{D659C7ED-58E1-F14E-8EF2-9D7DAE9075B5}" destId="{28C6943E-8CDD-544D-9E83-FAB46C0C5E4B}" srcOrd="2" destOrd="0" presId="urn:microsoft.com/office/officeart/2008/layout/VerticalCurvedList"/>
    <dgm:cxn modelId="{9153C064-A34B-4141-B122-2BBD99EC61DF}" type="presParOf" srcId="{28C6943E-8CDD-544D-9E83-FAB46C0C5E4B}" destId="{92DD9C22-548C-0444-8B3D-5B38D7591C27}" srcOrd="0" destOrd="0" presId="urn:microsoft.com/office/officeart/2008/layout/VerticalCurvedList"/>
    <dgm:cxn modelId="{C400C5DA-2745-BD4E-932B-57E0A4E1B8EA}" type="presParOf" srcId="{D659C7ED-58E1-F14E-8EF2-9D7DAE9075B5}" destId="{15A21FF4-D35C-974D-B9C2-F302A95AC986}" srcOrd="3" destOrd="0" presId="urn:microsoft.com/office/officeart/2008/layout/VerticalCurvedList"/>
    <dgm:cxn modelId="{C5560A7C-EC6D-C44B-8E73-5010789AA5A3}" type="presParOf" srcId="{D659C7ED-58E1-F14E-8EF2-9D7DAE9075B5}" destId="{138617BF-0A77-B04E-8C8E-6E2135490F56}" srcOrd="4" destOrd="0" presId="urn:microsoft.com/office/officeart/2008/layout/VerticalCurvedList"/>
    <dgm:cxn modelId="{4E3A2F06-B6BD-EA40-9CED-A43395B96C81}" type="presParOf" srcId="{138617BF-0A77-B04E-8C8E-6E2135490F56}" destId="{69033783-9F7F-B349-979D-3C08DBC29594}" srcOrd="0" destOrd="0" presId="urn:microsoft.com/office/officeart/2008/layout/VerticalCurvedList"/>
    <dgm:cxn modelId="{3127CC45-DD7A-5847-BCBF-8595B8B8B823}" type="presParOf" srcId="{D659C7ED-58E1-F14E-8EF2-9D7DAE9075B5}" destId="{477F191F-CDB0-2F4E-99DF-DC7A65CABAC9}" srcOrd="5" destOrd="0" presId="urn:microsoft.com/office/officeart/2008/layout/VerticalCurvedList"/>
    <dgm:cxn modelId="{D1D4F672-DB61-C245-A6E1-B261CA3F67CD}" type="presParOf" srcId="{D659C7ED-58E1-F14E-8EF2-9D7DAE9075B5}" destId="{99E7C480-2DE5-5F4F-A6E5-5709DC25A991}" srcOrd="6" destOrd="0" presId="urn:microsoft.com/office/officeart/2008/layout/VerticalCurvedList"/>
    <dgm:cxn modelId="{22222EA5-E2C8-F94D-8DFD-A9EE9D6D4429}" type="presParOf" srcId="{99E7C480-2DE5-5F4F-A6E5-5709DC25A991}" destId="{48E1C5D5-242C-444B-8914-6CA2F243EDF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7A8AD-5297-E848-A5D1-EE058AE8A2F0}">
      <dsp:nvSpPr>
        <dsp:cNvPr id="0" name=""/>
        <dsp:cNvSpPr/>
      </dsp:nvSpPr>
      <dsp:spPr>
        <a:xfrm>
          <a:off x="2585466" y="349885"/>
          <a:ext cx="4928616" cy="4928616"/>
        </a:xfrm>
        <a:prstGeom prst="pie">
          <a:avLst>
            <a:gd name="adj1" fmla="val 16200000"/>
            <a:gd name="adj2" fmla="val 19800000"/>
          </a:avLst>
        </a:prstGeom>
        <a:gradFill rotWithShape="0">
          <a:gsLst>
            <a:gs pos="0">
              <a:schemeClr val="accent3">
                <a:shade val="50000"/>
                <a:hueOff val="0"/>
                <a:satOff val="0"/>
                <a:lumOff val="0"/>
                <a:alphaOff val="0"/>
                <a:shade val="51000"/>
                <a:satMod val="130000"/>
              </a:schemeClr>
            </a:gs>
            <a:gs pos="80000">
              <a:schemeClr val="accent3">
                <a:shade val="50000"/>
                <a:hueOff val="0"/>
                <a:satOff val="0"/>
                <a:lumOff val="0"/>
                <a:alphaOff val="0"/>
                <a:shade val="93000"/>
                <a:satMod val="130000"/>
              </a:schemeClr>
            </a:gs>
            <a:gs pos="100000">
              <a:schemeClr val="accent3">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FF0000"/>
              </a:solidFill>
            </a:rPr>
            <a:t>Domestic Violence Destructive </a:t>
          </a:r>
          <a:endParaRPr lang="en-US" sz="1600" b="1" kern="1200" dirty="0">
            <a:solidFill>
              <a:srgbClr val="FF0000"/>
            </a:solidFill>
          </a:endParaRPr>
        </a:p>
      </dsp:txBody>
      <dsp:txXfrm>
        <a:off x="5167121" y="979457"/>
        <a:ext cx="1290828" cy="997458"/>
      </dsp:txXfrm>
    </dsp:sp>
    <dsp:sp modelId="{BFD35730-1CD2-684B-8849-C312601270F6}">
      <dsp:nvSpPr>
        <dsp:cNvPr id="0" name=""/>
        <dsp:cNvSpPr/>
      </dsp:nvSpPr>
      <dsp:spPr>
        <a:xfrm>
          <a:off x="2644139" y="451391"/>
          <a:ext cx="4928616" cy="4928616"/>
        </a:xfrm>
        <a:prstGeom prst="pie">
          <a:avLst>
            <a:gd name="adj1" fmla="val 19800000"/>
            <a:gd name="adj2" fmla="val 1800000"/>
          </a:avLst>
        </a:prstGeom>
        <a:gradFill rotWithShape="0">
          <a:gsLst>
            <a:gs pos="0">
              <a:schemeClr val="accent3">
                <a:shade val="50000"/>
                <a:hueOff val="38095"/>
                <a:satOff val="231"/>
                <a:lumOff val="12876"/>
                <a:alphaOff val="0"/>
                <a:shade val="51000"/>
                <a:satMod val="130000"/>
              </a:schemeClr>
            </a:gs>
            <a:gs pos="80000">
              <a:schemeClr val="accent3">
                <a:shade val="50000"/>
                <a:hueOff val="38095"/>
                <a:satOff val="231"/>
                <a:lumOff val="12876"/>
                <a:alphaOff val="0"/>
                <a:shade val="93000"/>
                <a:satMod val="130000"/>
              </a:schemeClr>
            </a:gs>
            <a:gs pos="100000">
              <a:schemeClr val="accent3">
                <a:shade val="50000"/>
                <a:hueOff val="38095"/>
                <a:satOff val="231"/>
                <a:lumOff val="1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0000"/>
              </a:solidFill>
            </a:rPr>
            <a:t>Domestic Violence Incapable</a:t>
          </a:r>
          <a:endParaRPr lang="en-US" sz="1600" b="1" kern="1200" dirty="0">
            <a:solidFill>
              <a:srgbClr val="FF0000"/>
            </a:solidFill>
          </a:endParaRPr>
        </a:p>
      </dsp:txBody>
      <dsp:txXfrm>
        <a:off x="5988558" y="2446308"/>
        <a:ext cx="1349501" cy="968121"/>
      </dsp:txXfrm>
    </dsp:sp>
    <dsp:sp modelId="{A3572881-C809-664D-A0FD-A9F41C97CC41}">
      <dsp:nvSpPr>
        <dsp:cNvPr id="0" name=""/>
        <dsp:cNvSpPr/>
      </dsp:nvSpPr>
      <dsp:spPr>
        <a:xfrm>
          <a:off x="2585466" y="552898"/>
          <a:ext cx="4928616" cy="4928616"/>
        </a:xfrm>
        <a:prstGeom prst="pie">
          <a:avLst>
            <a:gd name="adj1" fmla="val 1800000"/>
            <a:gd name="adj2" fmla="val 5400000"/>
          </a:avLst>
        </a:prstGeom>
        <a:gradFill rotWithShape="0">
          <a:gsLst>
            <a:gs pos="0">
              <a:schemeClr val="accent3">
                <a:shade val="50000"/>
                <a:hueOff val="76190"/>
                <a:satOff val="463"/>
                <a:lumOff val="25753"/>
                <a:alphaOff val="0"/>
                <a:shade val="51000"/>
                <a:satMod val="130000"/>
              </a:schemeClr>
            </a:gs>
            <a:gs pos="80000">
              <a:schemeClr val="accent3">
                <a:shade val="50000"/>
                <a:hueOff val="76190"/>
                <a:satOff val="463"/>
                <a:lumOff val="25753"/>
                <a:alphaOff val="0"/>
                <a:shade val="93000"/>
                <a:satMod val="130000"/>
              </a:schemeClr>
            </a:gs>
            <a:gs pos="100000">
              <a:schemeClr val="accent3">
                <a:shade val="50000"/>
                <a:hueOff val="76190"/>
                <a:satOff val="463"/>
                <a:lumOff val="2575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0000"/>
              </a:solidFill>
            </a:rPr>
            <a:t>Domestic Violence Blindness </a:t>
          </a:r>
          <a:endParaRPr lang="en-US" sz="1600" b="1" kern="1200" dirty="0">
            <a:solidFill>
              <a:srgbClr val="FF0000"/>
            </a:solidFill>
          </a:endParaRPr>
        </a:p>
      </dsp:txBody>
      <dsp:txXfrm>
        <a:off x="5167121" y="3883821"/>
        <a:ext cx="1290828" cy="997458"/>
      </dsp:txXfrm>
    </dsp:sp>
    <dsp:sp modelId="{D1783394-5DF4-154A-B4E5-4C092B27CC0B}">
      <dsp:nvSpPr>
        <dsp:cNvPr id="0" name=""/>
        <dsp:cNvSpPr/>
      </dsp:nvSpPr>
      <dsp:spPr>
        <a:xfrm>
          <a:off x="2468117" y="552898"/>
          <a:ext cx="4928616" cy="4928616"/>
        </a:xfrm>
        <a:prstGeom prst="pie">
          <a:avLst>
            <a:gd name="adj1" fmla="val 5400000"/>
            <a:gd name="adj2" fmla="val 9000000"/>
          </a:avLst>
        </a:prstGeom>
        <a:gradFill rotWithShape="0">
          <a:gsLst>
            <a:gs pos="0">
              <a:schemeClr val="accent3">
                <a:shade val="50000"/>
                <a:hueOff val="114285"/>
                <a:satOff val="694"/>
                <a:lumOff val="38629"/>
                <a:alphaOff val="0"/>
                <a:shade val="51000"/>
                <a:satMod val="130000"/>
              </a:schemeClr>
            </a:gs>
            <a:gs pos="80000">
              <a:schemeClr val="accent3">
                <a:shade val="50000"/>
                <a:hueOff val="114285"/>
                <a:satOff val="694"/>
                <a:lumOff val="38629"/>
                <a:alphaOff val="0"/>
                <a:shade val="93000"/>
                <a:satMod val="130000"/>
              </a:schemeClr>
            </a:gs>
            <a:gs pos="100000">
              <a:schemeClr val="accent3">
                <a:shade val="50000"/>
                <a:hueOff val="114285"/>
                <a:satOff val="694"/>
                <a:lumOff val="3862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3366FF"/>
              </a:solidFill>
            </a:rPr>
            <a:t>Domestic Violence Pre-Competence</a:t>
          </a:r>
          <a:endParaRPr lang="en-US" sz="1600" b="1" kern="1200" dirty="0">
            <a:solidFill>
              <a:srgbClr val="3366FF"/>
            </a:solidFill>
          </a:endParaRPr>
        </a:p>
      </dsp:txBody>
      <dsp:txXfrm>
        <a:off x="3524250" y="3883821"/>
        <a:ext cx="1290828" cy="997458"/>
      </dsp:txXfrm>
    </dsp:sp>
    <dsp:sp modelId="{14D9B41C-1E2A-2C4B-9F45-F0095BDD4C46}">
      <dsp:nvSpPr>
        <dsp:cNvPr id="0" name=""/>
        <dsp:cNvSpPr/>
      </dsp:nvSpPr>
      <dsp:spPr>
        <a:xfrm>
          <a:off x="2409444" y="451391"/>
          <a:ext cx="4928616" cy="4928616"/>
        </a:xfrm>
        <a:prstGeom prst="pie">
          <a:avLst>
            <a:gd name="adj1" fmla="val 9000000"/>
            <a:gd name="adj2" fmla="val 12600000"/>
          </a:avLst>
        </a:prstGeom>
        <a:gradFill rotWithShape="0">
          <a:gsLst>
            <a:gs pos="0">
              <a:schemeClr val="accent3">
                <a:shade val="50000"/>
                <a:hueOff val="76190"/>
                <a:satOff val="463"/>
                <a:lumOff val="25753"/>
                <a:alphaOff val="0"/>
                <a:shade val="51000"/>
                <a:satMod val="130000"/>
              </a:schemeClr>
            </a:gs>
            <a:gs pos="80000">
              <a:schemeClr val="accent3">
                <a:shade val="50000"/>
                <a:hueOff val="76190"/>
                <a:satOff val="463"/>
                <a:lumOff val="25753"/>
                <a:alphaOff val="0"/>
                <a:shade val="93000"/>
                <a:satMod val="130000"/>
              </a:schemeClr>
            </a:gs>
            <a:gs pos="100000">
              <a:schemeClr val="accent3">
                <a:shade val="50000"/>
                <a:hueOff val="76190"/>
                <a:satOff val="463"/>
                <a:lumOff val="2575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8000"/>
              </a:solidFill>
            </a:rPr>
            <a:t>Domestic Violence Competence</a:t>
          </a:r>
          <a:endParaRPr lang="en-US" sz="1800" b="1" kern="1200" dirty="0">
            <a:solidFill>
              <a:srgbClr val="008000"/>
            </a:solidFill>
          </a:endParaRPr>
        </a:p>
      </dsp:txBody>
      <dsp:txXfrm>
        <a:off x="2644140" y="2446308"/>
        <a:ext cx="1349501" cy="968121"/>
      </dsp:txXfrm>
    </dsp:sp>
    <dsp:sp modelId="{E3A7EF2B-1D57-674A-B447-D5AFD31C157A}">
      <dsp:nvSpPr>
        <dsp:cNvPr id="0" name=""/>
        <dsp:cNvSpPr/>
      </dsp:nvSpPr>
      <dsp:spPr>
        <a:xfrm>
          <a:off x="2468117" y="349885"/>
          <a:ext cx="4928616" cy="4928616"/>
        </a:xfrm>
        <a:prstGeom prst="pie">
          <a:avLst>
            <a:gd name="adj1" fmla="val 12600000"/>
            <a:gd name="adj2" fmla="val 16200000"/>
          </a:avLst>
        </a:prstGeom>
        <a:gradFill rotWithShape="0">
          <a:gsLst>
            <a:gs pos="0">
              <a:schemeClr val="accent3">
                <a:shade val="50000"/>
                <a:hueOff val="38095"/>
                <a:satOff val="231"/>
                <a:lumOff val="12876"/>
                <a:alphaOff val="0"/>
                <a:shade val="51000"/>
                <a:satMod val="130000"/>
              </a:schemeClr>
            </a:gs>
            <a:gs pos="80000">
              <a:schemeClr val="accent3">
                <a:shade val="50000"/>
                <a:hueOff val="38095"/>
                <a:satOff val="231"/>
                <a:lumOff val="12876"/>
                <a:alphaOff val="0"/>
                <a:shade val="93000"/>
                <a:satMod val="130000"/>
              </a:schemeClr>
            </a:gs>
            <a:gs pos="100000">
              <a:schemeClr val="accent3">
                <a:shade val="50000"/>
                <a:hueOff val="38095"/>
                <a:satOff val="231"/>
                <a:lumOff val="1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8000"/>
              </a:solidFill>
            </a:rPr>
            <a:t>Domestic Violence Proficiency</a:t>
          </a:r>
          <a:endParaRPr lang="en-US" sz="1800" b="1" kern="1200" dirty="0">
            <a:solidFill>
              <a:srgbClr val="008000"/>
            </a:solidFill>
          </a:endParaRPr>
        </a:p>
      </dsp:txBody>
      <dsp:txXfrm>
        <a:off x="3524250" y="979457"/>
        <a:ext cx="1290828" cy="997458"/>
      </dsp:txXfrm>
    </dsp:sp>
    <dsp:sp modelId="{7D8DE60F-A703-3E41-A7EA-2C727599BBA1}">
      <dsp:nvSpPr>
        <dsp:cNvPr id="0" name=""/>
        <dsp:cNvSpPr/>
      </dsp:nvSpPr>
      <dsp:spPr>
        <a:xfrm>
          <a:off x="2280181" y="44781"/>
          <a:ext cx="5538825" cy="5538825"/>
        </a:xfrm>
        <a:prstGeom prst="circularArrow">
          <a:avLst>
            <a:gd name="adj1" fmla="val 5085"/>
            <a:gd name="adj2" fmla="val 327528"/>
            <a:gd name="adj3" fmla="val 19472472"/>
            <a:gd name="adj4" fmla="val 16200251"/>
            <a:gd name="adj5" fmla="val 5932"/>
          </a:avLst>
        </a:prstGeom>
        <a:gradFill rotWithShape="0">
          <a:gsLst>
            <a:gs pos="0">
              <a:schemeClr val="accent3">
                <a:shade val="90000"/>
                <a:hueOff val="0"/>
                <a:satOff val="0"/>
                <a:lumOff val="0"/>
                <a:alphaOff val="0"/>
                <a:shade val="51000"/>
                <a:satMod val="130000"/>
              </a:schemeClr>
            </a:gs>
            <a:gs pos="80000">
              <a:schemeClr val="accent3">
                <a:shade val="90000"/>
                <a:hueOff val="0"/>
                <a:satOff val="0"/>
                <a:lumOff val="0"/>
                <a:alphaOff val="0"/>
                <a:shade val="93000"/>
                <a:satMod val="130000"/>
              </a:schemeClr>
            </a:gs>
            <a:gs pos="100000">
              <a:schemeClr val="accent3">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DCC604C-D3BE-D54D-818D-D646E7C78E6E}">
      <dsp:nvSpPr>
        <dsp:cNvPr id="0" name=""/>
        <dsp:cNvSpPr/>
      </dsp:nvSpPr>
      <dsp:spPr>
        <a:xfrm>
          <a:off x="2338855" y="146287"/>
          <a:ext cx="5538825" cy="5538825"/>
        </a:xfrm>
        <a:prstGeom prst="circularArrow">
          <a:avLst>
            <a:gd name="adj1" fmla="val 5085"/>
            <a:gd name="adj2" fmla="val 327528"/>
            <a:gd name="adj3" fmla="val 1472472"/>
            <a:gd name="adj4" fmla="val 19800000"/>
            <a:gd name="adj5" fmla="val 5932"/>
          </a:avLst>
        </a:prstGeom>
        <a:gradFill rotWithShape="0">
          <a:gsLst>
            <a:gs pos="0">
              <a:schemeClr val="accent3">
                <a:shade val="90000"/>
                <a:hueOff val="39745"/>
                <a:satOff val="-850"/>
                <a:lumOff val="9143"/>
                <a:alphaOff val="0"/>
                <a:shade val="51000"/>
                <a:satMod val="130000"/>
              </a:schemeClr>
            </a:gs>
            <a:gs pos="80000">
              <a:schemeClr val="accent3">
                <a:shade val="90000"/>
                <a:hueOff val="39745"/>
                <a:satOff val="-850"/>
                <a:lumOff val="9143"/>
                <a:alphaOff val="0"/>
                <a:shade val="93000"/>
                <a:satMod val="130000"/>
              </a:schemeClr>
            </a:gs>
            <a:gs pos="100000">
              <a:schemeClr val="accent3">
                <a:shade val="90000"/>
                <a:hueOff val="39745"/>
                <a:satOff val="-850"/>
                <a:lumOff val="914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7F5D61-5D8B-1C4B-89FF-4F5EDC1FB2D0}">
      <dsp:nvSpPr>
        <dsp:cNvPr id="0" name=""/>
        <dsp:cNvSpPr/>
      </dsp:nvSpPr>
      <dsp:spPr>
        <a:xfrm>
          <a:off x="2280181" y="247793"/>
          <a:ext cx="5538825" cy="5538825"/>
        </a:xfrm>
        <a:prstGeom prst="circularArrow">
          <a:avLst>
            <a:gd name="adj1" fmla="val 5085"/>
            <a:gd name="adj2" fmla="val 327528"/>
            <a:gd name="adj3" fmla="val 5072221"/>
            <a:gd name="adj4" fmla="val 1800000"/>
            <a:gd name="adj5" fmla="val 5932"/>
          </a:avLst>
        </a:prstGeom>
        <a:gradFill rotWithShape="0">
          <a:gsLst>
            <a:gs pos="0">
              <a:schemeClr val="accent3">
                <a:shade val="90000"/>
                <a:hueOff val="79490"/>
                <a:satOff val="-1699"/>
                <a:lumOff val="18286"/>
                <a:alphaOff val="0"/>
                <a:shade val="51000"/>
                <a:satMod val="130000"/>
              </a:schemeClr>
            </a:gs>
            <a:gs pos="80000">
              <a:schemeClr val="accent3">
                <a:shade val="90000"/>
                <a:hueOff val="79490"/>
                <a:satOff val="-1699"/>
                <a:lumOff val="18286"/>
                <a:alphaOff val="0"/>
                <a:shade val="93000"/>
                <a:satMod val="130000"/>
              </a:schemeClr>
            </a:gs>
            <a:gs pos="100000">
              <a:schemeClr val="accent3">
                <a:shade val="90000"/>
                <a:hueOff val="79490"/>
                <a:satOff val="-1699"/>
                <a:lumOff val="182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D9AF35B-6440-EF4E-BAD2-C46CFE21D939}">
      <dsp:nvSpPr>
        <dsp:cNvPr id="0" name=""/>
        <dsp:cNvSpPr/>
      </dsp:nvSpPr>
      <dsp:spPr>
        <a:xfrm>
          <a:off x="2163193" y="247793"/>
          <a:ext cx="5538825" cy="5538825"/>
        </a:xfrm>
        <a:prstGeom prst="circularArrow">
          <a:avLst>
            <a:gd name="adj1" fmla="val 5085"/>
            <a:gd name="adj2" fmla="val 327528"/>
            <a:gd name="adj3" fmla="val 8672472"/>
            <a:gd name="adj4" fmla="val 5400251"/>
            <a:gd name="adj5" fmla="val 5932"/>
          </a:avLst>
        </a:prstGeom>
        <a:gradFill rotWithShape="0">
          <a:gsLst>
            <a:gs pos="0">
              <a:schemeClr val="accent3">
                <a:shade val="90000"/>
                <a:hueOff val="119235"/>
                <a:satOff val="-2549"/>
                <a:lumOff val="27429"/>
                <a:alphaOff val="0"/>
                <a:shade val="51000"/>
                <a:satMod val="130000"/>
              </a:schemeClr>
            </a:gs>
            <a:gs pos="80000">
              <a:schemeClr val="accent3">
                <a:shade val="90000"/>
                <a:hueOff val="119235"/>
                <a:satOff val="-2549"/>
                <a:lumOff val="27429"/>
                <a:alphaOff val="0"/>
                <a:shade val="93000"/>
                <a:satMod val="130000"/>
              </a:schemeClr>
            </a:gs>
            <a:gs pos="100000">
              <a:schemeClr val="accent3">
                <a:shade val="90000"/>
                <a:hueOff val="119235"/>
                <a:satOff val="-2549"/>
                <a:lumOff val="2742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C1DBA0E-E2F0-A54C-A880-DA7D597D5B52}">
      <dsp:nvSpPr>
        <dsp:cNvPr id="0" name=""/>
        <dsp:cNvSpPr/>
      </dsp:nvSpPr>
      <dsp:spPr>
        <a:xfrm>
          <a:off x="2104519" y="146287"/>
          <a:ext cx="5538825" cy="5538825"/>
        </a:xfrm>
        <a:prstGeom prst="circularArrow">
          <a:avLst>
            <a:gd name="adj1" fmla="val 5085"/>
            <a:gd name="adj2" fmla="val 327528"/>
            <a:gd name="adj3" fmla="val 12272472"/>
            <a:gd name="adj4" fmla="val 9000000"/>
            <a:gd name="adj5" fmla="val 5932"/>
          </a:avLst>
        </a:prstGeom>
        <a:gradFill rotWithShape="0">
          <a:gsLst>
            <a:gs pos="0">
              <a:schemeClr val="accent3">
                <a:shade val="90000"/>
                <a:hueOff val="79490"/>
                <a:satOff val="-1699"/>
                <a:lumOff val="18286"/>
                <a:alphaOff val="0"/>
                <a:shade val="51000"/>
                <a:satMod val="130000"/>
              </a:schemeClr>
            </a:gs>
            <a:gs pos="80000">
              <a:schemeClr val="accent3">
                <a:shade val="90000"/>
                <a:hueOff val="79490"/>
                <a:satOff val="-1699"/>
                <a:lumOff val="18286"/>
                <a:alphaOff val="0"/>
                <a:shade val="93000"/>
                <a:satMod val="130000"/>
              </a:schemeClr>
            </a:gs>
            <a:gs pos="100000">
              <a:schemeClr val="accent3">
                <a:shade val="90000"/>
                <a:hueOff val="79490"/>
                <a:satOff val="-1699"/>
                <a:lumOff val="182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668D6DC-745D-D14F-A144-776F78521AEA}">
      <dsp:nvSpPr>
        <dsp:cNvPr id="0" name=""/>
        <dsp:cNvSpPr/>
      </dsp:nvSpPr>
      <dsp:spPr>
        <a:xfrm>
          <a:off x="2163193" y="44781"/>
          <a:ext cx="5538825" cy="5538825"/>
        </a:xfrm>
        <a:prstGeom prst="circularArrow">
          <a:avLst>
            <a:gd name="adj1" fmla="val 5085"/>
            <a:gd name="adj2" fmla="val 327528"/>
            <a:gd name="adj3" fmla="val 15872221"/>
            <a:gd name="adj4" fmla="val 12600000"/>
            <a:gd name="adj5" fmla="val 5932"/>
          </a:avLst>
        </a:prstGeom>
        <a:gradFill rotWithShape="0">
          <a:gsLst>
            <a:gs pos="0">
              <a:schemeClr val="accent3">
                <a:shade val="90000"/>
                <a:hueOff val="39745"/>
                <a:satOff val="-850"/>
                <a:lumOff val="9143"/>
                <a:alphaOff val="0"/>
                <a:shade val="51000"/>
                <a:satMod val="130000"/>
              </a:schemeClr>
            </a:gs>
            <a:gs pos="80000">
              <a:schemeClr val="accent3">
                <a:shade val="90000"/>
                <a:hueOff val="39745"/>
                <a:satOff val="-850"/>
                <a:lumOff val="9143"/>
                <a:alphaOff val="0"/>
                <a:shade val="93000"/>
                <a:satMod val="130000"/>
              </a:schemeClr>
            </a:gs>
            <a:gs pos="100000">
              <a:schemeClr val="accent3">
                <a:shade val="90000"/>
                <a:hueOff val="39745"/>
                <a:satOff val="-850"/>
                <a:lumOff val="914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D2B638-1772-4F56-85E6-78EB9F3FE3E6}">
      <dsp:nvSpPr>
        <dsp:cNvPr id="0" name=""/>
        <dsp:cNvSpPr/>
      </dsp:nvSpPr>
      <dsp:spPr>
        <a:xfrm>
          <a:off x="3406166" y="-245385"/>
          <a:ext cx="1859823" cy="1524908"/>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CC223A"/>
              </a:solidFill>
            </a:rPr>
            <a:t>Perpetrator’s pattern of coercive control</a:t>
          </a:r>
          <a:endParaRPr lang="en-US" sz="1400" b="1" kern="1200" dirty="0">
            <a:solidFill>
              <a:srgbClr val="CC223A"/>
            </a:solidFill>
          </a:endParaRPr>
        </a:p>
      </dsp:txBody>
      <dsp:txXfrm>
        <a:off x="3480606" y="-170945"/>
        <a:ext cx="1710943" cy="1376028"/>
      </dsp:txXfrm>
    </dsp:sp>
    <dsp:sp modelId="{6AA66267-A815-41BB-A828-0C8405D7CD02}">
      <dsp:nvSpPr>
        <dsp:cNvPr id="0" name=""/>
        <dsp:cNvSpPr/>
      </dsp:nvSpPr>
      <dsp:spPr>
        <a:xfrm>
          <a:off x="2323046" y="468834"/>
          <a:ext cx="3860466" cy="3860466"/>
        </a:xfrm>
        <a:custGeom>
          <a:avLst/>
          <a:gdLst/>
          <a:ahLst/>
          <a:cxnLst/>
          <a:rect l="0" t="0" r="0" b="0"/>
          <a:pathLst>
            <a:path>
              <a:moveTo>
                <a:pt x="2950825" y="291882"/>
              </a:moveTo>
              <a:arcTo wR="1930233" hR="1930233" stAng="18115222" swAng="163462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456E27C-7C16-498B-9DC3-D046AEBBBC74}">
      <dsp:nvSpPr>
        <dsp:cNvPr id="0" name=""/>
        <dsp:cNvSpPr/>
      </dsp:nvSpPr>
      <dsp:spPr>
        <a:xfrm>
          <a:off x="5257807" y="1417640"/>
          <a:ext cx="1889111" cy="152490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accent3">
                  <a:lumMod val="50000"/>
                </a:schemeClr>
              </a:solidFill>
            </a:rPr>
            <a:t>Actions taken by the perpetrator to harm the child</a:t>
          </a:r>
          <a:endParaRPr lang="en-US" sz="1400" b="1" kern="1200" dirty="0">
            <a:solidFill>
              <a:schemeClr val="accent3">
                <a:lumMod val="50000"/>
              </a:schemeClr>
            </a:solidFill>
          </a:endParaRPr>
        </a:p>
      </dsp:txBody>
      <dsp:txXfrm>
        <a:off x="5332247" y="1492080"/>
        <a:ext cx="1740231" cy="1376028"/>
      </dsp:txXfrm>
    </dsp:sp>
    <dsp:sp modelId="{93D7C288-B000-4EA4-A286-B53002C860A8}">
      <dsp:nvSpPr>
        <dsp:cNvPr id="0" name=""/>
        <dsp:cNvSpPr/>
      </dsp:nvSpPr>
      <dsp:spPr>
        <a:xfrm>
          <a:off x="2308842" y="779234"/>
          <a:ext cx="3860466" cy="3860466"/>
        </a:xfrm>
        <a:custGeom>
          <a:avLst/>
          <a:gdLst/>
          <a:ahLst/>
          <a:cxnLst/>
          <a:rect l="0" t="0" r="0" b="0"/>
          <a:pathLst>
            <a:path>
              <a:moveTo>
                <a:pt x="3845965" y="2166393"/>
              </a:moveTo>
              <a:arcTo wR="1930233" hR="1930233" stAng="421657" swAng="541951"/>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EE4FC0E-9061-4C90-A31E-B2DA28EDA837}">
      <dsp:nvSpPr>
        <dsp:cNvPr id="0" name=""/>
        <dsp:cNvSpPr/>
      </dsp:nvSpPr>
      <dsp:spPr>
        <a:xfrm>
          <a:off x="4540729" y="3246439"/>
          <a:ext cx="1859823" cy="1524908"/>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accent4">
                  <a:lumMod val="50000"/>
                </a:schemeClr>
              </a:solidFill>
            </a:rPr>
            <a:t>Full spectrum of the non-offending parent’s efforts to promote the safety and well being of the child</a:t>
          </a:r>
          <a:endParaRPr lang="en-US" sz="1400" b="1" kern="1200" dirty="0">
            <a:solidFill>
              <a:schemeClr val="accent4">
                <a:lumMod val="50000"/>
              </a:schemeClr>
            </a:solidFill>
          </a:endParaRPr>
        </a:p>
      </dsp:txBody>
      <dsp:txXfrm>
        <a:off x="4615169" y="3320879"/>
        <a:ext cx="1710943" cy="1376028"/>
      </dsp:txXfrm>
    </dsp:sp>
    <dsp:sp modelId="{738EE03D-0DED-4BA8-BA4D-6A2B2F512520}">
      <dsp:nvSpPr>
        <dsp:cNvPr id="0" name=""/>
        <dsp:cNvSpPr/>
      </dsp:nvSpPr>
      <dsp:spPr>
        <a:xfrm>
          <a:off x="2405844" y="517068"/>
          <a:ext cx="3860466" cy="3860466"/>
        </a:xfrm>
        <a:custGeom>
          <a:avLst/>
          <a:gdLst/>
          <a:ahLst/>
          <a:cxnLst/>
          <a:rect l="0" t="0" r="0" b="0"/>
          <a:pathLst>
            <a:path>
              <a:moveTo>
                <a:pt x="2130814" y="3850016"/>
              </a:moveTo>
              <a:arcTo wR="1930233" hR="1930233" stAng="5042120" swAng="715760"/>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6D98413-D82B-44C5-AD0A-0BF085211EDA}">
      <dsp:nvSpPr>
        <dsp:cNvPr id="0" name=""/>
        <dsp:cNvSpPr/>
      </dsp:nvSpPr>
      <dsp:spPr>
        <a:xfrm>
          <a:off x="2271603" y="3246439"/>
          <a:ext cx="1859823" cy="1524908"/>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accent5">
                  <a:lumMod val="50000"/>
                </a:schemeClr>
              </a:solidFill>
            </a:rPr>
            <a:t>Adverse impact of the perpetrator’s behavior on the child</a:t>
          </a:r>
          <a:endParaRPr lang="en-US" sz="1400" b="1" kern="1200" dirty="0">
            <a:solidFill>
              <a:schemeClr val="accent5">
                <a:lumMod val="50000"/>
              </a:schemeClr>
            </a:solidFill>
          </a:endParaRPr>
        </a:p>
      </dsp:txBody>
      <dsp:txXfrm>
        <a:off x="2346043" y="3320879"/>
        <a:ext cx="1710943" cy="1376028"/>
      </dsp:txXfrm>
    </dsp:sp>
    <dsp:sp modelId="{BC135876-06DF-405B-B0EE-9BA81724921B}">
      <dsp:nvSpPr>
        <dsp:cNvPr id="0" name=""/>
        <dsp:cNvSpPr/>
      </dsp:nvSpPr>
      <dsp:spPr>
        <a:xfrm>
          <a:off x="2572980" y="1163375"/>
          <a:ext cx="3860466" cy="3860466"/>
        </a:xfrm>
        <a:custGeom>
          <a:avLst/>
          <a:gdLst/>
          <a:ahLst/>
          <a:cxnLst/>
          <a:rect l="0" t="0" r="0" b="0"/>
          <a:pathLst>
            <a:path>
              <a:moveTo>
                <a:pt x="5821" y="2080034"/>
              </a:moveTo>
              <a:arcTo wR="1930233" hR="1930233" stAng="10532935" swAng="530967"/>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922C8FD-6FE5-458D-8AF0-C3C291D0EB37}">
      <dsp:nvSpPr>
        <dsp:cNvPr id="0" name=""/>
        <dsp:cNvSpPr/>
      </dsp:nvSpPr>
      <dsp:spPr>
        <a:xfrm>
          <a:off x="1600193" y="1417639"/>
          <a:ext cx="1859823" cy="1524908"/>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accent6">
                  <a:lumMod val="50000"/>
                </a:schemeClr>
              </a:solidFill>
            </a:rPr>
            <a:t>Role of substance abuse, mental health, culture and other socio-economic factors</a:t>
          </a:r>
          <a:endParaRPr lang="en-US" sz="1400" b="1" kern="1200" dirty="0">
            <a:solidFill>
              <a:schemeClr val="accent6">
                <a:lumMod val="50000"/>
              </a:schemeClr>
            </a:solidFill>
          </a:endParaRPr>
        </a:p>
      </dsp:txBody>
      <dsp:txXfrm>
        <a:off x="1674633" y="1492079"/>
        <a:ext cx="1710943" cy="1376028"/>
      </dsp:txXfrm>
    </dsp:sp>
    <dsp:sp modelId="{B3C2B1EF-7549-4210-81C7-3FEF022E2979}">
      <dsp:nvSpPr>
        <dsp:cNvPr id="0" name=""/>
        <dsp:cNvSpPr/>
      </dsp:nvSpPr>
      <dsp:spPr>
        <a:xfrm>
          <a:off x="2603168" y="392489"/>
          <a:ext cx="3860466" cy="3860466"/>
        </a:xfrm>
        <a:custGeom>
          <a:avLst/>
          <a:gdLst/>
          <a:ahLst/>
          <a:cxnLst/>
          <a:rect l="0" t="0" r="0" b="0"/>
          <a:pathLst>
            <a:path>
              <a:moveTo>
                <a:pt x="229487" y="1017400"/>
              </a:moveTo>
              <a:arcTo wR="1930233" hR="1930233" stAng="12493414" swAng="1547044"/>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324C8-D32B-3841-806A-B9AA0502580F}">
      <dsp:nvSpPr>
        <dsp:cNvPr id="0" name=""/>
        <dsp:cNvSpPr/>
      </dsp:nvSpPr>
      <dsp:spPr>
        <a:xfrm>
          <a:off x="1004" y="325946"/>
          <a:ext cx="3917900" cy="235074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kern="1200" dirty="0" smtClean="0">
              <a:solidFill>
                <a:srgbClr val="000000"/>
              </a:solidFill>
            </a:rPr>
            <a:t>Strong evidence that:</a:t>
          </a:r>
          <a:endParaRPr lang="en-US" sz="2400"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CPS staff assign less blame to victims for staying in a violent relationship;</a:t>
          </a:r>
          <a:endParaRPr lang="en-US" sz="1800"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CPS staff increase their concern about, and documentation of the effects of children witnessing domestic violence.</a:t>
          </a:r>
          <a:endParaRPr lang="en-US" sz="1800" kern="1200" dirty="0">
            <a:solidFill>
              <a:srgbClr val="000000"/>
            </a:solidFill>
          </a:endParaRPr>
        </a:p>
      </dsp:txBody>
      <dsp:txXfrm>
        <a:off x="1004" y="325946"/>
        <a:ext cx="3917900" cy="2350740"/>
      </dsp:txXfrm>
    </dsp:sp>
    <dsp:sp modelId="{9F9252FA-DB84-6748-97EF-8DBE3E8C33C0}">
      <dsp:nvSpPr>
        <dsp:cNvPr id="0" name=""/>
        <dsp:cNvSpPr/>
      </dsp:nvSpPr>
      <dsp:spPr>
        <a:xfrm>
          <a:off x="4310695" y="325946"/>
          <a:ext cx="3917900" cy="235074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kern="1200" dirty="0" smtClean="0">
              <a:solidFill>
                <a:srgbClr val="000000"/>
              </a:solidFill>
            </a:rPr>
            <a:t>Mixed Evidence:</a:t>
          </a:r>
          <a:endParaRPr lang="en-US" sz="2400" b="1"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CPS staff increase their understanding of coercive control; </a:t>
          </a:r>
          <a:endParaRPr lang="en-US" sz="1800"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 CPS staff enhance safety planning for victims and children; </a:t>
          </a:r>
          <a:endParaRPr lang="en-US" sz="1800"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 CPS staff increase perpetrators’ accountability. 	</a:t>
          </a:r>
        </a:p>
      </dsp:txBody>
      <dsp:txXfrm>
        <a:off x="4310695" y="325946"/>
        <a:ext cx="3917900" cy="2350740"/>
      </dsp:txXfrm>
    </dsp:sp>
    <dsp:sp modelId="{D8890C91-44B7-6B45-8484-32CC49FB1EEC}">
      <dsp:nvSpPr>
        <dsp:cNvPr id="0" name=""/>
        <dsp:cNvSpPr/>
      </dsp:nvSpPr>
      <dsp:spPr>
        <a:xfrm>
          <a:off x="2155849" y="3068476"/>
          <a:ext cx="3917900" cy="235074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1" kern="1200" dirty="0" smtClean="0">
              <a:solidFill>
                <a:srgbClr val="000000"/>
              </a:solidFill>
            </a:rPr>
            <a:t>Little evidence that:</a:t>
          </a:r>
          <a:endParaRPr lang="en-US" sz="2400" b="1"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CPS agencies change written policies; and</a:t>
          </a:r>
          <a:endParaRPr lang="en-US" sz="1800" kern="1200" dirty="0">
            <a:solidFill>
              <a:srgbClr val="000000"/>
            </a:solidFill>
          </a:endParaRPr>
        </a:p>
        <a:p>
          <a:pPr marL="171450" lvl="1" indent="-171450" algn="l" defTabSz="800100" rtl="0">
            <a:lnSpc>
              <a:spcPct val="90000"/>
            </a:lnSpc>
            <a:spcBef>
              <a:spcPct val="0"/>
            </a:spcBef>
            <a:spcAft>
              <a:spcPct val="15000"/>
            </a:spcAft>
            <a:buChar char="••"/>
          </a:pPr>
          <a:r>
            <a:rPr lang="en-US" sz="1800" kern="1200" dirty="0" smtClean="0">
              <a:solidFill>
                <a:srgbClr val="000000"/>
              </a:solidFill>
            </a:rPr>
            <a:t>Community stakeholders become more receptive to Safe and Together policies and principles. 		</a:t>
          </a:r>
          <a:endParaRPr lang="en-US" sz="1800" kern="1200" dirty="0">
            <a:solidFill>
              <a:srgbClr val="000000"/>
            </a:solidFill>
          </a:endParaRPr>
        </a:p>
      </dsp:txBody>
      <dsp:txXfrm>
        <a:off x="2155849" y="3068476"/>
        <a:ext cx="3917900" cy="2350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FA676-5E6C-5146-9F97-45879A5ECB6B}">
      <dsp:nvSpPr>
        <dsp:cNvPr id="0" name=""/>
        <dsp:cNvSpPr/>
      </dsp:nvSpPr>
      <dsp:spPr>
        <a:xfrm>
          <a:off x="2989659" y="35"/>
          <a:ext cx="2250281" cy="1462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Perpetrator pattern</a:t>
          </a:r>
          <a:endParaRPr lang="en-US" sz="2400" kern="1200" dirty="0"/>
        </a:p>
      </dsp:txBody>
      <dsp:txXfrm>
        <a:off x="3061061" y="71437"/>
        <a:ext cx="2107477" cy="1319878"/>
      </dsp:txXfrm>
    </dsp:sp>
    <dsp:sp modelId="{9607E47D-1BB9-EE45-AF35-26BB30FB38A7}">
      <dsp:nvSpPr>
        <dsp:cNvPr id="0" name=""/>
        <dsp:cNvSpPr/>
      </dsp:nvSpPr>
      <dsp:spPr>
        <a:xfrm>
          <a:off x="2162041" y="731376"/>
          <a:ext cx="3905517" cy="3905517"/>
        </a:xfrm>
        <a:custGeom>
          <a:avLst/>
          <a:gdLst/>
          <a:ahLst/>
          <a:cxnLst/>
          <a:rect l="0" t="0" r="0" b="0"/>
          <a:pathLst>
            <a:path>
              <a:moveTo>
                <a:pt x="3380698" y="620746"/>
              </a:moveTo>
              <a:arcTo wR="1952758" hR="1952758" stAng="19019438" swAng="230458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35543B0-49A1-F94C-8837-8199833B2695}">
      <dsp:nvSpPr>
        <dsp:cNvPr id="0" name=""/>
        <dsp:cNvSpPr/>
      </dsp:nvSpPr>
      <dsp:spPr>
        <a:xfrm>
          <a:off x="4680797" y="2929173"/>
          <a:ext cx="2250281" cy="1462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 Child centered</a:t>
          </a:r>
          <a:endParaRPr lang="en-US" sz="2400" kern="1200" dirty="0"/>
        </a:p>
      </dsp:txBody>
      <dsp:txXfrm>
        <a:off x="4752199" y="3000575"/>
        <a:ext cx="2107477" cy="1319878"/>
      </dsp:txXfrm>
    </dsp:sp>
    <dsp:sp modelId="{DEFE16FC-AE72-264F-9402-76A18CDBF294}">
      <dsp:nvSpPr>
        <dsp:cNvPr id="0" name=""/>
        <dsp:cNvSpPr/>
      </dsp:nvSpPr>
      <dsp:spPr>
        <a:xfrm>
          <a:off x="2162041" y="731376"/>
          <a:ext cx="3905517" cy="3905517"/>
        </a:xfrm>
        <a:custGeom>
          <a:avLst/>
          <a:gdLst/>
          <a:ahLst/>
          <a:cxnLst/>
          <a:rect l="0" t="0" r="0" b="0"/>
          <a:pathLst>
            <a:path>
              <a:moveTo>
                <a:pt x="2552850" y="3811025"/>
              </a:moveTo>
              <a:arcTo wR="1952758" hR="1952758" stAng="4326188" swAng="214762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30EACF4-BBD1-5D43-9FA7-4E2B1DCCFE4E}">
      <dsp:nvSpPr>
        <dsp:cNvPr id="0" name=""/>
        <dsp:cNvSpPr/>
      </dsp:nvSpPr>
      <dsp:spPr>
        <a:xfrm>
          <a:off x="1298520" y="2929173"/>
          <a:ext cx="2250281" cy="14626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Survivor strength-based</a:t>
          </a:r>
          <a:endParaRPr lang="en-US" sz="2400" kern="1200" dirty="0"/>
        </a:p>
      </dsp:txBody>
      <dsp:txXfrm>
        <a:off x="1369922" y="3000575"/>
        <a:ext cx="2107477" cy="1319878"/>
      </dsp:txXfrm>
    </dsp:sp>
    <dsp:sp modelId="{7CE1E541-FA12-8B49-ABCF-3B3835C2FE7C}">
      <dsp:nvSpPr>
        <dsp:cNvPr id="0" name=""/>
        <dsp:cNvSpPr/>
      </dsp:nvSpPr>
      <dsp:spPr>
        <a:xfrm>
          <a:off x="2162041" y="731376"/>
          <a:ext cx="3905517" cy="3905517"/>
        </a:xfrm>
        <a:custGeom>
          <a:avLst/>
          <a:gdLst/>
          <a:ahLst/>
          <a:cxnLst/>
          <a:rect l="0" t="0" r="0" b="0"/>
          <a:pathLst>
            <a:path>
              <a:moveTo>
                <a:pt x="6289" y="1796160"/>
              </a:moveTo>
              <a:arcTo wR="1952758" hR="1952758" stAng="11075980" swAng="230458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B5238-7E43-6A4B-B681-9160045A16F0}">
      <dsp:nvSpPr>
        <dsp:cNvPr id="0" name=""/>
        <dsp:cNvSpPr/>
      </dsp:nvSpPr>
      <dsp:spPr>
        <a:xfrm>
          <a:off x="4" y="1247598"/>
          <a:ext cx="8762995" cy="49385"/>
        </a:xfrm>
        <a:prstGeom prst="rightArrow">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6C5D13-ED6C-0B4C-BDBB-1144F06C0B9A}">
      <dsp:nvSpPr>
        <dsp:cNvPr id="0" name=""/>
        <dsp:cNvSpPr/>
      </dsp:nvSpPr>
      <dsp:spPr>
        <a:xfrm>
          <a:off x="0" y="0"/>
          <a:ext cx="1009668" cy="1447800"/>
        </a:xfrm>
        <a:prstGeom prst="roundRect">
          <a:avLst/>
        </a:prstGeom>
        <a:solidFill>
          <a:schemeClr val="accent3">
            <a:shade val="50000"/>
            <a:hueOff val="0"/>
            <a:satOff val="0"/>
            <a:lumOff val="0"/>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solidFill>
                <a:srgbClr val="FF0000"/>
              </a:solidFill>
              <a:latin typeface="Century Gothic" charset="0"/>
            </a:rPr>
            <a:t>Domestic Violence Destructive </a:t>
          </a:r>
          <a:endParaRPr lang="en-US" sz="1200" b="1" kern="1200" dirty="0">
            <a:solidFill>
              <a:srgbClr val="FF0000"/>
            </a:solidFill>
          </a:endParaRPr>
        </a:p>
      </dsp:txBody>
      <dsp:txXfrm>
        <a:off x="49288" y="49288"/>
        <a:ext cx="911092" cy="1349224"/>
      </dsp:txXfrm>
    </dsp:sp>
    <dsp:sp modelId="{7CB759B4-EDCA-094D-B600-D34476772D82}">
      <dsp:nvSpPr>
        <dsp:cNvPr id="0" name=""/>
        <dsp:cNvSpPr/>
      </dsp:nvSpPr>
      <dsp:spPr>
        <a:xfrm>
          <a:off x="1148705" y="0"/>
          <a:ext cx="1156852" cy="1447800"/>
        </a:xfrm>
        <a:prstGeom prst="roundRect">
          <a:avLst/>
        </a:prstGeom>
        <a:solidFill>
          <a:schemeClr val="accent3">
            <a:shade val="50000"/>
            <a:hueOff val="38095"/>
            <a:satOff val="231"/>
            <a:lumOff val="12876"/>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0000"/>
              </a:solidFill>
              <a:latin typeface="Century Gothic" charset="0"/>
            </a:rPr>
            <a:t>Domestic Violence Incapable</a:t>
          </a:r>
          <a:endParaRPr lang="en-US" sz="1200" b="1" kern="1200" dirty="0">
            <a:solidFill>
              <a:srgbClr val="FF0000"/>
            </a:solidFill>
            <a:latin typeface="Century Gothic" charset="0"/>
          </a:endParaRPr>
        </a:p>
      </dsp:txBody>
      <dsp:txXfrm>
        <a:off x="1205178" y="56473"/>
        <a:ext cx="1043906" cy="1334854"/>
      </dsp:txXfrm>
    </dsp:sp>
    <dsp:sp modelId="{B861E6FA-3037-E644-8406-39DB84D9459B}">
      <dsp:nvSpPr>
        <dsp:cNvPr id="0" name=""/>
        <dsp:cNvSpPr/>
      </dsp:nvSpPr>
      <dsp:spPr>
        <a:xfrm>
          <a:off x="2501434" y="0"/>
          <a:ext cx="1265047" cy="1447800"/>
        </a:xfrm>
        <a:prstGeom prst="roundRect">
          <a:avLst/>
        </a:prstGeom>
        <a:solidFill>
          <a:schemeClr val="accent3">
            <a:shade val="50000"/>
            <a:hueOff val="76190"/>
            <a:satOff val="463"/>
            <a:lumOff val="25753"/>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0000"/>
              </a:solidFill>
              <a:latin typeface="Century Gothic" charset="0"/>
            </a:rPr>
            <a:t>Domestic Violence Blindness </a:t>
          </a:r>
          <a:endParaRPr lang="en-US" sz="1200" b="1" kern="1200" dirty="0">
            <a:solidFill>
              <a:srgbClr val="FF0000"/>
            </a:solidFill>
            <a:latin typeface="Century Gothic" charset="0"/>
          </a:endParaRPr>
        </a:p>
      </dsp:txBody>
      <dsp:txXfrm>
        <a:off x="2563189" y="61755"/>
        <a:ext cx="1141537" cy="1324290"/>
      </dsp:txXfrm>
    </dsp:sp>
    <dsp:sp modelId="{225FD750-9B13-AF46-8278-B5A60CA02E80}">
      <dsp:nvSpPr>
        <dsp:cNvPr id="0" name=""/>
        <dsp:cNvSpPr/>
      </dsp:nvSpPr>
      <dsp:spPr>
        <a:xfrm>
          <a:off x="3990799" y="0"/>
          <a:ext cx="1374097" cy="1447800"/>
        </a:xfrm>
        <a:prstGeom prst="roundRect">
          <a:avLst/>
        </a:prstGeom>
        <a:solidFill>
          <a:schemeClr val="accent3">
            <a:shade val="50000"/>
            <a:hueOff val="114285"/>
            <a:satOff val="694"/>
            <a:lumOff val="38629"/>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0000FF"/>
              </a:solidFill>
              <a:latin typeface="Century Gothic" charset="0"/>
            </a:rPr>
            <a:t>Domestic Violence Pre-Competence</a:t>
          </a:r>
          <a:endParaRPr lang="en-US" sz="1200" b="1" kern="1200" dirty="0">
            <a:solidFill>
              <a:srgbClr val="0000FF"/>
            </a:solidFill>
            <a:latin typeface="Century Gothic" charset="0"/>
          </a:endParaRPr>
        </a:p>
      </dsp:txBody>
      <dsp:txXfrm>
        <a:off x="4057877" y="67078"/>
        <a:ext cx="1239941" cy="1313644"/>
      </dsp:txXfrm>
    </dsp:sp>
    <dsp:sp modelId="{94D86724-E4C9-4A42-B5D5-EFE776F615EF}">
      <dsp:nvSpPr>
        <dsp:cNvPr id="0" name=""/>
        <dsp:cNvSpPr/>
      </dsp:nvSpPr>
      <dsp:spPr>
        <a:xfrm>
          <a:off x="5540386" y="0"/>
          <a:ext cx="1515674" cy="1447800"/>
        </a:xfrm>
        <a:prstGeom prst="roundRect">
          <a:avLst/>
        </a:prstGeom>
        <a:solidFill>
          <a:schemeClr val="accent3">
            <a:shade val="50000"/>
            <a:hueOff val="76190"/>
            <a:satOff val="463"/>
            <a:lumOff val="25753"/>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008000"/>
              </a:solidFill>
              <a:latin typeface="Century Gothic" charset="0"/>
            </a:rPr>
            <a:t>Domestic Violence Competence</a:t>
          </a:r>
          <a:endParaRPr lang="en-US" sz="1200" b="1" kern="1200" dirty="0">
            <a:solidFill>
              <a:srgbClr val="008000"/>
            </a:solidFill>
            <a:latin typeface="Century Gothic" charset="0"/>
          </a:endParaRPr>
        </a:p>
      </dsp:txBody>
      <dsp:txXfrm>
        <a:off x="5611062" y="70676"/>
        <a:ext cx="1374322" cy="1306448"/>
      </dsp:txXfrm>
    </dsp:sp>
    <dsp:sp modelId="{71A02BA5-CF70-B04E-91EC-9B7576CCBD24}">
      <dsp:nvSpPr>
        <dsp:cNvPr id="0" name=""/>
        <dsp:cNvSpPr/>
      </dsp:nvSpPr>
      <dsp:spPr>
        <a:xfrm>
          <a:off x="7163100" y="0"/>
          <a:ext cx="1599899" cy="1447800"/>
        </a:xfrm>
        <a:prstGeom prst="roundRect">
          <a:avLst/>
        </a:prstGeom>
        <a:solidFill>
          <a:schemeClr val="accent3">
            <a:shade val="50000"/>
            <a:hueOff val="38095"/>
            <a:satOff val="231"/>
            <a:lumOff val="12876"/>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i="0" kern="1200" dirty="0" smtClean="0">
              <a:solidFill>
                <a:srgbClr val="008000"/>
              </a:solidFill>
              <a:latin typeface="Century Gothic" charset="0"/>
            </a:rPr>
            <a:t>Domestic Violence </a:t>
          </a:r>
          <a:r>
            <a:rPr lang="en-US" sz="1200" b="1" kern="1200" dirty="0" smtClean="0">
              <a:solidFill>
                <a:srgbClr val="008000"/>
              </a:solidFill>
              <a:latin typeface="Century Gothic" charset="0"/>
            </a:rPr>
            <a:t>Proficiency</a:t>
          </a:r>
          <a:endParaRPr lang="en-US" sz="1200" b="1" kern="1200" dirty="0">
            <a:solidFill>
              <a:srgbClr val="008000"/>
            </a:solidFill>
            <a:latin typeface="Century Gothic" charset="0"/>
          </a:endParaRPr>
        </a:p>
      </dsp:txBody>
      <dsp:txXfrm>
        <a:off x="7233776" y="70676"/>
        <a:ext cx="1458547" cy="13064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CA6C7-8323-A449-86DF-A6023C8E94A3}">
      <dsp:nvSpPr>
        <dsp:cNvPr id="0" name=""/>
        <dsp:cNvSpPr/>
      </dsp:nvSpPr>
      <dsp:spPr>
        <a:xfrm>
          <a:off x="1447818" y="228613"/>
          <a:ext cx="5034474" cy="463197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0">
            <a:lnSpc>
              <a:spcPct val="90000"/>
            </a:lnSpc>
            <a:spcBef>
              <a:spcPct val="0"/>
            </a:spcBef>
            <a:spcAft>
              <a:spcPct val="35000"/>
            </a:spcAft>
          </a:pPr>
          <a:r>
            <a:rPr lang="en-US" sz="2300" b="1" i="0" kern="1200" dirty="0" smtClean="0">
              <a:solidFill>
                <a:schemeClr val="tx1"/>
              </a:solidFill>
            </a:rPr>
            <a:t>The domestic violence perpetrator and his behavior</a:t>
          </a:r>
          <a:r>
            <a:rPr lang="en-US" sz="2300" b="1" i="0" kern="1200" dirty="0" smtClean="0">
              <a:solidFill>
                <a:srgbClr val="FFFFFF"/>
              </a:solidFill>
            </a:rPr>
            <a:t>*</a:t>
          </a:r>
          <a:r>
            <a:rPr lang="en-US" sz="2300" b="1" i="0" kern="1200" dirty="0" smtClean="0">
              <a:solidFill>
                <a:schemeClr val="tx1"/>
              </a:solidFill>
            </a:rPr>
            <a:t> </a:t>
          </a:r>
          <a:r>
            <a:rPr lang="en-US" sz="2300" b="1" i="0" kern="1200" dirty="0" smtClean="0">
              <a:solidFill>
                <a:srgbClr val="000000"/>
              </a:solidFill>
            </a:rPr>
            <a:t>are the foundational source of the risk and safety concerns for children.</a:t>
          </a:r>
        </a:p>
        <a:p>
          <a:pPr lvl="0" algn="ctr" defTabSz="1022350" rtl="0">
            <a:lnSpc>
              <a:spcPct val="90000"/>
            </a:lnSpc>
            <a:spcBef>
              <a:spcPct val="0"/>
            </a:spcBef>
            <a:spcAft>
              <a:spcPct val="35000"/>
            </a:spcAft>
          </a:pPr>
          <a:r>
            <a:rPr lang="en-US" sz="2300" b="1" i="0" kern="1200" dirty="0" smtClean="0">
              <a:solidFill>
                <a:schemeClr val="bg1"/>
              </a:solidFill>
            </a:rPr>
            <a:t>* </a:t>
          </a:r>
          <a:r>
            <a:rPr lang="en-US" sz="2300" b="1" i="1" kern="1200" dirty="0" smtClean="0">
              <a:solidFill>
                <a:schemeClr val="bg1"/>
              </a:solidFill>
            </a:rPr>
            <a:t>not the adult survivor or her behavior </a:t>
          </a:r>
          <a:endParaRPr lang="en-US" sz="2300" b="1" i="0" kern="1200" dirty="0">
            <a:solidFill>
              <a:srgbClr val="000000"/>
            </a:solidFill>
          </a:endParaRPr>
        </a:p>
      </dsp:txBody>
      <dsp:txXfrm>
        <a:off x="2286897" y="1000608"/>
        <a:ext cx="3356316" cy="3087980"/>
      </dsp:txXfrm>
    </dsp:sp>
    <dsp:sp modelId="{98D7FAD4-82FB-414B-A68E-90FBBB44C13D}">
      <dsp:nvSpPr>
        <dsp:cNvPr id="0" name=""/>
        <dsp:cNvSpPr/>
      </dsp:nvSpPr>
      <dsp:spPr>
        <a:xfrm>
          <a:off x="1291901" y="36694"/>
          <a:ext cx="5382309" cy="5012357"/>
        </a:xfrm>
        <a:prstGeom prst="circularArrow">
          <a:avLst>
            <a:gd name="adj1" fmla="val 5085"/>
            <a:gd name="adj2" fmla="val 327528"/>
            <a:gd name="adj3" fmla="val 15837974"/>
            <a:gd name="adj4" fmla="val 16234497"/>
            <a:gd name="adj5" fmla="val 593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80F38-EBAA-4447-9AEC-9A6ADE84EF98}">
      <dsp:nvSpPr>
        <dsp:cNvPr id="0" name=""/>
        <dsp:cNvSpPr/>
      </dsp:nvSpPr>
      <dsp:spPr>
        <a:xfrm rot="4215483">
          <a:off x="2185141" y="411565"/>
          <a:ext cx="4037410" cy="4701398"/>
        </a:xfrm>
        <a:prstGeom prst="swooshArrow">
          <a:avLst>
            <a:gd name="adj1" fmla="val 16310"/>
            <a:gd name="adj2" fmla="val 3137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CE6823-F904-384F-8952-D133DD1D4EB1}">
      <dsp:nvSpPr>
        <dsp:cNvPr id="0" name=""/>
        <dsp:cNvSpPr/>
      </dsp:nvSpPr>
      <dsp:spPr>
        <a:xfrm flipV="1">
          <a:off x="3708476" y="1524001"/>
          <a:ext cx="45719" cy="113789"/>
        </a:xfrm>
        <a:prstGeom prst="ellipse">
          <a:avLst/>
        </a:prstGeom>
        <a:solidFill>
          <a:schemeClr val="accent2">
            <a:tint val="4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CF25C7-9B60-5F48-8B55-BFB9632DD05D}">
      <dsp:nvSpPr>
        <dsp:cNvPr id="0" name=""/>
        <dsp:cNvSpPr/>
      </dsp:nvSpPr>
      <dsp:spPr>
        <a:xfrm>
          <a:off x="3733797" y="1752601"/>
          <a:ext cx="113789" cy="113789"/>
        </a:xfrm>
        <a:prstGeom prst="ellipse">
          <a:avLst/>
        </a:prstGeom>
        <a:solidFill>
          <a:schemeClr val="accent2">
            <a:tint val="4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F8783D-21C9-494E-BE3A-DD3A14A069B7}">
      <dsp:nvSpPr>
        <dsp:cNvPr id="0" name=""/>
        <dsp:cNvSpPr/>
      </dsp:nvSpPr>
      <dsp:spPr>
        <a:xfrm>
          <a:off x="4724397" y="2133600"/>
          <a:ext cx="113789" cy="113789"/>
        </a:xfrm>
        <a:prstGeom prst="ellipse">
          <a:avLst/>
        </a:prstGeom>
        <a:solidFill>
          <a:schemeClr val="accent2">
            <a:tint val="4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FE0B64-D762-9246-9E99-3ACDD7516D65}">
      <dsp:nvSpPr>
        <dsp:cNvPr id="0" name=""/>
        <dsp:cNvSpPr/>
      </dsp:nvSpPr>
      <dsp:spPr>
        <a:xfrm>
          <a:off x="607274" y="76199"/>
          <a:ext cx="2124417" cy="83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a:lnSpc>
              <a:spcPct val="90000"/>
            </a:lnSpc>
            <a:spcBef>
              <a:spcPct val="0"/>
            </a:spcBef>
            <a:spcAft>
              <a:spcPct val="35000"/>
            </a:spcAft>
          </a:pPr>
          <a:r>
            <a:rPr lang="en-US" sz="2400" b="1" kern="1200" dirty="0" smtClean="0">
              <a:latin typeface="+mj-lt"/>
            </a:rPr>
            <a:t>Perpetrator’s Pattern</a:t>
          </a:r>
          <a:endParaRPr lang="en-US" sz="2400" b="1"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Coercive control toward adult survivor</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Actions taken to harm children</a:t>
          </a:r>
          <a:endParaRPr lang="en-US" sz="1050" kern="1200" dirty="0">
            <a:latin typeface="+mj-lt"/>
          </a:endParaRPr>
        </a:p>
      </dsp:txBody>
      <dsp:txXfrm>
        <a:off x="607274" y="76199"/>
        <a:ext cx="2124417" cy="835152"/>
      </dsp:txXfrm>
    </dsp:sp>
    <dsp:sp modelId="{C53730D3-C5D1-6042-BC52-1D0E9F9152AC}">
      <dsp:nvSpPr>
        <dsp:cNvPr id="0" name=""/>
        <dsp:cNvSpPr/>
      </dsp:nvSpPr>
      <dsp:spPr>
        <a:xfrm>
          <a:off x="3276602" y="609598"/>
          <a:ext cx="3100501" cy="83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l" defTabSz="889000">
            <a:lnSpc>
              <a:spcPct val="90000"/>
            </a:lnSpc>
            <a:spcBef>
              <a:spcPct val="0"/>
            </a:spcBef>
            <a:spcAft>
              <a:spcPct val="35000"/>
            </a:spcAft>
          </a:pPr>
          <a:r>
            <a:rPr lang="en-US" sz="2000" kern="1200" dirty="0" smtClean="0">
              <a:latin typeface="+mj-lt"/>
            </a:rPr>
            <a:t>Children’s Trauma</a:t>
          </a:r>
          <a:endParaRPr lang="en-US" sz="200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Victim of physical abuse</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Seeing, hearing or learning about the violence</a:t>
          </a:r>
          <a:endParaRPr lang="en-US" sz="1050" kern="1200" dirty="0">
            <a:latin typeface="+mj-lt"/>
          </a:endParaRPr>
        </a:p>
      </dsp:txBody>
      <dsp:txXfrm>
        <a:off x="3276602" y="609598"/>
        <a:ext cx="3100501" cy="835152"/>
      </dsp:txXfrm>
    </dsp:sp>
    <dsp:sp modelId="{BCF17593-27F2-A541-8E13-6E186D77A67F}">
      <dsp:nvSpPr>
        <dsp:cNvPr id="0" name=""/>
        <dsp:cNvSpPr/>
      </dsp:nvSpPr>
      <dsp:spPr>
        <a:xfrm>
          <a:off x="990612" y="2285998"/>
          <a:ext cx="3623581" cy="8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l" defTabSz="889000">
            <a:lnSpc>
              <a:spcPct val="90000"/>
            </a:lnSpc>
            <a:spcBef>
              <a:spcPct val="0"/>
            </a:spcBef>
            <a:spcAft>
              <a:spcPct val="35000"/>
            </a:spcAft>
          </a:pPr>
          <a:r>
            <a:rPr lang="en-US" sz="2000" kern="1200" dirty="0" smtClean="0">
              <a:latin typeface="+mj-lt"/>
            </a:rPr>
            <a:t>Effect on partner’s parenting</a:t>
          </a:r>
          <a:endParaRPr lang="en-US" sz="200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Depression/PTSD/anxiety/substance abuse</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Loss of authority</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Energy goes to addressing perpetrator instead of children </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Interference with day to day routine and basic care</a:t>
          </a:r>
          <a:endParaRPr lang="en-US" sz="1050" kern="1200" dirty="0">
            <a:latin typeface="+mj-lt"/>
          </a:endParaRPr>
        </a:p>
      </dsp:txBody>
      <dsp:txXfrm>
        <a:off x="990612" y="2285998"/>
        <a:ext cx="3623581" cy="841248"/>
      </dsp:txXfrm>
    </dsp:sp>
    <dsp:sp modelId="{77D73681-EA8A-6C41-8EBD-634CEE7F2E75}">
      <dsp:nvSpPr>
        <dsp:cNvPr id="0" name=""/>
        <dsp:cNvSpPr/>
      </dsp:nvSpPr>
      <dsp:spPr>
        <a:xfrm>
          <a:off x="6161945" y="1143001"/>
          <a:ext cx="2982054" cy="83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l" defTabSz="889000">
            <a:lnSpc>
              <a:spcPct val="90000"/>
            </a:lnSpc>
            <a:spcBef>
              <a:spcPct val="0"/>
            </a:spcBef>
            <a:spcAft>
              <a:spcPct val="35000"/>
            </a:spcAft>
          </a:pPr>
          <a:r>
            <a:rPr lang="en-US" sz="2000" kern="1200" dirty="0" smtClean="0">
              <a:latin typeface="+mj-lt"/>
            </a:rPr>
            <a:t>Effects on family ecology</a:t>
          </a:r>
          <a:endParaRPr lang="en-US" sz="200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Loss of income</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Housing instability</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Loss of contact with extended family</a:t>
          </a:r>
          <a:endParaRPr lang="en-US" sz="1050" kern="1200" dirty="0">
            <a:latin typeface="+mj-lt"/>
          </a:endParaRPr>
        </a:p>
        <a:p>
          <a:pPr marL="57150" lvl="1" indent="-57150" algn="l" defTabSz="466725">
            <a:lnSpc>
              <a:spcPct val="90000"/>
            </a:lnSpc>
            <a:spcBef>
              <a:spcPct val="0"/>
            </a:spcBef>
            <a:spcAft>
              <a:spcPct val="15000"/>
            </a:spcAft>
            <a:buChar char="••"/>
          </a:pPr>
          <a:r>
            <a:rPr lang="en-US" sz="1050" kern="1200" dirty="0" smtClean="0">
              <a:latin typeface="+mj-lt"/>
            </a:rPr>
            <a:t>Educational and social disruptions</a:t>
          </a:r>
          <a:endParaRPr lang="en-US" sz="1050" kern="1200" dirty="0">
            <a:latin typeface="+mj-lt"/>
          </a:endParaRPr>
        </a:p>
      </dsp:txBody>
      <dsp:txXfrm>
        <a:off x="6161945" y="1143001"/>
        <a:ext cx="2982054" cy="835152"/>
      </dsp:txXfrm>
    </dsp:sp>
    <dsp:sp modelId="{63C9A6DF-B761-AA4B-BDF1-CC4F0B692084}">
      <dsp:nvSpPr>
        <dsp:cNvPr id="0" name=""/>
        <dsp:cNvSpPr/>
      </dsp:nvSpPr>
      <dsp:spPr>
        <a:xfrm>
          <a:off x="5867395" y="4114802"/>
          <a:ext cx="2870835" cy="83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a:lnSpc>
              <a:spcPct val="90000"/>
            </a:lnSpc>
            <a:spcBef>
              <a:spcPct val="0"/>
            </a:spcBef>
            <a:spcAft>
              <a:spcPct val="35000"/>
            </a:spcAft>
          </a:pPr>
          <a:r>
            <a:rPr lang="en-US" sz="2400" b="1" kern="1200" dirty="0" smtClean="0">
              <a:latin typeface="+mj-lt"/>
            </a:rPr>
            <a:t>Harm to child</a:t>
          </a:r>
          <a:endParaRPr lang="en-US" sz="2400" b="1" kern="1200" dirty="0">
            <a:latin typeface="+mj-lt"/>
          </a:endParaRPr>
        </a:p>
        <a:p>
          <a:pPr marL="57150" lvl="1" indent="-57150" algn="l" defTabSz="466725">
            <a:lnSpc>
              <a:spcPct val="90000"/>
            </a:lnSpc>
            <a:spcBef>
              <a:spcPct val="0"/>
            </a:spcBef>
            <a:spcAft>
              <a:spcPct val="15000"/>
            </a:spcAft>
            <a:buChar char="••"/>
          </a:pPr>
          <a:r>
            <a:rPr lang="en-US" sz="1050" b="0" kern="1200" dirty="0" smtClean="0">
              <a:latin typeface="+mj-lt"/>
            </a:rPr>
            <a:t>Behavioral, Emotional, Social, Educational</a:t>
          </a:r>
          <a:endParaRPr lang="en-US" sz="1050" b="0" kern="1200" dirty="0">
            <a:latin typeface="+mj-lt"/>
          </a:endParaRPr>
        </a:p>
        <a:p>
          <a:pPr marL="57150" lvl="1" indent="-57150" algn="l" defTabSz="466725">
            <a:lnSpc>
              <a:spcPct val="90000"/>
            </a:lnSpc>
            <a:spcBef>
              <a:spcPct val="0"/>
            </a:spcBef>
            <a:spcAft>
              <a:spcPct val="15000"/>
            </a:spcAft>
            <a:buChar char="••"/>
          </a:pPr>
          <a:r>
            <a:rPr lang="en-US" sz="1050" b="0" kern="1200" dirty="0" smtClean="0">
              <a:latin typeface="+mj-lt"/>
            </a:rPr>
            <a:t>Developmental</a:t>
          </a:r>
          <a:endParaRPr lang="en-US" sz="1050" b="0" kern="1200" dirty="0">
            <a:latin typeface="+mj-lt"/>
          </a:endParaRPr>
        </a:p>
        <a:p>
          <a:pPr marL="57150" lvl="1" indent="-57150" algn="l" defTabSz="466725">
            <a:lnSpc>
              <a:spcPct val="90000"/>
            </a:lnSpc>
            <a:spcBef>
              <a:spcPct val="0"/>
            </a:spcBef>
            <a:spcAft>
              <a:spcPct val="15000"/>
            </a:spcAft>
            <a:buChar char="••"/>
          </a:pPr>
          <a:r>
            <a:rPr lang="en-US" sz="1050" b="0" kern="1200" dirty="0" smtClean="0">
              <a:latin typeface="+mj-lt"/>
            </a:rPr>
            <a:t>Physical Injury</a:t>
          </a:r>
          <a:endParaRPr lang="en-US" sz="1050" b="0" kern="1200" dirty="0">
            <a:latin typeface="+mj-lt"/>
          </a:endParaRPr>
        </a:p>
      </dsp:txBody>
      <dsp:txXfrm>
        <a:off x="5867395" y="4114802"/>
        <a:ext cx="2870835" cy="8351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36271-DDAC-7946-82AB-1E68DBAC7F82}">
      <dsp:nvSpPr>
        <dsp:cNvPr id="0" name=""/>
        <dsp:cNvSpPr/>
      </dsp:nvSpPr>
      <dsp:spPr>
        <a:xfrm>
          <a:off x="2179540" y="361568"/>
          <a:ext cx="4672584" cy="4672584"/>
        </a:xfrm>
        <a:prstGeom prst="pie">
          <a:avLst>
            <a:gd name="adj1" fmla="val 16200000"/>
            <a:gd name="adj2" fmla="val 18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Cause</a:t>
          </a:r>
          <a:endParaRPr lang="en-US" sz="3200" kern="1200" dirty="0"/>
        </a:p>
      </dsp:txBody>
      <dsp:txXfrm>
        <a:off x="4642104" y="1351711"/>
        <a:ext cx="1668780" cy="1390650"/>
      </dsp:txXfrm>
    </dsp:sp>
    <dsp:sp modelId="{660071E3-275D-EC44-A520-7D31736BF4F8}">
      <dsp:nvSpPr>
        <dsp:cNvPr id="0" name=""/>
        <dsp:cNvSpPr/>
      </dsp:nvSpPr>
      <dsp:spPr>
        <a:xfrm>
          <a:off x="2083307" y="528446"/>
          <a:ext cx="4672584" cy="4672584"/>
        </a:xfrm>
        <a:prstGeom prst="pie">
          <a:avLst>
            <a:gd name="adj1" fmla="val 1800000"/>
            <a:gd name="adj2" fmla="val 90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Exacerbate</a:t>
          </a:r>
          <a:endParaRPr lang="en-US" sz="3200" kern="1200" dirty="0"/>
        </a:p>
      </dsp:txBody>
      <dsp:txXfrm>
        <a:off x="3195828" y="3560064"/>
        <a:ext cx="2503170" cy="1223772"/>
      </dsp:txXfrm>
    </dsp:sp>
    <dsp:sp modelId="{B4D23788-92D6-4B40-9019-33A9B50D4C8A}">
      <dsp:nvSpPr>
        <dsp:cNvPr id="0" name=""/>
        <dsp:cNvSpPr/>
      </dsp:nvSpPr>
      <dsp:spPr>
        <a:xfrm>
          <a:off x="1987075" y="361568"/>
          <a:ext cx="4672584" cy="4672584"/>
        </a:xfrm>
        <a:prstGeom prst="pie">
          <a:avLst>
            <a:gd name="adj1" fmla="val 90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Interfere </a:t>
          </a:r>
          <a:endParaRPr lang="en-US" sz="3200" kern="1200" dirty="0"/>
        </a:p>
      </dsp:txBody>
      <dsp:txXfrm>
        <a:off x="2528315" y="1351711"/>
        <a:ext cx="1668780" cy="1390650"/>
      </dsp:txXfrm>
    </dsp:sp>
    <dsp:sp modelId="{19C4A9C9-254A-0548-8387-3BC6A791E944}">
      <dsp:nvSpPr>
        <dsp:cNvPr id="0" name=""/>
        <dsp:cNvSpPr/>
      </dsp:nvSpPr>
      <dsp:spPr>
        <a:xfrm>
          <a:off x="1890671" y="72313"/>
          <a:ext cx="5251094" cy="5251094"/>
        </a:xfrm>
        <a:prstGeom prst="circularArrow">
          <a:avLst>
            <a:gd name="adj1" fmla="val 5085"/>
            <a:gd name="adj2" fmla="val 327528"/>
            <a:gd name="adj3" fmla="val 1472472"/>
            <a:gd name="adj4" fmla="val 16199432"/>
            <a:gd name="adj5" fmla="val 593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C8FB65B-5A6E-5745-9C15-D5DF1E8CA5A8}">
      <dsp:nvSpPr>
        <dsp:cNvPr id="0" name=""/>
        <dsp:cNvSpPr/>
      </dsp:nvSpPr>
      <dsp:spPr>
        <a:xfrm>
          <a:off x="1794052" y="238896"/>
          <a:ext cx="5251094" cy="5251094"/>
        </a:xfrm>
        <a:prstGeom prst="circularArrow">
          <a:avLst>
            <a:gd name="adj1" fmla="val 5085"/>
            <a:gd name="adj2" fmla="val 327528"/>
            <a:gd name="adj3" fmla="val 8671970"/>
            <a:gd name="adj4" fmla="val 1800502"/>
            <a:gd name="adj5" fmla="val 593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86CD9E1-DE85-7A49-BF3A-4608219A0DFC}">
      <dsp:nvSpPr>
        <dsp:cNvPr id="0" name=""/>
        <dsp:cNvSpPr/>
      </dsp:nvSpPr>
      <dsp:spPr>
        <a:xfrm>
          <a:off x="1697434" y="72313"/>
          <a:ext cx="5251094" cy="5251094"/>
        </a:xfrm>
        <a:prstGeom prst="circularArrow">
          <a:avLst>
            <a:gd name="adj1" fmla="val 5085"/>
            <a:gd name="adj2" fmla="val 327528"/>
            <a:gd name="adj3" fmla="val 15873039"/>
            <a:gd name="adj4" fmla="val 9000000"/>
            <a:gd name="adj5" fmla="val 593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D0D84-3AAD-1347-B3A9-1766DC7C8702}">
      <dsp:nvSpPr>
        <dsp:cNvPr id="0" name=""/>
        <dsp:cNvSpPr/>
      </dsp:nvSpPr>
      <dsp:spPr>
        <a:xfrm rot="2975084">
          <a:off x="2994556" y="-697409"/>
          <a:ext cx="2523388" cy="5902304"/>
        </a:xfrm>
        <a:prstGeom prst="swooshArrow">
          <a:avLst>
            <a:gd name="adj1" fmla="val 16310"/>
            <a:gd name="adj2" fmla="val 313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25FB1A8-D882-1541-B582-F9744F34595C}">
      <dsp:nvSpPr>
        <dsp:cNvPr id="0" name=""/>
        <dsp:cNvSpPr/>
      </dsp:nvSpPr>
      <dsp:spPr>
        <a:xfrm>
          <a:off x="4082277" y="1593555"/>
          <a:ext cx="102991" cy="102991"/>
        </a:xfrm>
        <a:prstGeom prst="ellipse">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7485CB75-EF90-6B45-A359-8B3A51F484E8}">
      <dsp:nvSpPr>
        <dsp:cNvPr id="0" name=""/>
        <dsp:cNvSpPr/>
      </dsp:nvSpPr>
      <dsp:spPr>
        <a:xfrm>
          <a:off x="2590799" y="2286000"/>
          <a:ext cx="102991" cy="102991"/>
        </a:xfrm>
        <a:prstGeom prst="ellipse">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071E746-13E3-4C40-ACA8-ECCA80A63803}">
      <dsp:nvSpPr>
        <dsp:cNvPr id="0" name=""/>
        <dsp:cNvSpPr/>
      </dsp:nvSpPr>
      <dsp:spPr>
        <a:xfrm>
          <a:off x="0" y="3121154"/>
          <a:ext cx="2496795" cy="1377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lvl="0" algn="l" defTabSz="622300">
            <a:lnSpc>
              <a:spcPct val="90000"/>
            </a:lnSpc>
            <a:spcBef>
              <a:spcPct val="0"/>
            </a:spcBef>
            <a:spcAft>
              <a:spcPct val="35000"/>
            </a:spcAft>
          </a:pPr>
          <a:r>
            <a:rPr lang="en-US" sz="1400" b="1" kern="1200" dirty="0" smtClean="0">
              <a:latin typeface="+mj-lt"/>
            </a:rPr>
            <a:t>Foundation</a:t>
          </a:r>
          <a:endParaRPr lang="en-US" sz="1400" b="1"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Perpetrator Pattern-Based Approach</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Model Characteristics </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Principles</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Critical Components</a:t>
          </a:r>
          <a:endParaRPr lang="en-US" sz="1400" kern="1200" dirty="0">
            <a:latin typeface="+mj-lt"/>
          </a:endParaRPr>
        </a:p>
      </dsp:txBody>
      <dsp:txXfrm>
        <a:off x="0" y="3121154"/>
        <a:ext cx="2496795" cy="1377695"/>
      </dsp:txXfrm>
    </dsp:sp>
    <dsp:sp modelId="{EC1B8C0E-1318-C849-A908-695CEF0EA5C3}">
      <dsp:nvSpPr>
        <dsp:cNvPr id="0" name=""/>
        <dsp:cNvSpPr/>
      </dsp:nvSpPr>
      <dsp:spPr>
        <a:xfrm>
          <a:off x="2743190" y="2590800"/>
          <a:ext cx="2650388"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lvl="0" algn="l" defTabSz="622300">
            <a:lnSpc>
              <a:spcPct val="90000"/>
            </a:lnSpc>
            <a:spcBef>
              <a:spcPct val="0"/>
            </a:spcBef>
            <a:spcAft>
              <a:spcPct val="35000"/>
            </a:spcAft>
          </a:pPr>
          <a:r>
            <a:rPr lang="en-US" sz="1400" b="1" kern="1200" dirty="0" smtClean="0">
              <a:latin typeface="+mj-lt"/>
            </a:rPr>
            <a:t>Interventions</a:t>
          </a:r>
          <a:endParaRPr lang="en-US" sz="1400" b="1" kern="1200" dirty="0">
            <a:latin typeface="+mj-lt"/>
          </a:endParaRPr>
        </a:p>
        <a:p>
          <a:pPr marL="114300" lvl="1" indent="-114300" algn="l" defTabSz="622300">
            <a:lnSpc>
              <a:spcPct val="90000"/>
            </a:lnSpc>
            <a:spcBef>
              <a:spcPct val="0"/>
            </a:spcBef>
            <a:spcAft>
              <a:spcPct val="15000"/>
            </a:spcAft>
            <a:buChar char="••"/>
          </a:pPr>
          <a:r>
            <a:rPr lang="en-US" sz="1400" b="0" kern="1200" dirty="0" smtClean="0">
              <a:latin typeface="+mj-lt"/>
            </a:rPr>
            <a:t>Organizational Assessment</a:t>
          </a:r>
          <a:endParaRPr lang="en-US" sz="1400" b="0" kern="1200" dirty="0">
            <a:latin typeface="+mj-lt"/>
          </a:endParaRPr>
        </a:p>
        <a:p>
          <a:pPr marL="114300" lvl="1" indent="-114300" algn="l" defTabSz="622300">
            <a:lnSpc>
              <a:spcPct val="90000"/>
            </a:lnSpc>
            <a:spcBef>
              <a:spcPct val="0"/>
            </a:spcBef>
            <a:spcAft>
              <a:spcPct val="15000"/>
            </a:spcAft>
            <a:buChar char="••"/>
          </a:pPr>
          <a:r>
            <a:rPr lang="en-US" sz="1400" b="0" kern="1200" dirty="0" smtClean="0">
              <a:latin typeface="+mj-lt"/>
            </a:rPr>
            <a:t>Training &amp; Certification</a:t>
          </a:r>
          <a:endParaRPr lang="en-US" sz="1400" b="0" kern="1200" dirty="0">
            <a:latin typeface="+mj-lt"/>
          </a:endParaRPr>
        </a:p>
        <a:p>
          <a:pPr marL="114300" lvl="1" indent="-114300" algn="l" defTabSz="622300">
            <a:lnSpc>
              <a:spcPct val="90000"/>
            </a:lnSpc>
            <a:spcBef>
              <a:spcPct val="0"/>
            </a:spcBef>
            <a:spcAft>
              <a:spcPct val="15000"/>
            </a:spcAft>
            <a:buChar char="••"/>
          </a:pPr>
          <a:r>
            <a:rPr lang="en-US" sz="1400" b="0" kern="1200" dirty="0" smtClean="0">
              <a:latin typeface="+mj-lt"/>
            </a:rPr>
            <a:t>Practice Tools</a:t>
          </a:r>
          <a:endParaRPr lang="en-US" sz="1400" b="0" kern="1200" dirty="0">
            <a:latin typeface="+mj-lt"/>
          </a:endParaRPr>
        </a:p>
        <a:p>
          <a:pPr marL="114300" lvl="1" indent="-114300" algn="l" defTabSz="622300">
            <a:lnSpc>
              <a:spcPct val="90000"/>
            </a:lnSpc>
            <a:spcBef>
              <a:spcPct val="0"/>
            </a:spcBef>
            <a:spcAft>
              <a:spcPct val="15000"/>
            </a:spcAft>
            <a:buChar char="••"/>
          </a:pPr>
          <a:r>
            <a:rPr lang="en-US" sz="1400" b="0" kern="1200" dirty="0" smtClean="0">
              <a:latin typeface="+mj-lt"/>
            </a:rPr>
            <a:t>Advocacy Institute</a:t>
          </a:r>
          <a:endParaRPr lang="en-US" sz="1400" b="0" kern="1200" dirty="0">
            <a:latin typeface="+mj-lt"/>
          </a:endParaRPr>
        </a:p>
      </dsp:txBody>
      <dsp:txXfrm>
        <a:off x="2743190" y="2590800"/>
        <a:ext cx="2650388" cy="755904"/>
      </dsp:txXfrm>
    </dsp:sp>
    <dsp:sp modelId="{BACE31A7-2154-B142-B00E-0D22B0F35587}">
      <dsp:nvSpPr>
        <dsp:cNvPr id="0" name=""/>
        <dsp:cNvSpPr/>
      </dsp:nvSpPr>
      <dsp:spPr>
        <a:xfrm>
          <a:off x="2286011" y="381002"/>
          <a:ext cx="2598419"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lvl="0" algn="l" defTabSz="622300">
            <a:lnSpc>
              <a:spcPct val="90000"/>
            </a:lnSpc>
            <a:spcBef>
              <a:spcPct val="0"/>
            </a:spcBef>
            <a:spcAft>
              <a:spcPct val="35000"/>
            </a:spcAft>
          </a:pPr>
          <a:r>
            <a:rPr lang="en-US" sz="1400" b="1" kern="1200" dirty="0" smtClean="0">
              <a:latin typeface="+mj-lt"/>
            </a:rPr>
            <a:t>Domestic Violence-Informed Child Welfare System</a:t>
          </a:r>
          <a:endParaRPr lang="en-US" sz="1400" b="1"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Improved Competencies</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Improved Cross System Collaboration</a:t>
          </a:r>
          <a:endParaRPr lang="en-US" sz="1400" kern="1200" dirty="0">
            <a:latin typeface="+mj-lt"/>
          </a:endParaRPr>
        </a:p>
      </dsp:txBody>
      <dsp:txXfrm>
        <a:off x="2286011" y="381002"/>
        <a:ext cx="2598419" cy="755904"/>
      </dsp:txXfrm>
    </dsp:sp>
    <dsp:sp modelId="{AA168215-2655-DD4F-8875-0A97F7FE88BA}">
      <dsp:nvSpPr>
        <dsp:cNvPr id="0" name=""/>
        <dsp:cNvSpPr/>
      </dsp:nvSpPr>
      <dsp:spPr>
        <a:xfrm>
          <a:off x="5943599" y="1831846"/>
          <a:ext cx="2598419"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lvl="0" algn="l" defTabSz="622300">
            <a:lnSpc>
              <a:spcPct val="90000"/>
            </a:lnSpc>
            <a:spcBef>
              <a:spcPct val="0"/>
            </a:spcBef>
            <a:spcAft>
              <a:spcPct val="35000"/>
            </a:spcAft>
          </a:pPr>
          <a:r>
            <a:rPr lang="en-US" sz="1400" b="1" kern="1200" dirty="0" smtClean="0">
              <a:latin typeface="+mj-lt"/>
            </a:rPr>
            <a:t>Better Outcomes for Families: Safety, Well-being &amp; Permanency</a:t>
          </a:r>
          <a:endParaRPr lang="en-US" sz="1400" b="1"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Better Assessment </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Better Partnerships</a:t>
          </a:r>
          <a:endParaRPr lang="en-US" sz="1400" kern="1200" dirty="0">
            <a:latin typeface="+mj-lt"/>
          </a:endParaRPr>
        </a:p>
        <a:p>
          <a:pPr marL="114300" lvl="1" indent="-114300" algn="l" defTabSz="622300">
            <a:lnSpc>
              <a:spcPct val="90000"/>
            </a:lnSpc>
            <a:spcBef>
              <a:spcPct val="0"/>
            </a:spcBef>
            <a:spcAft>
              <a:spcPct val="15000"/>
            </a:spcAft>
            <a:buChar char="••"/>
          </a:pPr>
          <a:r>
            <a:rPr lang="en-US" sz="1400" kern="1200" dirty="0" smtClean="0">
              <a:latin typeface="+mj-lt"/>
            </a:rPr>
            <a:t>Better Case Plans</a:t>
          </a:r>
          <a:endParaRPr lang="en-US" sz="1400" kern="1200" dirty="0">
            <a:latin typeface="+mj-lt"/>
          </a:endParaRPr>
        </a:p>
      </dsp:txBody>
      <dsp:txXfrm>
        <a:off x="5943599" y="1831846"/>
        <a:ext cx="2598419" cy="7559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89950-1AAC-8B4B-8CED-F8CC6237309A}">
      <dsp:nvSpPr>
        <dsp:cNvPr id="0" name=""/>
        <dsp:cNvSpPr/>
      </dsp:nvSpPr>
      <dsp:spPr>
        <a:xfrm>
          <a:off x="3669030" y="2229041"/>
          <a:ext cx="1805940" cy="1805940"/>
        </a:xfrm>
        <a:prstGeom prst="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0">
            <a:lnSpc>
              <a:spcPct val="90000"/>
            </a:lnSpc>
            <a:spcBef>
              <a:spcPct val="0"/>
            </a:spcBef>
            <a:spcAft>
              <a:spcPct val="35000"/>
            </a:spcAft>
          </a:pPr>
          <a:r>
            <a:rPr lang="en-US" sz="1600" b="1" kern="1200" dirty="0" smtClean="0"/>
            <a:t>Model Characteristics</a:t>
          </a:r>
          <a:endParaRPr lang="en-US" sz="1600" b="1" kern="1200" dirty="0"/>
        </a:p>
      </dsp:txBody>
      <dsp:txXfrm>
        <a:off x="3669030" y="2229041"/>
        <a:ext cx="1805940" cy="1805940"/>
      </dsp:txXfrm>
    </dsp:sp>
    <dsp:sp modelId="{15C6ED42-4F03-3E4C-BDBF-4EC158754CA8}">
      <dsp:nvSpPr>
        <dsp:cNvPr id="0" name=""/>
        <dsp:cNvSpPr/>
      </dsp:nvSpPr>
      <dsp:spPr>
        <a:xfrm rot="16200000">
          <a:off x="4092920" y="1749961"/>
          <a:ext cx="958159" cy="0"/>
        </a:xfrm>
        <a:custGeom>
          <a:avLst/>
          <a:gdLst/>
          <a:ahLst/>
          <a:cxnLst/>
          <a:rect l="0" t="0" r="0" b="0"/>
          <a:pathLst>
            <a:path>
              <a:moveTo>
                <a:pt x="0" y="0"/>
              </a:moveTo>
              <a:lnTo>
                <a:pt x="958159"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8B0147-1CD6-6A4E-8F8A-3ECC76C760BC}">
      <dsp:nvSpPr>
        <dsp:cNvPr id="0" name=""/>
        <dsp:cNvSpPr/>
      </dsp:nvSpPr>
      <dsp:spPr>
        <a:xfrm>
          <a:off x="3967010" y="60902"/>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Child centered approach to domestic violence</a:t>
          </a:r>
          <a:endParaRPr lang="en-US" sz="1400" kern="1200" dirty="0"/>
        </a:p>
      </dsp:txBody>
      <dsp:txXfrm>
        <a:off x="4026076" y="119968"/>
        <a:ext cx="1091847" cy="1091847"/>
      </dsp:txXfrm>
    </dsp:sp>
    <dsp:sp modelId="{18EA43D1-BBE9-B54C-86F6-7FE1FCB6BAAB}">
      <dsp:nvSpPr>
        <dsp:cNvPr id="0" name=""/>
        <dsp:cNvSpPr/>
      </dsp:nvSpPr>
      <dsp:spPr>
        <a:xfrm rot="19285714">
          <a:off x="5416351" y="2244395"/>
          <a:ext cx="537366" cy="0"/>
        </a:xfrm>
        <a:custGeom>
          <a:avLst/>
          <a:gdLst/>
          <a:ahLst/>
          <a:cxnLst/>
          <a:rect l="0" t="0" r="0" b="0"/>
          <a:pathLst>
            <a:path>
              <a:moveTo>
                <a:pt x="0" y="0"/>
              </a:moveTo>
              <a:lnTo>
                <a:pt x="537366"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1A3DF-0F6D-CF4D-A054-17F0CBB95DE7}">
      <dsp:nvSpPr>
        <dsp:cNvPr id="0" name=""/>
        <dsp:cNvSpPr/>
      </dsp:nvSpPr>
      <dsp:spPr>
        <a:xfrm>
          <a:off x="5895099" y="989421"/>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Fact based</a:t>
          </a:r>
          <a:endParaRPr lang="en-US" sz="1400" kern="1200" dirty="0"/>
        </a:p>
      </dsp:txBody>
      <dsp:txXfrm>
        <a:off x="5954165" y="1048487"/>
        <a:ext cx="1091847" cy="1091847"/>
      </dsp:txXfrm>
    </dsp:sp>
    <dsp:sp modelId="{91F494FC-AF7E-B146-B30F-3052EE2959F7}">
      <dsp:nvSpPr>
        <dsp:cNvPr id="0" name=""/>
        <dsp:cNvSpPr/>
      </dsp:nvSpPr>
      <dsp:spPr>
        <a:xfrm rot="771429">
          <a:off x="5463444" y="3440398"/>
          <a:ext cx="919379" cy="0"/>
        </a:xfrm>
        <a:custGeom>
          <a:avLst/>
          <a:gdLst/>
          <a:ahLst/>
          <a:cxnLst/>
          <a:rect l="0" t="0" r="0" b="0"/>
          <a:pathLst>
            <a:path>
              <a:moveTo>
                <a:pt x="0" y="0"/>
              </a:moveTo>
              <a:lnTo>
                <a:pt x="919379"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5333FB-CFF7-C04C-9C07-14EE2D046447}">
      <dsp:nvSpPr>
        <dsp:cNvPr id="0" name=""/>
        <dsp:cNvSpPr/>
      </dsp:nvSpPr>
      <dsp:spPr>
        <a:xfrm>
          <a:off x="6371298" y="3075784"/>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Gender responsive</a:t>
          </a:r>
          <a:endParaRPr lang="en-US" sz="1400" kern="1200" dirty="0"/>
        </a:p>
      </dsp:txBody>
      <dsp:txXfrm>
        <a:off x="6430364" y="3134850"/>
        <a:ext cx="1091847" cy="1091847"/>
      </dsp:txXfrm>
    </dsp:sp>
    <dsp:sp modelId="{610DD977-F0FD-0B4E-BA3D-40BD777A95D6}">
      <dsp:nvSpPr>
        <dsp:cNvPr id="0" name=""/>
        <dsp:cNvSpPr/>
      </dsp:nvSpPr>
      <dsp:spPr>
        <a:xfrm rot="3857143">
          <a:off x="4782549" y="4391949"/>
          <a:ext cx="792410" cy="0"/>
        </a:xfrm>
        <a:custGeom>
          <a:avLst/>
          <a:gdLst/>
          <a:ahLst/>
          <a:cxnLst/>
          <a:rect l="0" t="0" r="0" b="0"/>
          <a:pathLst>
            <a:path>
              <a:moveTo>
                <a:pt x="0" y="0"/>
              </a:moveTo>
              <a:lnTo>
                <a:pt x="792410"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536FC-E5FD-A949-ADDB-031B2FFA217E}">
      <dsp:nvSpPr>
        <dsp:cNvPr id="0" name=""/>
        <dsp:cNvSpPr/>
      </dsp:nvSpPr>
      <dsp:spPr>
        <a:xfrm>
          <a:off x="5037019" y="4748918"/>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Strengths based</a:t>
          </a:r>
          <a:endParaRPr lang="en-US" sz="1400" kern="1200" dirty="0"/>
        </a:p>
      </dsp:txBody>
      <dsp:txXfrm>
        <a:off x="5096085" y="4807984"/>
        <a:ext cx="1091847" cy="1091847"/>
      </dsp:txXfrm>
    </dsp:sp>
    <dsp:sp modelId="{C892F354-4C4B-7549-A3C4-BE32A36A69D0}">
      <dsp:nvSpPr>
        <dsp:cNvPr id="0" name=""/>
        <dsp:cNvSpPr/>
      </dsp:nvSpPr>
      <dsp:spPr>
        <a:xfrm rot="6942857">
          <a:off x="3569040" y="4391949"/>
          <a:ext cx="792410" cy="0"/>
        </a:xfrm>
        <a:custGeom>
          <a:avLst/>
          <a:gdLst/>
          <a:ahLst/>
          <a:cxnLst/>
          <a:rect l="0" t="0" r="0" b="0"/>
          <a:pathLst>
            <a:path>
              <a:moveTo>
                <a:pt x="0" y="0"/>
              </a:moveTo>
              <a:lnTo>
                <a:pt x="792410"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5E5E59-5415-F145-B4E6-D3A71F540AC5}">
      <dsp:nvSpPr>
        <dsp:cNvPr id="0" name=""/>
        <dsp:cNvSpPr/>
      </dsp:nvSpPr>
      <dsp:spPr>
        <a:xfrm>
          <a:off x="2897001" y="4748918"/>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Integrative</a:t>
          </a:r>
        </a:p>
        <a:p>
          <a:pPr lvl="0" algn="ctr" defTabSz="622300" rtl="0">
            <a:lnSpc>
              <a:spcPct val="90000"/>
            </a:lnSpc>
            <a:spcBef>
              <a:spcPct val="0"/>
            </a:spcBef>
            <a:spcAft>
              <a:spcPct val="35000"/>
            </a:spcAft>
          </a:pPr>
          <a:r>
            <a:rPr lang="en-US" sz="1400" kern="1200" dirty="0" smtClean="0"/>
            <a:t> &amp; Inter-disciplinary</a:t>
          </a:r>
          <a:endParaRPr lang="en-US" sz="1400" kern="1200" dirty="0"/>
        </a:p>
      </dsp:txBody>
      <dsp:txXfrm>
        <a:off x="2956067" y="4807984"/>
        <a:ext cx="1091847" cy="1091847"/>
      </dsp:txXfrm>
    </dsp:sp>
    <dsp:sp modelId="{B3417E69-6795-5047-8F71-D71D19A6700A}">
      <dsp:nvSpPr>
        <dsp:cNvPr id="0" name=""/>
        <dsp:cNvSpPr/>
      </dsp:nvSpPr>
      <dsp:spPr>
        <a:xfrm rot="10028571">
          <a:off x="2761176" y="3440398"/>
          <a:ext cx="919379" cy="0"/>
        </a:xfrm>
        <a:custGeom>
          <a:avLst/>
          <a:gdLst/>
          <a:ahLst/>
          <a:cxnLst/>
          <a:rect l="0" t="0" r="0" b="0"/>
          <a:pathLst>
            <a:path>
              <a:moveTo>
                <a:pt x="0" y="0"/>
              </a:moveTo>
              <a:lnTo>
                <a:pt x="919379"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AAB1B7-0F0A-4540-97BA-D72933FDB88A}">
      <dsp:nvSpPr>
        <dsp:cNvPr id="0" name=""/>
        <dsp:cNvSpPr/>
      </dsp:nvSpPr>
      <dsp:spPr>
        <a:xfrm>
          <a:off x="1562721" y="3075784"/>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“Beyond Services”</a:t>
          </a:r>
          <a:endParaRPr lang="en-US" sz="1400" kern="1200" dirty="0"/>
        </a:p>
      </dsp:txBody>
      <dsp:txXfrm>
        <a:off x="1621787" y="3134850"/>
        <a:ext cx="1091847" cy="1091847"/>
      </dsp:txXfrm>
    </dsp:sp>
    <dsp:sp modelId="{51352D6A-0437-E34C-B4E1-0FB2191B23B7}">
      <dsp:nvSpPr>
        <dsp:cNvPr id="0" name=""/>
        <dsp:cNvSpPr/>
      </dsp:nvSpPr>
      <dsp:spPr>
        <a:xfrm rot="13114286">
          <a:off x="3190282" y="2244395"/>
          <a:ext cx="537366" cy="0"/>
        </a:xfrm>
        <a:custGeom>
          <a:avLst/>
          <a:gdLst/>
          <a:ahLst/>
          <a:cxnLst/>
          <a:rect l="0" t="0" r="0" b="0"/>
          <a:pathLst>
            <a:path>
              <a:moveTo>
                <a:pt x="0" y="0"/>
              </a:moveTo>
              <a:lnTo>
                <a:pt x="537366" y="0"/>
              </a:lnTo>
            </a:path>
          </a:pathLst>
        </a:custGeom>
        <a:noFill/>
        <a:ln w="285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5EEFD4-A6FD-7D41-B7F3-8B84FF12ACEE}">
      <dsp:nvSpPr>
        <dsp:cNvPr id="0" name=""/>
        <dsp:cNvSpPr/>
      </dsp:nvSpPr>
      <dsp:spPr>
        <a:xfrm>
          <a:off x="2038920" y="989421"/>
          <a:ext cx="1209979" cy="1209979"/>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US" sz="1400" kern="1200" dirty="0" smtClean="0"/>
            <a:t>“Removal is an option of last resort” approach</a:t>
          </a:r>
          <a:endParaRPr lang="en-US" sz="1400" kern="1200" dirty="0"/>
        </a:p>
      </dsp:txBody>
      <dsp:txXfrm>
        <a:off x="2097986" y="1048487"/>
        <a:ext cx="1091847" cy="109184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D38D3-ED9C-9C41-9087-D52A1D4250E7}">
      <dsp:nvSpPr>
        <dsp:cNvPr id="0" name=""/>
        <dsp:cNvSpPr/>
      </dsp:nvSpPr>
      <dsp:spPr>
        <a:xfrm flipH="1">
          <a:off x="3352809" y="762023"/>
          <a:ext cx="472756" cy="210989"/>
        </a:xfrm>
        <a:prstGeom prst="blockArc">
          <a:avLst>
            <a:gd name="adj1" fmla="val 18900000"/>
            <a:gd name="adj2" fmla="val 2700000"/>
            <a:gd name="adj3" fmla="val 310"/>
          </a:avLst>
        </a:pr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4DAA15-D4F9-A248-88BF-0D10DD684BD4}">
      <dsp:nvSpPr>
        <dsp:cNvPr id="0" name=""/>
        <dsp:cNvSpPr/>
      </dsp:nvSpPr>
      <dsp:spPr>
        <a:xfrm>
          <a:off x="719205" y="518159"/>
          <a:ext cx="7591287" cy="1036319"/>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22579" tIns="45720" rIns="45720" bIns="45720" numCol="1" spcCol="1270" anchor="ctr" anchorCtr="0">
          <a:noAutofit/>
        </a:bodyPr>
        <a:lstStyle/>
        <a:p>
          <a:pPr lvl="0" algn="l" defTabSz="800100">
            <a:lnSpc>
              <a:spcPct val="90000"/>
            </a:lnSpc>
            <a:spcBef>
              <a:spcPct val="0"/>
            </a:spcBef>
            <a:spcAft>
              <a:spcPct val="35000"/>
            </a:spcAft>
          </a:pPr>
          <a:endParaRPr lang="en-US" sz="1800" b="1" kern="1200" dirty="0">
            <a:solidFill>
              <a:schemeClr val="accent5">
                <a:lumMod val="75000"/>
              </a:schemeClr>
            </a:solidFill>
          </a:endParaRPr>
        </a:p>
      </dsp:txBody>
      <dsp:txXfrm>
        <a:off x="719205" y="518159"/>
        <a:ext cx="7591287" cy="1036319"/>
      </dsp:txXfrm>
    </dsp:sp>
    <dsp:sp modelId="{92DD9C22-548C-0444-8B3D-5B38D7591C27}">
      <dsp:nvSpPr>
        <dsp:cNvPr id="0" name=""/>
        <dsp:cNvSpPr/>
      </dsp:nvSpPr>
      <dsp:spPr>
        <a:xfrm>
          <a:off x="71506" y="388619"/>
          <a:ext cx="1295399" cy="1295399"/>
        </a:xfrm>
        <a:prstGeom prst="ellipse">
          <a:avLst/>
        </a:prstGeom>
        <a:solidFill>
          <a:schemeClr val="lt1"/>
        </a:solidFill>
        <a:ln w="28575"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sp>
    <dsp:sp modelId="{15A21FF4-D35C-974D-B9C2-F302A95AC986}">
      <dsp:nvSpPr>
        <dsp:cNvPr id="0" name=""/>
        <dsp:cNvSpPr/>
      </dsp:nvSpPr>
      <dsp:spPr>
        <a:xfrm>
          <a:off x="1095908" y="2057400"/>
          <a:ext cx="7214585" cy="1066797"/>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22579" tIns="71120" rIns="71120" bIns="71120" numCol="1" spcCol="1270" anchor="ctr" anchorCtr="0">
          <a:noAutofit/>
        </a:bodyPr>
        <a:lstStyle/>
        <a:p>
          <a:pPr lvl="0" algn="l" defTabSz="1244600">
            <a:lnSpc>
              <a:spcPct val="90000"/>
            </a:lnSpc>
            <a:spcBef>
              <a:spcPct val="0"/>
            </a:spcBef>
            <a:spcAft>
              <a:spcPct val="35000"/>
            </a:spcAft>
          </a:pPr>
          <a:endParaRPr lang="en-US" sz="2800" b="1" i="0" u="none" kern="1200" dirty="0">
            <a:solidFill>
              <a:schemeClr val="accent3">
                <a:lumMod val="50000"/>
              </a:schemeClr>
            </a:solidFill>
          </a:endParaRPr>
        </a:p>
      </dsp:txBody>
      <dsp:txXfrm>
        <a:off x="1095908" y="2057400"/>
        <a:ext cx="7214585" cy="1066797"/>
      </dsp:txXfrm>
    </dsp:sp>
    <dsp:sp modelId="{69033783-9F7F-B349-979D-3C08DBC29594}">
      <dsp:nvSpPr>
        <dsp:cNvPr id="0" name=""/>
        <dsp:cNvSpPr/>
      </dsp:nvSpPr>
      <dsp:spPr>
        <a:xfrm>
          <a:off x="76195" y="1943099"/>
          <a:ext cx="1295399" cy="1295399"/>
        </a:xfrm>
        <a:prstGeom prst="ellipse">
          <a:avLst/>
        </a:prstGeom>
        <a:solidFill>
          <a:schemeClr val="lt1">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7F191F-CDB0-2F4E-99DF-DC7A65CABAC9}">
      <dsp:nvSpPr>
        <dsp:cNvPr id="0" name=""/>
        <dsp:cNvSpPr/>
      </dsp:nvSpPr>
      <dsp:spPr>
        <a:xfrm>
          <a:off x="719205" y="3566157"/>
          <a:ext cx="7591287" cy="1158242"/>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22579" tIns="45720" rIns="45720" bIns="45720" numCol="1" spcCol="1270" anchor="ctr" anchorCtr="0">
          <a:noAutofit/>
        </a:bodyPr>
        <a:lstStyle/>
        <a:p>
          <a:pPr lvl="0" algn="l" defTabSz="800100">
            <a:lnSpc>
              <a:spcPct val="90000"/>
            </a:lnSpc>
            <a:spcBef>
              <a:spcPct val="0"/>
            </a:spcBef>
            <a:spcAft>
              <a:spcPct val="35000"/>
            </a:spcAft>
          </a:pPr>
          <a:endParaRPr lang="en-US" sz="1800" b="1" kern="1200" dirty="0">
            <a:solidFill>
              <a:schemeClr val="accent4">
                <a:lumMod val="50000"/>
              </a:schemeClr>
            </a:solidFill>
          </a:endParaRPr>
        </a:p>
      </dsp:txBody>
      <dsp:txXfrm>
        <a:off x="719205" y="3566157"/>
        <a:ext cx="7591287" cy="1158242"/>
      </dsp:txXfrm>
    </dsp:sp>
    <dsp:sp modelId="{48E1C5D5-242C-444B-8914-6CA2F243EDF1}">
      <dsp:nvSpPr>
        <dsp:cNvPr id="0" name=""/>
        <dsp:cNvSpPr/>
      </dsp:nvSpPr>
      <dsp:spPr>
        <a:xfrm>
          <a:off x="71506" y="3497579"/>
          <a:ext cx="1295399" cy="1295399"/>
        </a:xfrm>
        <a:prstGeom prst="ellipse">
          <a:avLst/>
        </a:prstGeom>
        <a:solidFill>
          <a:schemeClr val="lt1">
            <a:hueOff val="0"/>
            <a:satOff val="0"/>
            <a:lumOff val="0"/>
            <a:alphaOff val="0"/>
          </a:schemeClr>
        </a:solidFill>
        <a:ln w="285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EB5223C5-FF5D-CA4D-B881-06189BC8DABE}" type="datetimeFigureOut">
              <a:rPr lang="en-US"/>
              <a:pPr>
                <a:defRPr/>
              </a:pPr>
              <a:t>3/5/2018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1DD6474-0F41-A144-B11C-1F067E057237}" type="slidenum">
              <a:rPr lang="en-US"/>
              <a:pPr>
                <a:defRPr/>
              </a:pPr>
              <a:t>‹#›</a:t>
            </a:fld>
            <a:endParaRPr lang="en-US"/>
          </a:p>
        </p:txBody>
      </p:sp>
    </p:spTree>
    <p:extLst>
      <p:ext uri="{BB962C8B-B14F-4D97-AF65-F5344CB8AC3E}">
        <p14:creationId xmlns:p14="http://schemas.microsoft.com/office/powerpoint/2010/main" val="978929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cs typeface="+mn-cs"/>
              </a:defRPr>
            </a:lvl1pPr>
          </a:lstStyle>
          <a:p>
            <a:pPr>
              <a:defRPr/>
            </a:pPr>
            <a:fld id="{31842D74-86E4-9547-90CF-931F15EA0500}" type="datetimeFigureOut">
              <a:rPr lang="en-US"/>
              <a:pPr>
                <a:defRPr/>
              </a:pPr>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cs typeface="+mn-cs"/>
              </a:defRPr>
            </a:lvl1pPr>
          </a:lstStyle>
          <a:p>
            <a:pPr>
              <a:defRPr/>
            </a:pPr>
            <a:fld id="{F0B948AC-BAF2-7C4D-AE52-AD7DD975D80B}" type="slidenum">
              <a:rPr lang="en-US"/>
              <a:pPr>
                <a:defRPr/>
              </a:pPr>
              <a:t>‹#›</a:t>
            </a:fld>
            <a:endParaRPr lang="en-US"/>
          </a:p>
        </p:txBody>
      </p:sp>
    </p:spTree>
    <p:extLst>
      <p:ext uri="{BB962C8B-B14F-4D97-AF65-F5344CB8AC3E}">
        <p14:creationId xmlns:p14="http://schemas.microsoft.com/office/powerpoint/2010/main" val="185638388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413433-B738-4CA2-A35C-7AF6B1BC3996}"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10</a:t>
            </a:fld>
            <a:endParaRPr lang="en-US"/>
          </a:p>
        </p:txBody>
      </p:sp>
    </p:spTree>
    <p:extLst>
      <p:ext uri="{BB962C8B-B14F-4D97-AF65-F5344CB8AC3E}">
        <p14:creationId xmlns:p14="http://schemas.microsoft.com/office/powerpoint/2010/main" val="324372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11</a:t>
            </a:fld>
            <a:endParaRPr lang="en-US"/>
          </a:p>
        </p:txBody>
      </p:sp>
    </p:spTree>
    <p:extLst>
      <p:ext uri="{BB962C8B-B14F-4D97-AF65-F5344CB8AC3E}">
        <p14:creationId xmlns:p14="http://schemas.microsoft.com/office/powerpoint/2010/main" val="1530077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xfrm>
            <a:off x="1360488" y="893763"/>
            <a:ext cx="4262437" cy="3197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15" tIns="44856" rIns="89715" bIns="44856"/>
          <a:lstStyle>
            <a:lvl1pPr eaLnBrk="0" hangingPunct="0">
              <a:defRPr sz="2400">
                <a:solidFill>
                  <a:schemeClr val="tx1"/>
                </a:solidFill>
                <a:latin typeface="Arial" charset="0"/>
                <a:ea typeface="ＭＳ Ｐゴシック" charset="0"/>
                <a:cs typeface="ＭＳ Ｐゴシック" charset="0"/>
              </a:defRPr>
            </a:lvl1pPr>
            <a:lvl2pPr marL="742909" indent="-285734" eaLnBrk="0" hangingPunct="0">
              <a:defRPr sz="2400">
                <a:solidFill>
                  <a:schemeClr val="tx1"/>
                </a:solidFill>
                <a:latin typeface="Arial" charset="0"/>
                <a:ea typeface="ＭＳ Ｐゴシック" charset="0"/>
              </a:defRPr>
            </a:lvl2pPr>
            <a:lvl3pPr marL="1142937" indent="-228587" eaLnBrk="0" hangingPunct="0">
              <a:defRPr sz="2400">
                <a:solidFill>
                  <a:schemeClr val="tx1"/>
                </a:solidFill>
                <a:latin typeface="Arial" charset="0"/>
                <a:ea typeface="ＭＳ Ｐゴシック" charset="0"/>
              </a:defRPr>
            </a:lvl3pPr>
            <a:lvl4pPr marL="1600111" indent="-228587" eaLnBrk="0" hangingPunct="0">
              <a:defRPr sz="2400">
                <a:solidFill>
                  <a:schemeClr val="tx1"/>
                </a:solidFill>
                <a:latin typeface="Arial" charset="0"/>
                <a:ea typeface="ＭＳ Ｐゴシック" charset="0"/>
              </a:defRPr>
            </a:lvl4pPr>
            <a:lvl5pPr marL="2057287" indent="-228587" eaLnBrk="0" hangingPunct="0">
              <a:defRPr sz="2400">
                <a:solidFill>
                  <a:schemeClr val="tx1"/>
                </a:solidFill>
                <a:latin typeface="Arial" charset="0"/>
                <a:ea typeface="ＭＳ Ｐゴシック" charset="0"/>
              </a:defRPr>
            </a:lvl5pPr>
            <a:lvl6pPr marL="2514461" indent="-228587" eaLnBrk="0" fontAlgn="base" hangingPunct="0">
              <a:spcBef>
                <a:spcPct val="0"/>
              </a:spcBef>
              <a:spcAft>
                <a:spcPct val="0"/>
              </a:spcAft>
              <a:defRPr sz="2400">
                <a:solidFill>
                  <a:schemeClr val="tx1"/>
                </a:solidFill>
                <a:latin typeface="Arial" charset="0"/>
                <a:ea typeface="ＭＳ Ｐゴシック" charset="0"/>
              </a:defRPr>
            </a:lvl6pPr>
            <a:lvl7pPr marL="2971635" indent="-228587" eaLnBrk="0" fontAlgn="base" hangingPunct="0">
              <a:spcBef>
                <a:spcPct val="0"/>
              </a:spcBef>
              <a:spcAft>
                <a:spcPct val="0"/>
              </a:spcAft>
              <a:defRPr sz="2400">
                <a:solidFill>
                  <a:schemeClr val="tx1"/>
                </a:solidFill>
                <a:latin typeface="Arial" charset="0"/>
                <a:ea typeface="ＭＳ Ｐゴシック" charset="0"/>
              </a:defRPr>
            </a:lvl7pPr>
            <a:lvl8pPr marL="3428811" indent="-228587" eaLnBrk="0" fontAlgn="base" hangingPunct="0">
              <a:spcBef>
                <a:spcPct val="0"/>
              </a:spcBef>
              <a:spcAft>
                <a:spcPct val="0"/>
              </a:spcAft>
              <a:defRPr sz="2400">
                <a:solidFill>
                  <a:schemeClr val="tx1"/>
                </a:solidFill>
                <a:latin typeface="Arial" charset="0"/>
                <a:ea typeface="ＭＳ Ｐゴシック" charset="0"/>
              </a:defRPr>
            </a:lvl8pPr>
            <a:lvl9pPr marL="3885985" indent="-228587"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150F468-62BE-DC4A-B93F-8E1AAEBF9DF5}"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13</a:t>
            </a:fld>
            <a:endParaRPr lang="en-US"/>
          </a:p>
        </p:txBody>
      </p:sp>
    </p:spTree>
    <p:extLst>
      <p:ext uri="{BB962C8B-B14F-4D97-AF65-F5344CB8AC3E}">
        <p14:creationId xmlns:p14="http://schemas.microsoft.com/office/powerpoint/2010/main" val="2176000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xfrm>
            <a:off x="1362075" y="892175"/>
            <a:ext cx="4265613" cy="31988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2" tIns="45704" rIns="91412" bIns="45704"/>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83F3919-1AFD-BF4D-B5C7-0CB6CB871281}" type="slidenum">
              <a:rPr lang="en-US" sz="1200">
                <a:latin typeface="Calibri" charset="0"/>
              </a:rPr>
              <a:pPr eaLnBrk="1" hangingPunct="1"/>
              <a:t>14</a:t>
            </a:fld>
            <a:endParaRPr lang="en-US"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xfrm>
            <a:off x="1360488" y="892175"/>
            <a:ext cx="4264025" cy="31988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1" rIns="91425" bIns="45711"/>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DF0450C-58A5-664E-A5CE-C9C477F21C7F}" type="slidenum">
              <a:rPr lang="en-US" sz="1200">
                <a:latin typeface="Calibri" charset="0"/>
              </a:rPr>
              <a:pPr eaLnBrk="1" hangingPunct="1"/>
              <a:t>15</a:t>
            </a:fld>
            <a:endParaRPr lang="en-US"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normAutofit fontScale="85000" lnSpcReduction="20000"/>
          </a:bodyPr>
          <a:lstStyle/>
          <a:p>
            <a:pPr eaLnBrk="1" hangingPunct="1">
              <a:defRPr/>
            </a:pPr>
            <a:r>
              <a:rPr lang="en-US" dirty="0" smtClean="0">
                <a:latin typeface="Century Gothic" charset="0"/>
              </a:rPr>
              <a:t>Connecticut</a:t>
            </a:r>
          </a:p>
          <a:p>
            <a:pPr lvl="1" eaLnBrk="1" hangingPunct="1">
              <a:defRPr/>
            </a:pPr>
            <a:r>
              <a:rPr lang="en-US" sz="1800" dirty="0" smtClean="0">
                <a:latin typeface="Century Gothic" charset="0"/>
              </a:rPr>
              <a:t>High utilization rate of domestic violence consultants-involved with 3000 unique cases/year (15,000 over five years)</a:t>
            </a:r>
          </a:p>
          <a:p>
            <a:pPr lvl="1" eaLnBrk="1" hangingPunct="1">
              <a:defRPr/>
            </a:pPr>
            <a:r>
              <a:rPr lang="en-US" sz="1800" dirty="0" smtClean="0">
                <a:latin typeface="Century Gothic" charset="0"/>
              </a:rPr>
              <a:t>Supervisor training (88 supervisors trained, 41% responded to the survey). </a:t>
            </a:r>
          </a:p>
          <a:p>
            <a:pPr lvl="2" eaLnBrk="1" hangingPunct="1">
              <a:defRPr/>
            </a:pPr>
            <a:r>
              <a:rPr lang="en-US" sz="1400" dirty="0" smtClean="0">
                <a:latin typeface="Century Gothic" charset="0"/>
              </a:rPr>
              <a:t>66% identified specific positive changes in their supervisory practice; </a:t>
            </a:r>
          </a:p>
          <a:p>
            <a:pPr lvl="2" eaLnBrk="1" hangingPunct="1">
              <a:defRPr/>
            </a:pPr>
            <a:r>
              <a:rPr lang="en-US" sz="1400" dirty="0" smtClean="0">
                <a:latin typeface="Century Gothic" charset="0"/>
              </a:rPr>
              <a:t>62% indicated positive change in their workers’ practice as a result of the training and </a:t>
            </a:r>
          </a:p>
          <a:p>
            <a:pPr lvl="2" eaLnBrk="1" hangingPunct="1">
              <a:defRPr/>
            </a:pPr>
            <a:r>
              <a:rPr lang="en-US" sz="1400" dirty="0" smtClean="0">
                <a:latin typeface="Century Gothic" charset="0"/>
              </a:rPr>
              <a:t>50% of the respondents indicated positive changes in outcomes for families. </a:t>
            </a:r>
          </a:p>
          <a:p>
            <a:pPr lvl="1" eaLnBrk="1" hangingPunct="1">
              <a:defRPr/>
            </a:pPr>
            <a:r>
              <a:rPr lang="en-US" dirty="0" smtClean="0">
                <a:latin typeface="Century Gothic" charset="0"/>
              </a:rPr>
              <a:t>MDT pilot</a:t>
            </a:r>
          </a:p>
          <a:p>
            <a:pPr lvl="2" eaLnBrk="1" hangingPunct="1">
              <a:defRPr/>
            </a:pPr>
            <a:r>
              <a:rPr lang="en-US" sz="1400" dirty="0" smtClean="0">
                <a:latin typeface="Century Gothic" charset="0"/>
              </a:rPr>
              <a:t>“</a:t>
            </a:r>
            <a:r>
              <a:rPr lang="en-US" altLang="ja-JP" sz="1400" dirty="0" smtClean="0">
                <a:latin typeface="Century Gothic" charset="0"/>
                <a:ea typeface="HGS明朝E" charset="0"/>
                <a:cs typeface="HGS明朝E" charset="0"/>
              </a:rPr>
              <a:t>100% of respondents indicated that their agency has benefitted from the teaming of serious domestic violence cases.</a:t>
            </a:r>
          </a:p>
          <a:p>
            <a:pPr lvl="2" eaLnBrk="1" hangingPunct="1">
              <a:defRPr/>
            </a:pPr>
            <a:r>
              <a:rPr lang="en-US" sz="1400" dirty="0" smtClean="0">
                <a:latin typeface="Century Gothic" charset="0"/>
              </a:rPr>
              <a:t>“100% of respondents indicated that increased skills and awareness regarding domestic violence positively impacted how they handled sexual and physical abuse cases.”</a:t>
            </a:r>
          </a:p>
          <a:p>
            <a:pPr lvl="2" eaLnBrk="1" hangingPunct="1">
              <a:defRPr/>
            </a:pPr>
            <a:r>
              <a:rPr lang="en-US" sz="1400" dirty="0" smtClean="0">
                <a:latin typeface="Century Gothic" charset="0"/>
              </a:rPr>
              <a:t>“Over 81% of respondents identified that they felt that teaming domestic violence cases resulted in increased safety for families.”</a:t>
            </a:r>
          </a:p>
          <a:p>
            <a:pPr>
              <a:defRPr/>
            </a:pPr>
            <a:endParaRPr lang="en-US" dirty="0" smtClean="0"/>
          </a:p>
          <a:p>
            <a:pPr eaLnBrk="1" hangingPunct="1">
              <a:defRPr/>
            </a:pPr>
            <a:r>
              <a:rPr lang="en-US" dirty="0" smtClean="0">
                <a:latin typeface="Century Gothic" charset="0"/>
              </a:rPr>
              <a:t>Colorado: </a:t>
            </a:r>
            <a:r>
              <a:rPr lang="en-US" sz="2000" dirty="0" smtClean="0">
                <a:latin typeface="Century Gothic" charset="0"/>
              </a:rPr>
              <a:t>A series of three-day Safe and Together model trainings for a diverse audience that included child welfare staff and domestic violence advocates. </a:t>
            </a:r>
          </a:p>
          <a:p>
            <a:pPr lvl="1" eaLnBrk="1" hangingPunct="1">
              <a:defRPr/>
            </a:pPr>
            <a:r>
              <a:rPr lang="en-US" dirty="0" smtClean="0">
                <a:latin typeface="Century Gothic" charset="0"/>
              </a:rPr>
              <a:t>Of the 125 people who responded to a survey a few months after the training, 89% rated their experience of the training positive, very positive or excellent and 82% said that the training impacted their practice. </a:t>
            </a:r>
            <a:endParaRPr lang="en-US" dirty="0" smtClean="0">
              <a:latin typeface="Calibri" charset="0"/>
            </a:endParaRPr>
          </a:p>
          <a:p>
            <a:pPr>
              <a:defRPr/>
            </a:pPr>
            <a:endParaRPr lang="en-US" dirty="0" smtClean="0"/>
          </a:p>
          <a:p>
            <a:pPr>
              <a:defRPr/>
            </a:pPr>
            <a:endParaRPr lang="en-US" dirty="0"/>
          </a:p>
        </p:txBody>
      </p:sp>
      <p:sp>
        <p:nvSpPr>
          <p:cNvPr id="4" name="Slide Number Placeholder 3"/>
          <p:cNvSpPr>
            <a:spLocks noGrp="1"/>
          </p:cNvSpPr>
          <p:nvPr>
            <p:ph type="sldNum" sz="quarter" idx="5"/>
          </p:nvPr>
        </p:nvSpPr>
        <p:spPr/>
        <p:txBody>
          <a:bodyPr/>
          <a:lstStyle/>
          <a:p>
            <a:pPr>
              <a:defRPr/>
            </a:pPr>
            <a:fld id="{727C793E-AC89-344E-BB9B-11B16B4ADC93}"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
        <p:nvSpPr>
          <p:cNvPr id="4" name="Slide Number Placeholder 3"/>
          <p:cNvSpPr>
            <a:spLocks noGrp="1"/>
          </p:cNvSpPr>
          <p:nvPr>
            <p:ph type="sldNum" sz="quarter" idx="5"/>
          </p:nvPr>
        </p:nvSpPr>
        <p:spPr/>
        <p:txBody>
          <a:bodyPr/>
          <a:lstStyle/>
          <a:p>
            <a:pPr>
              <a:defRPr/>
            </a:pPr>
            <a:fld id="{EEBCA48B-7A09-1441-9081-AAEBA9CCCA71}" type="slidenum">
              <a:rPr lang="en-US" smtClean="0"/>
              <a:pPr>
                <a:defRPr/>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Calibri" charset="0"/>
              </a:rPr>
              <a:t>Closed Investigations for FY 11/12:</a:t>
            </a:r>
          </a:p>
          <a:p>
            <a:r>
              <a:rPr lang="en-US">
                <a:latin typeface="Calibri" charset="0"/>
              </a:rPr>
              <a:t>172 verified maltreatments of FVTC</a:t>
            </a:r>
          </a:p>
          <a:p>
            <a:r>
              <a:rPr lang="en-US">
                <a:latin typeface="Calibri" charset="0"/>
              </a:rPr>
              <a:t>11 children had repeat maltrx within the FY (meaning they had 2 separate reports with verified FVTC</a:t>
            </a:r>
          </a:p>
          <a:p>
            <a:r>
              <a:rPr lang="en-US">
                <a:latin typeface="Calibri" charset="0"/>
              </a:rPr>
              <a:t>The 11 children were part of 5 families/5 reports of repeat maltrx</a:t>
            </a:r>
          </a:p>
          <a:p>
            <a:r>
              <a:rPr lang="en-US" b="1">
                <a:latin typeface="Calibri" charset="0"/>
              </a:rPr>
              <a:t>Closed Investigations for FY 12/13:</a:t>
            </a:r>
          </a:p>
          <a:p>
            <a:r>
              <a:rPr lang="en-US">
                <a:latin typeface="Calibri" charset="0"/>
              </a:rPr>
              <a:t>274 verified maltreatments of FVTC</a:t>
            </a:r>
          </a:p>
          <a:p>
            <a:r>
              <a:rPr lang="en-US">
                <a:latin typeface="Calibri" charset="0"/>
              </a:rPr>
              <a:t>6 kids had repeat maltrx within the FY (meaning they had 2 separate reports with verified FVTC)</a:t>
            </a:r>
          </a:p>
          <a:p>
            <a:r>
              <a:rPr lang="en-US">
                <a:latin typeface="Calibri" charset="0"/>
              </a:rPr>
              <a:t>The 6 children were part of 4 families/reports of repeat maltrx</a:t>
            </a:r>
          </a:p>
          <a:p>
            <a:endParaRPr lang="en-US">
              <a:latin typeface="Calibri" charset="0"/>
            </a:endParaRPr>
          </a:p>
        </p:txBody>
      </p:sp>
      <p:sp>
        <p:nvSpPr>
          <p:cNvPr id="4" name="Slide Number Placeholder 3"/>
          <p:cNvSpPr>
            <a:spLocks noGrp="1"/>
          </p:cNvSpPr>
          <p:nvPr>
            <p:ph type="sldNum" sz="quarter" idx="5"/>
          </p:nvPr>
        </p:nvSpPr>
        <p:spPr/>
        <p:txBody>
          <a:bodyPr/>
          <a:lstStyle/>
          <a:p>
            <a:pPr>
              <a:defRPr/>
            </a:pPr>
            <a:fld id="{8D005D89-0D22-8C41-A53D-DDC8A33B240B}"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2</a:t>
            </a:fld>
            <a:endParaRPr lang="en-US"/>
          </a:p>
        </p:txBody>
      </p:sp>
    </p:spTree>
    <p:extLst>
      <p:ext uri="{BB962C8B-B14F-4D97-AF65-F5344CB8AC3E}">
        <p14:creationId xmlns:p14="http://schemas.microsoft.com/office/powerpoint/2010/main" val="402871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3</a:t>
            </a:fld>
            <a:endParaRPr lang="en-US"/>
          </a:p>
        </p:txBody>
      </p:sp>
    </p:spTree>
    <p:extLst>
      <p:ext uri="{BB962C8B-B14F-4D97-AF65-F5344CB8AC3E}">
        <p14:creationId xmlns:p14="http://schemas.microsoft.com/office/powerpoint/2010/main" val="981942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Perpetrator pattern, child centered, survivor strength based approach to child safety and well being issues related to domestic violence (literature and clinically based)</a:t>
            </a:r>
          </a:p>
          <a:p>
            <a:r>
              <a:rPr lang="en-US" dirty="0"/>
              <a:t>Specifically designed to move child welfare systems toward becoming domestic violence informed </a:t>
            </a:r>
          </a:p>
          <a:p>
            <a:r>
              <a:rPr lang="en-US" dirty="0"/>
              <a:t>Targets key child welfare competencies and tasks such as assessment, interviewing, documentation, case planning, supervision, decision-making and neglect filings. </a:t>
            </a:r>
          </a:p>
          <a:p>
            <a:r>
              <a:rPr lang="en-US" dirty="0"/>
              <a:t>Correlative data better identification of domestic violence, reduction in out of home placements without an increase in repeat maltreatments (Florida); changes in workers practice (Ohio)</a:t>
            </a:r>
          </a:p>
          <a:p>
            <a:r>
              <a:rPr lang="en-US" dirty="0"/>
              <a:t>Extensive, long term experience working with states to change practice and policy</a:t>
            </a:r>
          </a:p>
          <a:p>
            <a:r>
              <a:rPr lang="en-US" dirty="0"/>
              <a:t>Integrates and supports trauma informed practice; differential response; OSM</a:t>
            </a:r>
          </a:p>
          <a:p>
            <a:r>
              <a:rPr lang="en-US" sz="900" dirty="0"/>
              <a:t>Is the specific pattern of behavior of the perpetrator described and is there an nexus established between that pattern and harm to children? (v. “family has history of domestic violence”)</a:t>
            </a:r>
          </a:p>
          <a:p>
            <a:r>
              <a:rPr lang="en-US" sz="900" dirty="0"/>
              <a:t>Is a comprehensive lens used to describe the protective efforts of the domestic violence survivor and their impact on child safety and well-being? </a:t>
            </a:r>
          </a:p>
          <a:p>
            <a:r>
              <a:rPr lang="en-US" sz="900" dirty="0"/>
              <a:t>Is the case being presented with a perspective that the perpetrator’s abusive behavior is a parenting choice? </a:t>
            </a:r>
          </a:p>
          <a:p>
            <a:r>
              <a:rPr lang="en-US" sz="900" dirty="0"/>
              <a:t>What are the documented efforts to intervene with the perpetrator? </a:t>
            </a:r>
          </a:p>
          <a:p>
            <a:r>
              <a:rPr lang="en-US" sz="900" dirty="0"/>
              <a:t>Is the case plan for the perpetrator behaviorally focused?</a:t>
            </a:r>
          </a:p>
          <a:p>
            <a:r>
              <a:rPr lang="en-US" sz="900" dirty="0"/>
              <a:t>What are the documented efforts to partner with the domestic violence survivor? </a:t>
            </a:r>
          </a:p>
          <a:p>
            <a:r>
              <a:rPr lang="en-US" sz="900" dirty="0"/>
              <a:t>What connections are being presented between substance abuse, mental health, basic needs, abuse issues, and the domestic violence?</a:t>
            </a:r>
          </a:p>
          <a:p>
            <a:endParaRPr lang="en-US" sz="900" dirty="0"/>
          </a:p>
          <a:p>
            <a:r>
              <a:rPr lang="en-US" sz="900" dirty="0"/>
              <a:t>Differential Response States &amp; Efforts</a:t>
            </a:r>
          </a:p>
          <a:p>
            <a:pPr lvl="1"/>
            <a:r>
              <a:rPr lang="en-US" sz="900" dirty="0"/>
              <a:t>Ohio: Certified Safe and Together model trainings (statewide DR add on)</a:t>
            </a:r>
          </a:p>
          <a:p>
            <a:pPr lvl="1"/>
            <a:r>
              <a:rPr lang="en-US" sz="900" dirty="0"/>
              <a:t>Connecticut: Safe and Together mode consultants (statewide)</a:t>
            </a:r>
          </a:p>
          <a:p>
            <a:pPr lvl="1"/>
            <a:r>
              <a:rPr lang="en-US" sz="900" dirty="0"/>
              <a:t>Colorado: Statewide training, policy technical assistance (statewide)</a:t>
            </a:r>
          </a:p>
          <a:p>
            <a:pPr lvl="1"/>
            <a:r>
              <a:rPr lang="en-US" sz="900" dirty="0"/>
              <a:t>New York: Hotline training, support for co-located DV advocates, statewide training, region specific training (statewide)</a:t>
            </a:r>
          </a:p>
          <a:p>
            <a:pPr lvl="1"/>
            <a:r>
              <a:rPr lang="en-US" sz="900" dirty="0"/>
              <a:t>Oregon: support for co-located advocates; other training (statewide)</a:t>
            </a:r>
          </a:p>
          <a:p>
            <a:r>
              <a:rPr lang="en-US" sz="900" dirty="0"/>
              <a:t>Non-Differential Response States &amp; Efforts</a:t>
            </a:r>
          </a:p>
          <a:p>
            <a:pPr lvl="1"/>
            <a:r>
              <a:rPr lang="en-US" sz="900" dirty="0"/>
              <a:t>Florida: Subject Matter Experts, co-located advocates (statewide)</a:t>
            </a:r>
          </a:p>
          <a:p>
            <a:pPr lvl="1"/>
            <a:r>
              <a:rPr lang="en-US" sz="900" dirty="0"/>
              <a:t>Kansas City, MO &amp; Lincoln NB: Support for local domestic violence </a:t>
            </a:r>
            <a:r>
              <a:rPr lang="en-US" sz="900" dirty="0" err="1"/>
              <a:t>collaboratives</a:t>
            </a:r>
            <a:endParaRPr lang="en-US" sz="900" dirty="0"/>
          </a:p>
          <a:p>
            <a:pPr lvl="1"/>
            <a:r>
              <a:rPr lang="en-US" sz="900" dirty="0"/>
              <a:t>New Jersey: support for co-located domestic violence advocates</a:t>
            </a:r>
          </a:p>
          <a:p>
            <a:pPr lvl="1"/>
            <a:r>
              <a:rPr lang="en-US" sz="900" dirty="0"/>
              <a:t>Other states: Wisconsin, Louisiana, Vermont, Tennessee, Maine</a:t>
            </a:r>
          </a:p>
          <a:p>
            <a:pPr lvl="1"/>
            <a:r>
              <a:rPr lang="en-US" sz="900" dirty="0"/>
              <a:t>Other countries: England, Scotland, Ireland, Singapore, Australia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4</a:t>
            </a:fld>
            <a:endParaRPr lang="en-US"/>
          </a:p>
        </p:txBody>
      </p:sp>
    </p:spTree>
    <p:extLst>
      <p:ext uri="{BB962C8B-B14F-4D97-AF65-F5344CB8AC3E}">
        <p14:creationId xmlns:p14="http://schemas.microsoft.com/office/powerpoint/2010/main" val="161705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5</a:t>
            </a:fld>
            <a:endParaRPr lang="en-US"/>
          </a:p>
        </p:txBody>
      </p:sp>
    </p:spTree>
    <p:extLst>
      <p:ext uri="{BB962C8B-B14F-4D97-AF65-F5344CB8AC3E}">
        <p14:creationId xmlns:p14="http://schemas.microsoft.com/office/powerpoint/2010/main" val="2891915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does this traditional set of ‘batterer accountability’ interventions hold him accountable as a parent? </a:t>
            </a:r>
          </a:p>
          <a:p>
            <a:r>
              <a:rPr lang="en-US" dirty="0"/>
              <a:t>If we accept that he has the same legal responsibilities to his children as when he was living with them and also believe that he has the same legal responsibilities for those three young children as the mother, how is that being reflected in our interventions? </a:t>
            </a:r>
          </a:p>
          <a:p>
            <a:r>
              <a:rPr lang="en-US" dirty="0"/>
              <a:t>How are we approaching him about his children’s continuing basic needs like housing and food? </a:t>
            </a:r>
          </a:p>
          <a:p>
            <a:r>
              <a:rPr lang="en-US" dirty="0"/>
              <a:t>Who is talking to him in a sustained way about how his violence towards his partner, even if the children were not present, is a parenting choice? </a:t>
            </a:r>
          </a:p>
          <a:p>
            <a:r>
              <a:rPr lang="en-US" dirty="0"/>
              <a:t>Who is offering him support for his healthy parenting during this period while he’s out of the house, and beyond?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6</a:t>
            </a:fld>
            <a:endParaRPr lang="en-US"/>
          </a:p>
        </p:txBody>
      </p:sp>
    </p:spTree>
    <p:extLst>
      <p:ext uri="{BB962C8B-B14F-4D97-AF65-F5344CB8AC3E}">
        <p14:creationId xmlns:p14="http://schemas.microsoft.com/office/powerpoint/2010/main" val="1461586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dirty="0" smtClean="0">
                <a:latin typeface="Calibri" charset="0"/>
              </a:rPr>
              <a:t>Goes beyond traditional batterer intervention– it’s a system change. </a:t>
            </a:r>
            <a:endParaRPr lang="en-US" dirty="0">
              <a:latin typeface="Calibri" charset="0"/>
            </a:endParaRP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Palatino Linotype" charset="0"/>
                <a:ea typeface="ＭＳ Ｐゴシック" charset="0"/>
                <a:cs typeface="ＭＳ Ｐゴシック" charset="0"/>
              </a:defRPr>
            </a:lvl1pPr>
            <a:lvl2pPr marL="757066" indent="-291179" eaLnBrk="0" hangingPunct="0">
              <a:defRPr sz="2400">
                <a:solidFill>
                  <a:schemeClr val="tx1"/>
                </a:solidFill>
                <a:latin typeface="Palatino Linotype" charset="0"/>
                <a:ea typeface="ＭＳ Ｐゴシック" charset="0"/>
              </a:defRPr>
            </a:lvl2pPr>
            <a:lvl3pPr marL="1164717" indent="-232943" eaLnBrk="0" hangingPunct="0">
              <a:defRPr sz="2400">
                <a:solidFill>
                  <a:schemeClr val="tx1"/>
                </a:solidFill>
                <a:latin typeface="Palatino Linotype" charset="0"/>
                <a:ea typeface="ＭＳ Ｐゴシック" charset="0"/>
              </a:defRPr>
            </a:lvl3pPr>
            <a:lvl4pPr marL="1630604" indent="-232943" eaLnBrk="0" hangingPunct="0">
              <a:defRPr sz="2400">
                <a:solidFill>
                  <a:schemeClr val="tx1"/>
                </a:solidFill>
                <a:latin typeface="Palatino Linotype" charset="0"/>
                <a:ea typeface="ＭＳ Ｐゴシック" charset="0"/>
              </a:defRPr>
            </a:lvl4pPr>
            <a:lvl5pPr marL="2096491" indent="-232943" eaLnBrk="0" hangingPunct="0">
              <a:defRPr sz="2400">
                <a:solidFill>
                  <a:schemeClr val="tx1"/>
                </a:solidFill>
                <a:latin typeface="Palatino Linotype" charset="0"/>
                <a:ea typeface="ＭＳ Ｐゴシック" charset="0"/>
              </a:defRPr>
            </a:lvl5pPr>
            <a:lvl6pPr marL="2562377" indent="-232943" eaLnBrk="0" fontAlgn="base" hangingPunct="0">
              <a:spcBef>
                <a:spcPct val="0"/>
              </a:spcBef>
              <a:spcAft>
                <a:spcPct val="0"/>
              </a:spcAft>
              <a:defRPr sz="2400">
                <a:solidFill>
                  <a:schemeClr val="tx1"/>
                </a:solidFill>
                <a:latin typeface="Palatino Linotype" charset="0"/>
                <a:ea typeface="ＭＳ Ｐゴシック" charset="0"/>
              </a:defRPr>
            </a:lvl6pPr>
            <a:lvl7pPr marL="3028264" indent="-232943" eaLnBrk="0" fontAlgn="base" hangingPunct="0">
              <a:spcBef>
                <a:spcPct val="0"/>
              </a:spcBef>
              <a:spcAft>
                <a:spcPct val="0"/>
              </a:spcAft>
              <a:defRPr sz="2400">
                <a:solidFill>
                  <a:schemeClr val="tx1"/>
                </a:solidFill>
                <a:latin typeface="Palatino Linotype" charset="0"/>
                <a:ea typeface="ＭＳ Ｐゴシック" charset="0"/>
              </a:defRPr>
            </a:lvl7pPr>
            <a:lvl8pPr marL="3494151" indent="-232943" eaLnBrk="0" fontAlgn="base" hangingPunct="0">
              <a:spcBef>
                <a:spcPct val="0"/>
              </a:spcBef>
              <a:spcAft>
                <a:spcPct val="0"/>
              </a:spcAft>
              <a:defRPr sz="2400">
                <a:solidFill>
                  <a:schemeClr val="tx1"/>
                </a:solidFill>
                <a:latin typeface="Palatino Linotype" charset="0"/>
                <a:ea typeface="ＭＳ Ｐゴシック" charset="0"/>
              </a:defRPr>
            </a:lvl8pPr>
            <a:lvl9pPr marL="3960038" indent="-232943"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fontAlgn="base" hangingPunct="1">
              <a:spcBef>
                <a:spcPct val="0"/>
              </a:spcBef>
              <a:spcAft>
                <a:spcPct val="0"/>
              </a:spcAft>
            </a:pPr>
            <a:fld id="{389CF1E5-94A9-B14B-ADA8-023BA826078B}" type="slidenum">
              <a:rPr lang="en-US" sz="1200">
                <a:latin typeface="Calibri" charset="0"/>
              </a:rPr>
              <a:pPr eaLnBrk="1" fontAlgn="base" hangingPunct="1">
                <a:spcBef>
                  <a:spcPct val="0"/>
                </a:spcBef>
                <a:spcAft>
                  <a:spcPct val="0"/>
                </a:spcAft>
              </a:pPr>
              <a:t>7</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600" dirty="0"/>
              <a:t>Pregnancy</a:t>
            </a:r>
            <a:endParaRPr lang="en-US" sz="2800" dirty="0"/>
          </a:p>
          <a:p>
            <a:pPr lvl="1"/>
            <a:r>
              <a:rPr lang="en-US" dirty="0"/>
              <a:t>3-19% of women report perinatal domestic violence+</a:t>
            </a:r>
          </a:p>
          <a:p>
            <a:pPr lvl="1"/>
            <a:r>
              <a:rPr lang="en-US" dirty="0"/>
              <a:t>48% mothers in one home visitation program revealed reported experiencing IPV since the birth of their child**</a:t>
            </a:r>
          </a:p>
          <a:p>
            <a:r>
              <a:rPr lang="en-US" sz="1800" dirty="0"/>
              <a:t>Adverse Childhood Experience (ACES) Domestic Violence Data</a:t>
            </a:r>
          </a:p>
          <a:p>
            <a:pPr lvl="1"/>
            <a:r>
              <a:rPr lang="en-US" dirty="0"/>
              <a:t>As frequency IPV witnessing increased : “powerful graded increase in the prevalence of every category of ACE” and “positive graded risk for self-reported alcoholism, illicit drug use, IV drug use and depressed affect”</a:t>
            </a:r>
          </a:p>
          <a:p>
            <a:pPr lvl="1"/>
            <a:r>
              <a:rPr lang="en-US" dirty="0"/>
              <a:t> “It strengthens the idea that IPV is usually (95% probability) associated with some form of child abuse or neglect or other serious family dysfunction. </a:t>
            </a:r>
          </a:p>
          <a:p>
            <a:pPr lvl="1"/>
            <a:r>
              <a:rPr lang="en-US" dirty="0"/>
              <a:t>Moreover, the number of ACEs have been shown to have a positive graded relationship to negative outcomes during adolescence and adulthood including numerous health risk behaviors…., unintended pregnancy…., sexually transmitted diseases…, and many of the leading causes of death in the United States... “</a:t>
            </a:r>
          </a:p>
          <a:p>
            <a:r>
              <a:rPr lang="en-US" sz="1800" dirty="0"/>
              <a:t>“DV has a measurable and substantial association with caregiver and family </a:t>
            </a:r>
            <a:r>
              <a:rPr lang="en-US" sz="1800" dirty="0" err="1"/>
              <a:t>functioning,which</a:t>
            </a:r>
            <a:r>
              <a:rPr lang="en-US" sz="1800" dirty="0"/>
              <a:t> in tum have a substantial association with child health and behavior.”****</a:t>
            </a:r>
          </a:p>
          <a:p>
            <a:r>
              <a:rPr lang="en-US" sz="1800" dirty="0"/>
              <a:t>88% of a group of battered women described that their partner used their children to try to control her.**</a:t>
            </a:r>
            <a:r>
              <a:rPr lang="en-US" sz="1800" dirty="0" smtClean="0"/>
              <a:t>*</a:t>
            </a:r>
          </a:p>
          <a:p>
            <a:r>
              <a:rPr lang="en-GB" sz="2000" dirty="0"/>
              <a:t>Multiple studies indicate that child fatalities or critical incidents may have domestic violence as factor (as high as 2 out of 3)</a:t>
            </a:r>
          </a:p>
          <a:p>
            <a:pPr lvl="0"/>
            <a:r>
              <a:rPr lang="en-GB" sz="2000" dirty="0"/>
              <a:t>Between 45-70% of children exposed to domestic violence are also victims of physical abuse</a:t>
            </a:r>
            <a:endParaRPr lang="en-US" sz="2000" dirty="0"/>
          </a:p>
          <a:p>
            <a:r>
              <a:rPr lang="en-US" sz="2000" dirty="0"/>
              <a:t>34% of all substantiated CPS investigations included exposure to IPV as the primary category of maltreatment (Canadian study)*</a:t>
            </a:r>
          </a:p>
          <a:p>
            <a:r>
              <a:rPr lang="en-US" sz="2000" dirty="0"/>
              <a:t>Recent data from National Survey of Child and Adolescent Well Being indicated that parents disclose rates of recent domestic violence (last twelve months) at a rate more than double what child welfare workers identified. (26% v. 12%)</a:t>
            </a:r>
          </a:p>
          <a:p>
            <a:r>
              <a:rPr lang="en-US" dirty="0"/>
              <a:t>NCTSN study of children in foster care and trauma </a:t>
            </a:r>
          </a:p>
          <a:p>
            <a:pPr lvl="1"/>
            <a:r>
              <a:rPr lang="en-US" sz="1400" dirty="0"/>
              <a:t>54% had domestic violence exposure</a:t>
            </a:r>
          </a:p>
          <a:p>
            <a:pPr lvl="1"/>
            <a:r>
              <a:rPr lang="en-US" sz="1400" dirty="0"/>
              <a:t>Of the complex trauma group,  72% had domestic violence (consistent with ACES study) </a:t>
            </a:r>
          </a:p>
          <a:p>
            <a:endParaRPr lang="en-US" sz="1800" dirty="0"/>
          </a:p>
          <a:p>
            <a:endParaRPr lang="en-US" sz="1800" dirty="0"/>
          </a:p>
          <a:p>
            <a:endParaRPr lang="en-US" dirty="0"/>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8</a:t>
            </a:fld>
            <a:endParaRPr lang="en-US"/>
          </a:p>
        </p:txBody>
      </p:sp>
    </p:spTree>
    <p:extLst>
      <p:ext uri="{BB962C8B-B14F-4D97-AF65-F5344CB8AC3E}">
        <p14:creationId xmlns:p14="http://schemas.microsoft.com/office/powerpoint/2010/main" val="3373376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600" dirty="0"/>
              <a:t>Pregnancy</a:t>
            </a:r>
            <a:endParaRPr lang="en-US" sz="2800" dirty="0"/>
          </a:p>
          <a:p>
            <a:pPr lvl="1"/>
            <a:r>
              <a:rPr lang="en-US" dirty="0"/>
              <a:t>3-19% of women report perinatal domestic violence+</a:t>
            </a:r>
          </a:p>
          <a:p>
            <a:pPr lvl="1"/>
            <a:r>
              <a:rPr lang="en-US" dirty="0"/>
              <a:t>48% mothers in one home visitation program revealed reported experiencing IPV since the birth of their child**</a:t>
            </a:r>
          </a:p>
          <a:p>
            <a:r>
              <a:rPr lang="en-US" sz="1800" dirty="0"/>
              <a:t>Adverse Childhood Experience (ACES) Domestic Violence Data</a:t>
            </a:r>
          </a:p>
          <a:p>
            <a:pPr lvl="1"/>
            <a:r>
              <a:rPr lang="en-US" dirty="0"/>
              <a:t>As frequency IPV witnessing increased : “powerful graded increase in the prevalence of every category of ACE” and “positive graded risk for self-reported alcoholism, illicit drug use, IV drug use and depressed affect”</a:t>
            </a:r>
          </a:p>
          <a:p>
            <a:pPr lvl="1"/>
            <a:r>
              <a:rPr lang="en-US" dirty="0"/>
              <a:t> “It strengthens the idea that IPV is usually (95% probability) associated with some form of child abuse or neglect or other serious family dysfunction. </a:t>
            </a:r>
          </a:p>
          <a:p>
            <a:pPr lvl="1"/>
            <a:r>
              <a:rPr lang="en-US" dirty="0"/>
              <a:t>Moreover, the number of ACEs have been shown to have a positive graded relationship to negative outcomes during adolescence and adulthood including numerous health risk behaviors…., unintended pregnancy…., sexually transmitted diseases…, and many of the leading causes of death in the United States... “</a:t>
            </a:r>
          </a:p>
          <a:p>
            <a:r>
              <a:rPr lang="en-US" sz="1800" dirty="0"/>
              <a:t>“DV has a measurable and substantial association with caregiver and family functioning, which in tum have a substantial association with child health and behavior.”****</a:t>
            </a:r>
          </a:p>
          <a:p>
            <a:r>
              <a:rPr lang="en-US" sz="1800" dirty="0"/>
              <a:t>88% of a group of battered women described that their partner used their children to try to control her.**</a:t>
            </a:r>
            <a:r>
              <a:rPr lang="en-US" sz="1800" dirty="0" smtClean="0"/>
              <a:t>*</a:t>
            </a:r>
          </a:p>
          <a:p>
            <a:endParaRPr lang="en-US" sz="1800" dirty="0"/>
          </a:p>
          <a:p>
            <a:r>
              <a:rPr lang="en-GB" sz="2000" dirty="0"/>
              <a:t>Multiple studies indicate that child fatalities or critical incidents may have domestic violence as factor (as high as 2 out of 3)</a:t>
            </a:r>
          </a:p>
          <a:p>
            <a:pPr lvl="0"/>
            <a:r>
              <a:rPr lang="en-GB" sz="2000" dirty="0"/>
              <a:t>Between 45-70% of children exposed to domestic violence are also victims of physical abuse</a:t>
            </a:r>
            <a:endParaRPr lang="en-US" sz="2000" dirty="0"/>
          </a:p>
          <a:p>
            <a:r>
              <a:rPr lang="en-US" sz="2000" dirty="0"/>
              <a:t>34% of all substantiated CPS investigations included exposure to IPV as the primary category of maltreatment (Canadian study)*</a:t>
            </a:r>
          </a:p>
          <a:p>
            <a:r>
              <a:rPr lang="en-US" sz="2000" dirty="0"/>
              <a:t>Recent data from National Survey of Child and Adolescent Well Being indicated that parents disclose rates of recent domestic violence (last twelve months) at a rate more than double what child welfare workers identified. (26% v. 12%)</a:t>
            </a:r>
          </a:p>
          <a:p>
            <a:r>
              <a:rPr lang="en-US" dirty="0"/>
              <a:t>NCTSN study of children in foster care and trauma </a:t>
            </a:r>
          </a:p>
          <a:p>
            <a:pPr lvl="1"/>
            <a:r>
              <a:rPr lang="en-US" sz="1400" dirty="0"/>
              <a:t>54% had domestic violence exposure</a:t>
            </a:r>
          </a:p>
          <a:p>
            <a:pPr lvl="1"/>
            <a:r>
              <a:rPr lang="en-US" sz="1400" dirty="0"/>
              <a:t>Of the complex trauma group,  72% had domestic violence (consistent with ACES study) </a:t>
            </a:r>
          </a:p>
          <a:p>
            <a:endParaRPr lang="en-US" sz="1800" dirty="0"/>
          </a:p>
          <a:p>
            <a:endParaRPr lang="en-US" dirty="0"/>
          </a:p>
        </p:txBody>
      </p:sp>
      <p:sp>
        <p:nvSpPr>
          <p:cNvPr id="4" name="Slide Number Placeholder 3"/>
          <p:cNvSpPr>
            <a:spLocks noGrp="1"/>
          </p:cNvSpPr>
          <p:nvPr>
            <p:ph type="sldNum" sz="quarter" idx="10"/>
          </p:nvPr>
        </p:nvSpPr>
        <p:spPr/>
        <p:txBody>
          <a:bodyPr/>
          <a:lstStyle/>
          <a:p>
            <a:pPr>
              <a:defRPr/>
            </a:pPr>
            <a:fld id="{F0B948AC-BAF2-7C4D-AE52-AD7DD975D80B}" type="slidenum">
              <a:rPr lang="en-US" smtClean="0"/>
              <a:pPr>
                <a:defRPr/>
              </a:pPr>
              <a:t>9</a:t>
            </a:fld>
            <a:endParaRPr lang="en-US"/>
          </a:p>
        </p:txBody>
      </p:sp>
    </p:spTree>
    <p:extLst>
      <p:ext uri="{BB962C8B-B14F-4D97-AF65-F5344CB8AC3E}">
        <p14:creationId xmlns:p14="http://schemas.microsoft.com/office/powerpoint/2010/main" val="2930494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6"/>
          <p:cNvSpPr>
            <a:spLocks noGrp="1"/>
          </p:cNvSpPr>
          <p:nvPr>
            <p:ph type="dt" sz="half" idx="10"/>
          </p:nvPr>
        </p:nvSpPr>
        <p:spPr/>
        <p:txBody>
          <a:bodyPr/>
          <a:lstStyle>
            <a:lvl1pPr>
              <a:defRPr/>
            </a:lvl1pPr>
          </a:lstStyle>
          <a:p>
            <a:pPr>
              <a:defRPr/>
            </a:pPr>
            <a:fld id="{F4E9C93E-6971-D248-AD77-DD0B3E7A40DC}" type="datetime1">
              <a:rPr lang="en-US" smtClean="0"/>
              <a:t>3/5/2018</a:t>
            </a:fld>
            <a:endParaRPr lang="en-US"/>
          </a:p>
        </p:txBody>
      </p:sp>
      <p:sp>
        <p:nvSpPr>
          <p:cNvPr id="5" name="Slide Number Placeholder 7"/>
          <p:cNvSpPr>
            <a:spLocks noGrp="1"/>
          </p:cNvSpPr>
          <p:nvPr>
            <p:ph type="sldNum" sz="quarter" idx="11"/>
          </p:nvPr>
        </p:nvSpPr>
        <p:spPr/>
        <p:txBody>
          <a:bodyPr/>
          <a:lstStyle>
            <a:lvl1pPr>
              <a:defRPr/>
            </a:lvl1pPr>
          </a:lstStyle>
          <a:p>
            <a:pPr>
              <a:defRPr/>
            </a:pPr>
            <a:fld id="{E054AEE4-9FE1-4344-A2F5-5E11185F6EAD}" type="slidenum">
              <a:rPr lang="en-US"/>
              <a:pPr>
                <a:defRPr/>
              </a:pPr>
              <a:t>‹#›</a:t>
            </a:fld>
            <a:endParaRPr lang="en-US"/>
          </a:p>
        </p:txBody>
      </p:sp>
      <p:sp>
        <p:nvSpPr>
          <p:cNvPr id="6" name="Footer Placeholder 8"/>
          <p:cNvSpPr>
            <a:spLocks noGrp="1"/>
          </p:cNvSpPr>
          <p:nvPr>
            <p:ph type="ftr" sz="quarter" idx="12"/>
          </p:nvPr>
        </p:nvSpPr>
        <p:spPr/>
        <p:txBody>
          <a:bodyPr/>
          <a:lstStyle>
            <a:lvl1pPr>
              <a:defRPr/>
            </a:lvl1pPr>
          </a:lstStyle>
          <a:p>
            <a:pPr>
              <a:defRPr/>
            </a:pPr>
            <a:r>
              <a:rPr lang="en-US" smtClean="0"/>
              <a:t>(c) 2014 David Mandel Associates LLC   Do not reproduce or distribute without permission</a:t>
            </a:r>
            <a:endParaRPr lang="en-US"/>
          </a:p>
        </p:txBody>
      </p:sp>
    </p:spTree>
    <p:extLst>
      <p:ext uri="{BB962C8B-B14F-4D97-AF65-F5344CB8AC3E}">
        <p14:creationId xmlns:p14="http://schemas.microsoft.com/office/powerpoint/2010/main" val="297309839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C1FB94-2C10-B04B-976D-5C5735EDF15E}" type="datetime1">
              <a:rPr lang="en-US" smtClean="0"/>
              <a:t>3/5/2018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64AE0F71-FE1E-754F-98E1-42C9DC9D09F8}" type="slidenum">
              <a:rPr lang="en-US"/>
              <a:pPr>
                <a:defRPr/>
              </a:pPr>
              <a:t>‹#›</a:t>
            </a:fld>
            <a:endParaRPr lang="en-US"/>
          </a:p>
        </p:txBody>
      </p:sp>
    </p:spTree>
    <p:extLst>
      <p:ext uri="{BB962C8B-B14F-4D97-AF65-F5344CB8AC3E}">
        <p14:creationId xmlns:p14="http://schemas.microsoft.com/office/powerpoint/2010/main" val="272016855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4CFB28-95DE-F247-82E8-8AC6DCF82456}" type="datetime1">
              <a:rPr lang="en-US" smtClean="0"/>
              <a:t>3/5/2018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3001AD79-AB81-2442-B6EA-953DBA949FCA}" type="slidenum">
              <a:rPr lang="en-US"/>
              <a:pPr>
                <a:defRPr/>
              </a:pPr>
              <a:t>‹#›</a:t>
            </a:fld>
            <a:endParaRPr lang="en-US"/>
          </a:p>
        </p:txBody>
      </p:sp>
    </p:spTree>
    <p:extLst>
      <p:ext uri="{BB962C8B-B14F-4D97-AF65-F5344CB8AC3E}">
        <p14:creationId xmlns:p14="http://schemas.microsoft.com/office/powerpoint/2010/main" val="34274982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8C10507B-2C3F-5545-B7A5-4ACDB6FF4831}" type="datetime1">
              <a:rPr lang="en-US" smtClean="0"/>
              <a:t>3/5/2018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(c) </a:t>
            </a:r>
            <a:r>
              <a:rPr lang="en-US" dirty="0" smtClean="0"/>
              <a:t>2014 </a:t>
            </a:r>
            <a:r>
              <a:rPr lang="en-US" dirty="0"/>
              <a:t>David Mandel Associates LLC   Do not reproduce or distribute without permission</a:t>
            </a:r>
          </a:p>
        </p:txBody>
      </p:sp>
      <p:sp>
        <p:nvSpPr>
          <p:cNvPr id="6" name="Slide Number Placeholder 5"/>
          <p:cNvSpPr>
            <a:spLocks noGrp="1"/>
          </p:cNvSpPr>
          <p:nvPr>
            <p:ph type="sldNum" sz="quarter" idx="12"/>
          </p:nvPr>
        </p:nvSpPr>
        <p:spPr/>
        <p:txBody>
          <a:bodyPr/>
          <a:lstStyle>
            <a:lvl1pPr>
              <a:defRPr/>
            </a:lvl1pPr>
          </a:lstStyle>
          <a:p>
            <a:pPr>
              <a:defRPr/>
            </a:pPr>
            <a:fld id="{9020CFC4-E75F-6C41-8D59-4ACF747BB6A2}" type="slidenum">
              <a:rPr lang="en-US"/>
              <a:pPr>
                <a:defRPr/>
              </a:pPr>
              <a:t>‹#›</a:t>
            </a:fld>
            <a:endParaRPr lang="en-US"/>
          </a:p>
        </p:txBody>
      </p:sp>
    </p:spTree>
    <p:extLst>
      <p:ext uri="{BB962C8B-B14F-4D97-AF65-F5344CB8AC3E}">
        <p14:creationId xmlns:p14="http://schemas.microsoft.com/office/powerpoint/2010/main" val="427951247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91CAABC3-4094-A846-A5D5-3630FF81F7D9}" type="datetime1">
              <a:rPr lang="en-US" smtClean="0"/>
              <a:t>3/5/2018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9" name="Slide Number Placeholder 5"/>
          <p:cNvSpPr>
            <a:spLocks noGrp="1"/>
          </p:cNvSpPr>
          <p:nvPr>
            <p:ph type="sldNum" sz="quarter" idx="12"/>
          </p:nvPr>
        </p:nvSpPr>
        <p:spPr/>
        <p:txBody>
          <a:bodyPr/>
          <a:lstStyle>
            <a:lvl1pPr>
              <a:defRPr/>
            </a:lvl1pPr>
          </a:lstStyle>
          <a:p>
            <a:pPr>
              <a:defRPr/>
            </a:pPr>
            <a:fld id="{8BAFC23A-548C-EB4E-A517-DC684F3B5DBE}" type="slidenum">
              <a:rPr lang="en-US"/>
              <a:pPr>
                <a:defRPr/>
              </a:pPr>
              <a:t>‹#›</a:t>
            </a:fld>
            <a:endParaRPr lang="en-US"/>
          </a:p>
        </p:txBody>
      </p:sp>
    </p:spTree>
    <p:extLst>
      <p:ext uri="{BB962C8B-B14F-4D97-AF65-F5344CB8AC3E}">
        <p14:creationId xmlns:p14="http://schemas.microsoft.com/office/powerpoint/2010/main" val="160452586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4"/>
          </p:nvPr>
        </p:nvSpPr>
        <p:spPr/>
        <p:txBody>
          <a:bodyPr/>
          <a:lstStyle>
            <a:lvl1pPr>
              <a:defRPr/>
            </a:lvl1pPr>
          </a:lstStyle>
          <a:p>
            <a:pPr>
              <a:defRPr/>
            </a:pPr>
            <a:fld id="{1A083BF8-CB40-8047-BA13-664B476FBACE}" type="datetime1">
              <a:rPr lang="en-US" smtClean="0"/>
              <a:t>3/5/2018</a:t>
            </a:fld>
            <a:endParaRPr lang="en-US"/>
          </a:p>
        </p:txBody>
      </p:sp>
      <p:sp>
        <p:nvSpPr>
          <p:cNvPr id="6" name="Footer Placeholder 5"/>
          <p:cNvSpPr>
            <a:spLocks noGrp="1"/>
          </p:cNvSpPr>
          <p:nvPr>
            <p:ph type="ftr" sz="quarter" idx="15"/>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7" name="Slide Number Placeholder 6"/>
          <p:cNvSpPr>
            <a:spLocks noGrp="1"/>
          </p:cNvSpPr>
          <p:nvPr>
            <p:ph type="sldNum" sz="quarter" idx="16"/>
          </p:nvPr>
        </p:nvSpPr>
        <p:spPr/>
        <p:txBody>
          <a:bodyPr/>
          <a:lstStyle>
            <a:lvl1pPr>
              <a:defRPr/>
            </a:lvl1pPr>
          </a:lstStyle>
          <a:p>
            <a:pPr>
              <a:defRPr/>
            </a:pPr>
            <a:fld id="{66728AB1-7095-EA42-8781-7ED57287F75C}" type="slidenum">
              <a:rPr lang="en-US"/>
              <a:pPr>
                <a:defRPr/>
              </a:pPr>
              <a:t>‹#›</a:t>
            </a:fld>
            <a:endParaRPr lang="en-US"/>
          </a:p>
        </p:txBody>
      </p:sp>
    </p:spTree>
    <p:extLst>
      <p:ext uri="{BB962C8B-B14F-4D97-AF65-F5344CB8AC3E}">
        <p14:creationId xmlns:p14="http://schemas.microsoft.com/office/powerpoint/2010/main" val="401976085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5"/>
          </p:nvPr>
        </p:nvSpPr>
        <p:spPr/>
        <p:txBody>
          <a:bodyPr/>
          <a:lstStyle>
            <a:lvl1pPr>
              <a:defRPr/>
            </a:lvl1pPr>
          </a:lstStyle>
          <a:p>
            <a:pPr>
              <a:defRPr/>
            </a:pPr>
            <a:fld id="{01EF9EBF-2111-4149-83AE-8E41FB62C26C}" type="datetime1">
              <a:rPr lang="en-US" smtClean="0"/>
              <a:t>3/5/2018</a:t>
            </a:fld>
            <a:endParaRPr lang="en-US"/>
          </a:p>
        </p:txBody>
      </p:sp>
      <p:sp>
        <p:nvSpPr>
          <p:cNvPr id="8" name="Footer Placeholder 7"/>
          <p:cNvSpPr>
            <a:spLocks noGrp="1"/>
          </p:cNvSpPr>
          <p:nvPr>
            <p:ph type="ftr" sz="quarter" idx="16"/>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9" name="Slide Number Placeholder 8"/>
          <p:cNvSpPr>
            <a:spLocks noGrp="1"/>
          </p:cNvSpPr>
          <p:nvPr>
            <p:ph type="sldNum" sz="quarter" idx="17"/>
          </p:nvPr>
        </p:nvSpPr>
        <p:spPr/>
        <p:txBody>
          <a:bodyPr/>
          <a:lstStyle>
            <a:lvl1pPr>
              <a:defRPr/>
            </a:lvl1pPr>
          </a:lstStyle>
          <a:p>
            <a:pPr>
              <a:defRPr/>
            </a:pPr>
            <a:fld id="{FCFAAEA0-3B46-3442-9713-ECF37693141E}" type="slidenum">
              <a:rPr lang="en-US"/>
              <a:pPr>
                <a:defRPr/>
              </a:pPr>
              <a:t>‹#›</a:t>
            </a:fld>
            <a:endParaRPr lang="en-US"/>
          </a:p>
        </p:txBody>
      </p:sp>
    </p:spTree>
    <p:extLst>
      <p:ext uri="{BB962C8B-B14F-4D97-AF65-F5344CB8AC3E}">
        <p14:creationId xmlns:p14="http://schemas.microsoft.com/office/powerpoint/2010/main" val="341641052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B6B67500-87A3-344E-B58E-FEBBD9DCFC3D}" type="datetime1">
              <a:rPr lang="en-US" smtClean="0"/>
              <a:t>3/5/2018</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5" name="Slide Number Placeholder 4"/>
          <p:cNvSpPr>
            <a:spLocks noGrp="1"/>
          </p:cNvSpPr>
          <p:nvPr>
            <p:ph type="sldNum" sz="quarter" idx="12"/>
          </p:nvPr>
        </p:nvSpPr>
        <p:spPr/>
        <p:txBody>
          <a:bodyPr/>
          <a:lstStyle>
            <a:lvl1pPr>
              <a:defRPr/>
            </a:lvl1pPr>
          </a:lstStyle>
          <a:p>
            <a:pPr>
              <a:defRPr/>
            </a:pPr>
            <a:fld id="{0C975D32-127F-4747-B856-A115DFA461F3}" type="slidenum">
              <a:rPr lang="en-US"/>
              <a:pPr>
                <a:defRPr/>
              </a:pPr>
              <a:t>‹#›</a:t>
            </a:fld>
            <a:endParaRPr lang="en-US"/>
          </a:p>
        </p:txBody>
      </p:sp>
    </p:spTree>
    <p:extLst>
      <p:ext uri="{BB962C8B-B14F-4D97-AF65-F5344CB8AC3E}">
        <p14:creationId xmlns:p14="http://schemas.microsoft.com/office/powerpoint/2010/main" val="12936227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1CEC5FA-4571-414A-82B6-7DD2AE1ACE2D}" type="datetime1">
              <a:rPr lang="en-US" smtClean="0"/>
              <a:t>3/5/2018</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a:t>(c) </a:t>
            </a:r>
            <a:r>
              <a:rPr lang="en-US" dirty="0" smtClean="0"/>
              <a:t>2014 </a:t>
            </a:r>
            <a:r>
              <a:rPr lang="en-US" dirty="0"/>
              <a:t>David Mandel Associates LLC   Do not reproduce or distribute without permission</a:t>
            </a:r>
          </a:p>
        </p:txBody>
      </p:sp>
      <p:sp>
        <p:nvSpPr>
          <p:cNvPr id="4" name="Slide Number Placeholder 3"/>
          <p:cNvSpPr>
            <a:spLocks noGrp="1"/>
          </p:cNvSpPr>
          <p:nvPr>
            <p:ph type="sldNum" sz="quarter" idx="12"/>
          </p:nvPr>
        </p:nvSpPr>
        <p:spPr/>
        <p:txBody>
          <a:bodyPr/>
          <a:lstStyle>
            <a:lvl1pPr>
              <a:defRPr/>
            </a:lvl1pPr>
          </a:lstStyle>
          <a:p>
            <a:pPr>
              <a:defRPr/>
            </a:pPr>
            <a:fld id="{82BE55D0-CF9B-BF43-8362-9FBD825CF3A7}" type="slidenum">
              <a:rPr lang="en-US"/>
              <a:pPr>
                <a:defRPr/>
              </a:pPr>
              <a:t>‹#›</a:t>
            </a:fld>
            <a:endParaRPr lang="en-US"/>
          </a:p>
        </p:txBody>
      </p:sp>
    </p:spTree>
    <p:extLst>
      <p:ext uri="{BB962C8B-B14F-4D97-AF65-F5344CB8AC3E}">
        <p14:creationId xmlns:p14="http://schemas.microsoft.com/office/powerpoint/2010/main" val="260910517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097E1A2D-1F85-7A49-9E2B-0F943AB595C4}" type="datetime1">
              <a:rPr lang="en-US" smtClean="0"/>
              <a:t>3/5/2018</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7" name="Slide Number Placeholder 6"/>
          <p:cNvSpPr>
            <a:spLocks noGrp="1"/>
          </p:cNvSpPr>
          <p:nvPr>
            <p:ph type="sldNum" sz="quarter" idx="12"/>
          </p:nvPr>
        </p:nvSpPr>
        <p:spPr/>
        <p:txBody>
          <a:bodyPr/>
          <a:lstStyle>
            <a:lvl1pPr>
              <a:defRPr/>
            </a:lvl1pPr>
          </a:lstStyle>
          <a:p>
            <a:pPr>
              <a:defRPr/>
            </a:pPr>
            <a:fld id="{FC9E637F-E44B-5640-9866-9B6D77D35A01}" type="slidenum">
              <a:rPr lang="en-US"/>
              <a:pPr>
                <a:defRPr/>
              </a:pPr>
              <a:t>‹#›</a:t>
            </a:fld>
            <a:endParaRPr lang="en-US"/>
          </a:p>
        </p:txBody>
      </p:sp>
    </p:spTree>
    <p:extLst>
      <p:ext uri="{BB962C8B-B14F-4D97-AF65-F5344CB8AC3E}">
        <p14:creationId xmlns:p14="http://schemas.microsoft.com/office/powerpoint/2010/main" val="131317510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DC67589-30C7-C246-A3C7-99126738C9A5}" type="datetime1">
              <a:rPr lang="en-US" smtClean="0"/>
              <a:t>3/5/2018</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(c) 2014 David Mandel Associates LLC   Do not reproduce or distribute without permission</a:t>
            </a:r>
            <a:endParaRPr lang="en-US"/>
          </a:p>
        </p:txBody>
      </p:sp>
      <p:sp>
        <p:nvSpPr>
          <p:cNvPr id="7" name="Slide Number Placeholder 6"/>
          <p:cNvSpPr>
            <a:spLocks noGrp="1"/>
          </p:cNvSpPr>
          <p:nvPr>
            <p:ph type="sldNum" sz="quarter" idx="12"/>
          </p:nvPr>
        </p:nvSpPr>
        <p:spPr/>
        <p:txBody>
          <a:bodyPr/>
          <a:lstStyle>
            <a:lvl1pPr>
              <a:defRPr/>
            </a:lvl1pPr>
          </a:lstStyle>
          <a:p>
            <a:pPr>
              <a:defRPr/>
            </a:pPr>
            <a:fld id="{3EE631D8-0FAE-514B-B8C8-5CF124FCBFF8}" type="slidenum">
              <a:rPr lang="en-US"/>
              <a:pPr>
                <a:defRPr/>
              </a:pPr>
              <a:t>‹#›</a:t>
            </a:fld>
            <a:endParaRPr lang="en-US"/>
          </a:p>
        </p:txBody>
      </p:sp>
    </p:spTree>
    <p:extLst>
      <p:ext uri="{BB962C8B-B14F-4D97-AF65-F5344CB8AC3E}">
        <p14:creationId xmlns:p14="http://schemas.microsoft.com/office/powerpoint/2010/main" val="15167096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fld id="{32BEE2FC-FADA-4F47-BB1A-B41C9F5261EE}" type="datetime1">
              <a:rPr lang="en-US" smtClean="0"/>
              <a:t>3/5/2018</a:t>
            </a:fld>
            <a:endParaRPr lang="en-US"/>
          </a:p>
        </p:txBody>
      </p:sp>
      <p:sp>
        <p:nvSpPr>
          <p:cNvPr id="5" name="Footer Placeholder 4"/>
          <p:cNvSpPr>
            <a:spLocks noGrp="1"/>
          </p:cNvSpPr>
          <p:nvPr>
            <p:ph type="ftr" sz="quarter" idx="3"/>
          </p:nvPr>
        </p:nvSpPr>
        <p:spPr>
          <a:xfrm>
            <a:off x="658813" y="6356350"/>
            <a:ext cx="7799387"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r>
              <a:rPr lang="en-US" dirty="0"/>
              <a:t>(c) </a:t>
            </a:r>
            <a:r>
              <a:rPr lang="en-US" dirty="0" smtClean="0"/>
              <a:t>2014 </a:t>
            </a:r>
            <a:r>
              <a:rPr lang="en-US" dirty="0"/>
              <a:t>David Mandel Associates LLC   Do not reproduce or distribute without permission</a:t>
            </a: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5F993BEA-D606-4640-8511-87442EA4A1C0}" type="slidenum">
              <a:rPr lang="en-US"/>
              <a:pPr>
                <a:defRPr/>
              </a:pPr>
              <a:t>‹#›</a:t>
            </a:fld>
            <a:endParaRPr lang="en-US"/>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359" r:id="rId1"/>
    <p:sldLayoutId id="2147484360" r:id="rId2"/>
    <p:sldLayoutId id="2147484361" r:id="rId3"/>
    <p:sldLayoutId id="2147484362" r:id="rId4"/>
    <p:sldLayoutId id="2147484363" r:id="rId5"/>
    <p:sldLayoutId id="2147484364" r:id="rId6"/>
    <p:sldLayoutId id="2147484365" r:id="rId7"/>
    <p:sldLayoutId id="2147484366" r:id="rId8"/>
    <p:sldLayoutId id="2147484367" r:id="rId9"/>
    <p:sldLayoutId id="2147484368" r:id="rId10"/>
    <p:sldLayoutId id="2147484369" r:id="rId11"/>
  </p:sldLayoutIdLst>
  <p:hf sldNum="0" hdr="0" dt="0"/>
  <p:txStyles>
    <p:titleStyle>
      <a:lvl1pPr algn="ctr" rtl="0" eaLnBrk="0" fontAlgn="base" hangingPunct="0">
        <a:lnSpc>
          <a:spcPts val="40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ＭＳ Ｐゴシック" charset="0"/>
          <a:cs typeface="ＭＳ Ｐゴシック" charset="0"/>
        </a:defRPr>
      </a:lvl1pPr>
      <a:lvl2pPr algn="ctr" rtl="0" eaLnBrk="0" fontAlgn="base" hangingPunct="0">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2pPr>
      <a:lvl3pPr algn="ctr" rtl="0" eaLnBrk="0" fontAlgn="base" hangingPunct="0">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3pPr>
      <a:lvl4pPr algn="ctr" rtl="0" eaLnBrk="0" fontAlgn="base" hangingPunct="0">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4pPr>
      <a:lvl5pPr algn="ctr" rtl="0" eaLnBrk="0" fontAlgn="base" hangingPunct="0">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5pPr>
      <a:lvl6pPr marL="457200" algn="ctr" rtl="0" fontAlgn="base">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6pPr>
      <a:lvl7pPr marL="914400" algn="ctr" rtl="0" fontAlgn="base">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7pPr>
      <a:lvl8pPr marL="1371600" algn="ctr" rtl="0" fontAlgn="base">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8pPr>
      <a:lvl9pPr marL="1828800" algn="ctr" rtl="0" fontAlgn="base">
        <a:lnSpc>
          <a:spcPts val="4000"/>
        </a:lnSpc>
        <a:spcBef>
          <a:spcPct val="0"/>
        </a:spcBef>
        <a:spcAft>
          <a:spcPct val="0"/>
        </a:spcAft>
        <a:defRPr sz="5400">
          <a:solidFill>
            <a:schemeClr val="tx2"/>
          </a:solidFill>
          <a:latin typeface="Palatino Linotype"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j-lt"/>
          <a:ea typeface="ＭＳ Ｐゴシック" charset="0"/>
          <a:cs typeface="ＭＳ Ｐゴシック" charset="0"/>
        </a:defRPr>
      </a:lvl1pPr>
      <a:lvl2pPr marL="742950" indent="-285750" algn="l" rtl="0" eaLnBrk="0" fontAlgn="base" hangingPunct="0">
        <a:spcBef>
          <a:spcPct val="20000"/>
        </a:spcBef>
        <a:spcAft>
          <a:spcPct val="0"/>
        </a:spcAft>
        <a:buFont typeface="Courier New" charset="0"/>
        <a:buChar char="o"/>
        <a:defRPr sz="1600" kern="1200">
          <a:solidFill>
            <a:schemeClr val="tx1"/>
          </a:solidFill>
          <a:latin typeface="+mj-lt"/>
          <a:ea typeface="ＭＳ Ｐゴシック" charset="0"/>
          <a:cs typeface="+mn-cs"/>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j-lt"/>
          <a:ea typeface="ＭＳ Ｐゴシック" charset="0"/>
          <a:cs typeface="+mn-cs"/>
        </a:defRPr>
      </a:lvl3pPr>
      <a:lvl4pPr marL="1600200" indent="-228600" algn="l" rtl="0" eaLnBrk="0" fontAlgn="base" hangingPunct="0">
        <a:spcBef>
          <a:spcPct val="20000"/>
        </a:spcBef>
        <a:spcAft>
          <a:spcPct val="0"/>
        </a:spcAft>
        <a:buFont typeface="Courier New" charset="0"/>
        <a:buChar char="o"/>
        <a:defRPr sz="1600" kern="1200">
          <a:solidFill>
            <a:schemeClr val="tx1"/>
          </a:solidFill>
          <a:latin typeface="+mj-lt"/>
          <a:ea typeface="ＭＳ Ｐゴシック" charset="0"/>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j-lt"/>
          <a:ea typeface="ＭＳ Ｐゴシック" charset="0"/>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srcRect/>
          <a:stretch>
            <a:fillRect/>
          </a:stretch>
        </p:blipFill>
        <p:spPr bwMode="auto">
          <a:xfrm>
            <a:off x="16933" y="0"/>
            <a:ext cx="9144000" cy="5913438"/>
          </a:xfrm>
          <a:prstGeom prst="rect">
            <a:avLst/>
          </a:prstGeom>
          <a:noFill/>
          <a:ln w="9525">
            <a:noFill/>
            <a:round/>
            <a:headEnd/>
            <a:tailEnd/>
          </a:ln>
        </p:spPr>
      </p:pic>
    </p:spTree>
    <p:extLst>
      <p:ext uri="{BB962C8B-B14F-4D97-AF65-F5344CB8AC3E}">
        <p14:creationId xmlns:p14="http://schemas.microsoft.com/office/powerpoint/2010/main" val="119443182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17195452"/>
              </p:ext>
            </p:extLst>
          </p:nvPr>
        </p:nvGraphicFramePr>
        <p:xfrm>
          <a:off x="304800" y="838200"/>
          <a:ext cx="88392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pPr algn="ctr">
              <a:defRPr/>
            </a:pPr>
            <a:r>
              <a:rPr lang="en-US" dirty="0" smtClean="0"/>
              <a:t>(c) 2014 David Mandel Associates LLC   Do not reproduce or distribute without permission</a:t>
            </a:r>
            <a:endParaRPr lang="en-US" dirty="0"/>
          </a:p>
        </p:txBody>
      </p:sp>
      <p:sp>
        <p:nvSpPr>
          <p:cNvPr id="8" name="Title 1"/>
          <p:cNvSpPr>
            <a:spLocks noGrp="1"/>
          </p:cNvSpPr>
          <p:nvPr>
            <p:ph type="title"/>
          </p:nvPr>
        </p:nvSpPr>
        <p:spPr>
          <a:xfrm>
            <a:off x="457200" y="152400"/>
            <a:ext cx="8229600" cy="1030475"/>
          </a:xfrm>
        </p:spPr>
        <p:txBody>
          <a:bodyPr/>
          <a:lstStyle/>
          <a:p>
            <a:r>
              <a:rPr lang="en-US" sz="4400" dirty="0" smtClean="0">
                <a:latin typeface="Calibri" charset="0"/>
                <a:ea typeface="+mj-ea"/>
                <a:cs typeface="+mj-cs"/>
              </a:rPr>
              <a:t>Intersectionality of DV perpetrator behavior and other issues</a:t>
            </a:r>
            <a:endParaRPr lang="en-US" sz="4400" dirty="0"/>
          </a:p>
        </p:txBody>
      </p:sp>
    </p:spTree>
    <p:extLst>
      <p:ext uri="{BB962C8B-B14F-4D97-AF65-F5344CB8AC3E}">
        <p14:creationId xmlns:p14="http://schemas.microsoft.com/office/powerpoint/2010/main" val="245128265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Perpetrator Pattern-Based Approach to Domestic Violence and Children</a:t>
            </a:r>
            <a:endParaRPr lang="en-US" sz="3600" dirty="0"/>
          </a:p>
        </p:txBody>
      </p:sp>
      <p:sp>
        <p:nvSpPr>
          <p:cNvPr id="3" name="Content Placeholder 2"/>
          <p:cNvSpPr>
            <a:spLocks noGrp="1"/>
          </p:cNvSpPr>
          <p:nvPr>
            <p:ph idx="1"/>
          </p:nvPr>
        </p:nvSpPr>
        <p:spPr>
          <a:xfrm>
            <a:off x="457200" y="1752600"/>
            <a:ext cx="8229600" cy="4373563"/>
          </a:xfrm>
        </p:spPr>
        <p:txBody>
          <a:bodyPr/>
          <a:lstStyle/>
          <a:p>
            <a:pPr>
              <a:spcBef>
                <a:spcPts val="1176"/>
              </a:spcBef>
              <a:spcAft>
                <a:spcPts val="1200"/>
              </a:spcAft>
              <a:defRPr/>
            </a:pPr>
            <a:r>
              <a:rPr lang="en-US" sz="2200" dirty="0" smtClean="0"/>
              <a:t>Looks at the perpetrator’s behavior, not the relationship or the survivor’s behavior, as the source of the domestic violence child risk and safety concerns</a:t>
            </a:r>
          </a:p>
          <a:p>
            <a:pPr>
              <a:spcBef>
                <a:spcPts val="1176"/>
              </a:spcBef>
              <a:spcAft>
                <a:spcPts val="1200"/>
              </a:spcAft>
              <a:defRPr/>
            </a:pPr>
            <a:r>
              <a:rPr lang="en-US" sz="2200" dirty="0" smtClean="0"/>
              <a:t>Beyond current relationship: 360 degrees assessment of perpetrator pattern</a:t>
            </a:r>
            <a:endParaRPr lang="en-US" dirty="0" smtClean="0"/>
          </a:p>
          <a:p>
            <a:pPr>
              <a:spcBef>
                <a:spcPts val="1176"/>
              </a:spcBef>
              <a:spcAft>
                <a:spcPts val="1200"/>
              </a:spcAft>
              <a:defRPr/>
            </a:pPr>
            <a:r>
              <a:rPr lang="en-US" sz="2200" dirty="0" smtClean="0"/>
              <a:t>Strong </a:t>
            </a:r>
            <a:r>
              <a:rPr lang="en-US" sz="2200" dirty="0"/>
              <a:t>nexus between domestic violence perpetrator’s behaviors child safety and well </a:t>
            </a:r>
            <a:r>
              <a:rPr lang="en-US" sz="2200" dirty="0" smtClean="0"/>
              <a:t>being</a:t>
            </a:r>
          </a:p>
          <a:p>
            <a:pPr>
              <a:spcBef>
                <a:spcPts val="1176"/>
              </a:spcBef>
              <a:spcAft>
                <a:spcPts val="1200"/>
              </a:spcAft>
              <a:defRPr/>
            </a:pPr>
            <a:r>
              <a:rPr lang="en-US" dirty="0"/>
              <a:t>Highlights the choice(s) to be violent, abusive and controlling as parenting choices</a:t>
            </a:r>
          </a:p>
          <a:p>
            <a:pPr>
              <a:spcBef>
                <a:spcPts val="1176"/>
              </a:spcBef>
              <a:spcAft>
                <a:spcPts val="1200"/>
              </a:spcAft>
              <a:defRPr/>
            </a:pPr>
            <a:endParaRPr lang="en-US" sz="1400" dirty="0"/>
          </a:p>
        </p:txBody>
      </p:sp>
      <p:sp>
        <p:nvSpPr>
          <p:cNvPr id="4" name="Footer Placeholder 3"/>
          <p:cNvSpPr>
            <a:spLocks noGrp="1"/>
          </p:cNvSpPr>
          <p:nvPr>
            <p:ph type="ftr" sz="quarter" idx="11"/>
          </p:nvPr>
        </p:nvSpPr>
        <p:spPr>
          <a:xfrm>
            <a:off x="0" y="6248400"/>
            <a:ext cx="9143999" cy="473075"/>
          </a:xfrm>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410191334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325" y="365125"/>
            <a:ext cx="7521575" cy="930275"/>
          </a:xfrm>
        </p:spPr>
        <p:txBody>
          <a:bodyPr>
            <a:normAutofit fontScale="90000"/>
          </a:bodyPr>
          <a:lstStyle/>
          <a:p>
            <a:pPr eaLnBrk="1" fontAlgn="auto" hangingPunct="1">
              <a:spcAft>
                <a:spcPts val="0"/>
              </a:spcAft>
              <a:defRPr/>
            </a:pPr>
            <a:r>
              <a:rPr lang="en-US" sz="2800" b="1" i="1" dirty="0">
                <a:ea typeface="+mj-ea"/>
                <a:cs typeface="+mj-cs"/>
              </a:rPr>
              <a:t>Safe and Together</a:t>
            </a:r>
            <a:r>
              <a:rPr lang="en-US" sz="2800" b="1" i="1" dirty="0" smtClean="0">
                <a:ea typeface="+mj-ea"/>
                <a:cs typeface="+mj-cs"/>
              </a:rPr>
              <a:t>™ </a:t>
            </a:r>
            <a:r>
              <a:rPr lang="en-US" sz="2800" dirty="0" smtClean="0">
                <a:ea typeface="+mj-ea"/>
                <a:cs typeface="+mj-cs"/>
              </a:rPr>
              <a:t>model: </a:t>
            </a:r>
            <a:br>
              <a:rPr lang="en-US" sz="2800" dirty="0" smtClean="0">
                <a:ea typeface="+mj-ea"/>
                <a:cs typeface="+mj-cs"/>
              </a:rPr>
            </a:br>
            <a:r>
              <a:rPr lang="en-US" sz="2800" dirty="0" smtClean="0">
                <a:ea typeface="+mj-ea"/>
                <a:cs typeface="+mj-cs"/>
              </a:rPr>
              <a:t>Better Outcomes for Families and Systems</a:t>
            </a:r>
            <a:endParaRPr lang="en-US" sz="2800" dirty="0">
              <a:ea typeface="+mj-ea"/>
              <a:cs typeface="+mj-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9450011"/>
              </p:ext>
            </p:extLst>
          </p:nvPr>
        </p:nvGraphicFramePr>
        <p:xfrm>
          <a:off x="228600" y="1524000"/>
          <a:ext cx="8839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a:xfrm>
            <a:off x="685800" y="6356350"/>
            <a:ext cx="8001000" cy="365125"/>
          </a:xfrm>
        </p:spPr>
        <p:txBody>
          <a:bodyPr/>
          <a:lstStyle/>
          <a:p>
            <a:pPr algn="ctr">
              <a:defRPr/>
            </a:pPr>
            <a:r>
              <a:rPr lang="en-US" dirty="0"/>
              <a:t>(c) </a:t>
            </a:r>
            <a:r>
              <a:rPr lang="en-US" dirty="0" smtClean="0"/>
              <a:t>2015 </a:t>
            </a:r>
            <a:r>
              <a:rPr lang="en-US" dirty="0"/>
              <a:t>David Mandel Associates LLC   Do not reproduce or distribute without permission</a:t>
            </a:r>
          </a:p>
        </p:txBody>
      </p:sp>
    </p:spTree>
    <p:extLst>
      <p:ext uri="{BB962C8B-B14F-4D97-AF65-F5344CB8AC3E}">
        <p14:creationId xmlns:p14="http://schemas.microsoft.com/office/powerpoint/2010/main" val="1584444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65842020"/>
              </p:ext>
            </p:extLst>
          </p:nvPr>
        </p:nvGraphicFramePr>
        <p:xfrm>
          <a:off x="0" y="228600"/>
          <a:ext cx="9144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42695424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3"/>
          </a:xfrm>
        </p:spPr>
        <p:txBody>
          <a:bodyPr>
            <a:normAutofit/>
          </a:bodyPr>
          <a:lstStyle/>
          <a:p>
            <a:pPr eaLnBrk="1" fontAlgn="auto" hangingPunct="1">
              <a:spcAft>
                <a:spcPts val="0"/>
              </a:spcAft>
              <a:defRPr/>
            </a:pPr>
            <a:r>
              <a:rPr lang="en-US" sz="4000" b="1" dirty="0" smtClean="0">
                <a:solidFill>
                  <a:schemeClr val="accent1">
                    <a:lumMod val="75000"/>
                  </a:schemeClr>
                </a:solidFill>
                <a:ea typeface="+mj-ea"/>
                <a:cs typeface="+mj-cs"/>
              </a:rPr>
              <a:t>Safe and Together™ Principles</a:t>
            </a:r>
            <a:endParaRPr lang="en-US" sz="4000" b="1" dirty="0">
              <a:solidFill>
                <a:schemeClr val="accent1">
                  <a:lumMod val="75000"/>
                </a:schemeClr>
              </a:solidFill>
              <a:ea typeface="+mj-ea"/>
              <a:cs typeface="+mj-cs"/>
            </a:endParaRPr>
          </a:p>
        </p:txBody>
      </p:sp>
      <p:graphicFrame>
        <p:nvGraphicFramePr>
          <p:cNvPr id="4" name="Content Placeholder 3"/>
          <p:cNvGraphicFramePr>
            <a:graphicFrameLocks noGrp="1"/>
          </p:cNvGraphicFramePr>
          <p:nvPr>
            <p:ph idx="1"/>
          </p:nvPr>
        </p:nvGraphicFramePr>
        <p:xfrm>
          <a:off x="304800" y="1219200"/>
          <a:ext cx="8382000" cy="5181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a:xfrm>
            <a:off x="0" y="6356350"/>
            <a:ext cx="9144000" cy="501650"/>
          </a:xfrm>
        </p:spPr>
        <p:txBody>
          <a:bodyPr/>
          <a:lstStyle/>
          <a:p>
            <a:pPr algn="ctr">
              <a:defRPr/>
            </a:pPr>
            <a:r>
              <a:rPr lang="en-US" dirty="0"/>
              <a:t>(c) 2013 David Mandel Associates LLC   Do not reproduce or distribute without permission</a:t>
            </a:r>
          </a:p>
        </p:txBody>
      </p:sp>
      <p:sp>
        <p:nvSpPr>
          <p:cNvPr id="5" name="TextBox 4"/>
          <p:cNvSpPr txBox="1"/>
          <p:nvPr/>
        </p:nvSpPr>
        <p:spPr>
          <a:xfrm>
            <a:off x="752475" y="1728788"/>
            <a:ext cx="542925" cy="938212"/>
          </a:xfrm>
          <a:prstGeom prst="rect">
            <a:avLst/>
          </a:prstGeom>
          <a:noFill/>
        </p:spPr>
        <p:txBody>
          <a:bodyPr wrap="none">
            <a:spAutoFit/>
          </a:bodyPr>
          <a:lstStyle/>
          <a:p>
            <a:pPr fontAlgn="auto">
              <a:spcBef>
                <a:spcPts val="0"/>
              </a:spcBef>
              <a:spcAft>
                <a:spcPts val="0"/>
              </a:spcAft>
              <a:defRPr/>
            </a:pPr>
            <a:r>
              <a:rPr lang="en-US" sz="5500" b="1" dirty="0">
                <a:solidFill>
                  <a:schemeClr val="accent5">
                    <a:lumMod val="75000"/>
                  </a:schemeClr>
                </a:solidFill>
                <a:latin typeface="+mn-lt"/>
                <a:ea typeface="+mn-ea"/>
                <a:cs typeface="+mn-cs"/>
              </a:rPr>
              <a:t>1</a:t>
            </a:r>
          </a:p>
        </p:txBody>
      </p:sp>
      <p:sp>
        <p:nvSpPr>
          <p:cNvPr id="6" name="TextBox 5"/>
          <p:cNvSpPr txBox="1"/>
          <p:nvPr/>
        </p:nvSpPr>
        <p:spPr>
          <a:xfrm>
            <a:off x="762000" y="3276600"/>
            <a:ext cx="549275" cy="954088"/>
          </a:xfrm>
          <a:prstGeom prst="rect">
            <a:avLst/>
          </a:prstGeom>
          <a:noFill/>
        </p:spPr>
        <p:txBody>
          <a:bodyPr>
            <a:spAutoFit/>
          </a:bodyPr>
          <a:lstStyle/>
          <a:p>
            <a:pPr fontAlgn="auto">
              <a:spcBef>
                <a:spcPts val="0"/>
              </a:spcBef>
              <a:spcAft>
                <a:spcPts val="0"/>
              </a:spcAft>
              <a:defRPr/>
            </a:pPr>
            <a:r>
              <a:rPr lang="en-US" sz="5500" b="1" dirty="0">
                <a:solidFill>
                  <a:schemeClr val="accent3">
                    <a:lumMod val="50000"/>
                  </a:schemeClr>
                </a:solidFill>
                <a:latin typeface="+mn-lt"/>
                <a:ea typeface="+mn-ea"/>
                <a:cs typeface="+mn-cs"/>
              </a:rPr>
              <a:t>2</a:t>
            </a:r>
          </a:p>
        </p:txBody>
      </p:sp>
      <p:sp>
        <p:nvSpPr>
          <p:cNvPr id="7" name="TextBox 6"/>
          <p:cNvSpPr txBox="1"/>
          <p:nvPr/>
        </p:nvSpPr>
        <p:spPr>
          <a:xfrm>
            <a:off x="746125" y="4837113"/>
            <a:ext cx="549275" cy="954087"/>
          </a:xfrm>
          <a:prstGeom prst="rect">
            <a:avLst/>
          </a:prstGeom>
          <a:noFill/>
        </p:spPr>
        <p:txBody>
          <a:bodyPr wrap="none">
            <a:spAutoFit/>
          </a:bodyPr>
          <a:lstStyle/>
          <a:p>
            <a:pPr fontAlgn="auto">
              <a:spcBef>
                <a:spcPts val="0"/>
              </a:spcBef>
              <a:spcAft>
                <a:spcPts val="0"/>
              </a:spcAft>
              <a:defRPr/>
            </a:pPr>
            <a:r>
              <a:rPr lang="en-US" sz="5500" b="1" dirty="0">
                <a:solidFill>
                  <a:schemeClr val="accent4">
                    <a:lumMod val="50000"/>
                  </a:schemeClr>
                </a:solidFill>
                <a:latin typeface="+mn-lt"/>
                <a:ea typeface="+mn-ea"/>
                <a:cs typeface="+mn-cs"/>
              </a:rPr>
              <a:t>3</a:t>
            </a:r>
          </a:p>
        </p:txBody>
      </p:sp>
      <p:sp>
        <p:nvSpPr>
          <p:cNvPr id="8" name="TextBox 7"/>
          <p:cNvSpPr txBox="1"/>
          <p:nvPr/>
        </p:nvSpPr>
        <p:spPr>
          <a:xfrm>
            <a:off x="1524000" y="1752600"/>
            <a:ext cx="6934200" cy="677863"/>
          </a:xfrm>
          <a:prstGeom prst="rect">
            <a:avLst/>
          </a:prstGeom>
          <a:noFill/>
        </p:spPr>
        <p:txBody>
          <a:bodyPr>
            <a:spAutoFit/>
          </a:bodyPr>
          <a:lstStyle/>
          <a:p>
            <a:pPr algn="ctr" fontAlgn="auto">
              <a:spcBef>
                <a:spcPts val="0"/>
              </a:spcBef>
              <a:spcAft>
                <a:spcPts val="0"/>
              </a:spcAft>
              <a:defRPr/>
            </a:pPr>
            <a:r>
              <a:rPr lang="en-US" sz="2000" b="1" dirty="0">
                <a:solidFill>
                  <a:schemeClr val="accent5">
                    <a:lumMod val="75000"/>
                  </a:schemeClr>
                </a:solidFill>
                <a:latin typeface="+mn-lt"/>
                <a:ea typeface="+mn-ea"/>
                <a:cs typeface="+mn-cs"/>
              </a:rPr>
              <a:t>Keeping child Safe and Together™ with non-offending parent</a:t>
            </a:r>
          </a:p>
          <a:p>
            <a:pPr algn="ctr" fontAlgn="auto">
              <a:spcBef>
                <a:spcPts val="0"/>
              </a:spcBef>
              <a:spcAft>
                <a:spcPts val="0"/>
              </a:spcAft>
              <a:defRPr/>
            </a:pPr>
            <a:r>
              <a:rPr lang="en-US" sz="1800" b="1" dirty="0">
                <a:solidFill>
                  <a:schemeClr val="accent5">
                    <a:lumMod val="75000"/>
                  </a:schemeClr>
                </a:solidFill>
                <a:latin typeface="+mn-lt"/>
                <a:ea typeface="+mn-ea"/>
                <a:cs typeface="+mn-cs"/>
              </a:rPr>
              <a:t>Safety        Healing from trauma      Stability and nurturance</a:t>
            </a:r>
            <a:endParaRPr lang="en-US" sz="1800" dirty="0">
              <a:latin typeface="+mn-lt"/>
              <a:ea typeface="+mn-ea"/>
              <a:cs typeface="+mn-cs"/>
            </a:endParaRPr>
          </a:p>
        </p:txBody>
      </p:sp>
      <p:sp>
        <p:nvSpPr>
          <p:cNvPr id="9" name="TextBox 8"/>
          <p:cNvSpPr txBox="1"/>
          <p:nvPr/>
        </p:nvSpPr>
        <p:spPr>
          <a:xfrm>
            <a:off x="1600200" y="3429000"/>
            <a:ext cx="6934200" cy="677863"/>
          </a:xfrm>
          <a:prstGeom prst="rect">
            <a:avLst/>
          </a:prstGeom>
          <a:noFill/>
        </p:spPr>
        <p:txBody>
          <a:bodyPr>
            <a:spAutoFit/>
          </a:bodyPr>
          <a:lstStyle/>
          <a:p>
            <a:pPr algn="ctr" fontAlgn="auto">
              <a:spcBef>
                <a:spcPts val="0"/>
              </a:spcBef>
              <a:spcAft>
                <a:spcPts val="0"/>
              </a:spcAft>
              <a:defRPr/>
            </a:pPr>
            <a:r>
              <a:rPr lang="en-US" sz="2000" b="1" dirty="0">
                <a:solidFill>
                  <a:schemeClr val="accent3">
                    <a:lumMod val="50000"/>
                  </a:schemeClr>
                </a:solidFill>
                <a:latin typeface="+mn-lt"/>
                <a:ea typeface="+mn-ea"/>
                <a:cs typeface="+mn-cs"/>
              </a:rPr>
              <a:t>Partnering with non-offending parent as default position </a:t>
            </a:r>
          </a:p>
          <a:p>
            <a:pPr algn="ctr" fontAlgn="auto">
              <a:spcBef>
                <a:spcPts val="0"/>
              </a:spcBef>
              <a:spcAft>
                <a:spcPts val="0"/>
              </a:spcAft>
              <a:defRPr/>
            </a:pPr>
            <a:r>
              <a:rPr lang="en-US" sz="1800" b="1" dirty="0">
                <a:solidFill>
                  <a:schemeClr val="accent3">
                    <a:lumMod val="50000"/>
                  </a:schemeClr>
                </a:solidFill>
                <a:latin typeface="+mn-lt"/>
                <a:ea typeface="+mn-ea"/>
                <a:cs typeface="+mn-cs"/>
              </a:rPr>
              <a:t>Efficient              Effective           Child-centered</a:t>
            </a:r>
            <a:endParaRPr lang="en-US" sz="2800" b="1" dirty="0">
              <a:solidFill>
                <a:schemeClr val="accent3">
                  <a:lumMod val="50000"/>
                </a:schemeClr>
              </a:solidFill>
              <a:latin typeface="+mn-lt"/>
              <a:ea typeface="+mn-ea"/>
              <a:cs typeface="+mn-cs"/>
            </a:endParaRPr>
          </a:p>
        </p:txBody>
      </p:sp>
      <p:sp>
        <p:nvSpPr>
          <p:cNvPr id="10" name="TextBox 9"/>
          <p:cNvSpPr txBox="1"/>
          <p:nvPr/>
        </p:nvSpPr>
        <p:spPr>
          <a:xfrm>
            <a:off x="1600200" y="4876800"/>
            <a:ext cx="6934200" cy="677863"/>
          </a:xfrm>
          <a:prstGeom prst="rect">
            <a:avLst/>
          </a:prstGeom>
          <a:noFill/>
        </p:spPr>
        <p:txBody>
          <a:bodyPr>
            <a:spAutoFit/>
          </a:bodyPr>
          <a:lstStyle/>
          <a:p>
            <a:pPr algn="ctr" fontAlgn="auto">
              <a:spcBef>
                <a:spcPts val="0"/>
              </a:spcBef>
              <a:spcAft>
                <a:spcPts val="0"/>
              </a:spcAft>
              <a:defRPr/>
            </a:pPr>
            <a:r>
              <a:rPr lang="en-US" sz="2000" b="1" dirty="0">
                <a:solidFill>
                  <a:schemeClr val="accent4">
                    <a:lumMod val="50000"/>
                  </a:schemeClr>
                </a:solidFill>
                <a:latin typeface="+mn-lt"/>
                <a:ea typeface="+mn-ea"/>
                <a:cs typeface="+mn-cs"/>
              </a:rPr>
              <a:t>Intervening with perpetrator to reduce risk and harm to child</a:t>
            </a:r>
          </a:p>
          <a:p>
            <a:pPr algn="ctr" fontAlgn="auto">
              <a:spcBef>
                <a:spcPts val="0"/>
              </a:spcBef>
              <a:spcAft>
                <a:spcPts val="0"/>
              </a:spcAft>
              <a:defRPr/>
            </a:pPr>
            <a:r>
              <a:rPr lang="en-US" sz="1800" b="1" dirty="0">
                <a:solidFill>
                  <a:schemeClr val="accent4">
                    <a:lumMod val="50000"/>
                  </a:schemeClr>
                </a:solidFill>
                <a:latin typeface="+mn-lt"/>
                <a:ea typeface="+mn-ea"/>
                <a:cs typeface="+mn-cs"/>
              </a:rPr>
              <a:t>Engagement              Accountability            Courts</a:t>
            </a:r>
          </a:p>
        </p:txBody>
      </p:sp>
    </p:spTree>
    <p:extLst>
      <p:ext uri="{BB962C8B-B14F-4D97-AF65-F5344CB8AC3E}">
        <p14:creationId xmlns:p14="http://schemas.microsoft.com/office/powerpoint/2010/main" val="34846703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7250" cy="944562"/>
          </a:xfrm>
        </p:spPr>
        <p:txBody>
          <a:bodyPr>
            <a:normAutofit fontScale="90000"/>
          </a:bodyPr>
          <a:lstStyle/>
          <a:p>
            <a:pPr eaLnBrk="1" fontAlgn="auto" hangingPunct="1">
              <a:spcAft>
                <a:spcPts val="0"/>
              </a:spcAft>
              <a:defRPr/>
            </a:pPr>
            <a:r>
              <a:rPr lang="en-US" sz="4000" b="1" dirty="0" smtClean="0">
                <a:solidFill>
                  <a:schemeClr val="accent1">
                    <a:lumMod val="75000"/>
                  </a:schemeClr>
                </a:solidFill>
                <a:ea typeface="+mj-ea"/>
                <a:cs typeface="+mj-cs"/>
              </a:rPr>
              <a:t>Safe and Together™ Critical Components</a:t>
            </a:r>
            <a:endParaRPr lang="en-US" sz="4000" b="1" dirty="0">
              <a:solidFill>
                <a:schemeClr val="accent1">
                  <a:lumMod val="75000"/>
                </a:schemeClr>
              </a:solidFill>
              <a:ea typeface="+mj-ea"/>
              <a:cs typeface="+mj-cs"/>
            </a:endParaRPr>
          </a:p>
        </p:txBody>
      </p:sp>
      <p:graphicFrame>
        <p:nvGraphicFramePr>
          <p:cNvPr id="6" name="Content Placeholder 5"/>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a:xfrm>
            <a:off x="0" y="6324600"/>
            <a:ext cx="9144000" cy="533400"/>
          </a:xfrm>
        </p:spPr>
        <p:txBody>
          <a:bodyPr/>
          <a:lstStyle/>
          <a:p>
            <a:pPr algn="ctr">
              <a:defRPr/>
            </a:pPr>
            <a:r>
              <a:rPr lang="en-US" dirty="0"/>
              <a:t>(c) 2013 David Mandel Associates LLC   Do not reproduce or distribute without permission</a:t>
            </a:r>
          </a:p>
        </p:txBody>
      </p:sp>
    </p:spTree>
    <p:extLst>
      <p:ext uri="{BB962C8B-B14F-4D97-AF65-F5344CB8AC3E}">
        <p14:creationId xmlns:p14="http://schemas.microsoft.com/office/powerpoint/2010/main" val="229577655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4000" dirty="0" smtClean="0"/>
              <a:t>Major Projects/Clients Highlights</a:t>
            </a:r>
            <a:endParaRPr lang="en-US" sz="4000" dirty="0"/>
          </a:p>
        </p:txBody>
      </p:sp>
      <p:sp>
        <p:nvSpPr>
          <p:cNvPr id="3" name="Content Placeholder 2"/>
          <p:cNvSpPr>
            <a:spLocks noGrp="1"/>
          </p:cNvSpPr>
          <p:nvPr>
            <p:ph idx="1"/>
          </p:nvPr>
        </p:nvSpPr>
        <p:spPr>
          <a:xfrm>
            <a:off x="457200" y="1371600"/>
            <a:ext cx="8229600" cy="4754563"/>
          </a:xfrm>
        </p:spPr>
        <p:txBody>
          <a:bodyPr/>
          <a:lstStyle/>
          <a:p>
            <a:pPr>
              <a:spcBef>
                <a:spcPts val="600"/>
              </a:spcBef>
              <a:spcAft>
                <a:spcPts val="600"/>
              </a:spcAft>
            </a:pPr>
            <a:r>
              <a:rPr lang="en-US" sz="1800" dirty="0"/>
              <a:t>S</a:t>
            </a:r>
            <a:r>
              <a:rPr lang="en-US" sz="1800" dirty="0" smtClean="0"/>
              <a:t>tatewide certified trainers (Ohio &amp; Michigan)</a:t>
            </a:r>
          </a:p>
          <a:p>
            <a:pPr>
              <a:spcBef>
                <a:spcPts val="600"/>
              </a:spcBef>
              <a:spcAft>
                <a:spcPts val="600"/>
              </a:spcAft>
            </a:pPr>
            <a:r>
              <a:rPr lang="en-US" sz="1800" dirty="0"/>
              <a:t>T</a:t>
            </a:r>
            <a:r>
              <a:rPr lang="en-US" sz="1800" dirty="0" smtClean="0"/>
              <a:t>raining and integration with Safety Methodology (Florida)</a:t>
            </a:r>
          </a:p>
          <a:p>
            <a:pPr>
              <a:spcBef>
                <a:spcPts val="600"/>
              </a:spcBef>
              <a:spcAft>
                <a:spcPts val="600"/>
              </a:spcAft>
            </a:pPr>
            <a:r>
              <a:rPr lang="en-US" sz="1800" dirty="0" smtClean="0"/>
              <a:t>Advocacy Institutes (National, Florida, New York)</a:t>
            </a:r>
          </a:p>
          <a:p>
            <a:pPr>
              <a:spcBef>
                <a:spcPts val="600"/>
              </a:spcBef>
              <a:spcAft>
                <a:spcPts val="600"/>
              </a:spcAft>
            </a:pPr>
            <a:r>
              <a:rPr lang="en-US" sz="1800" dirty="0" smtClean="0"/>
              <a:t>Domestic Violence Consultant Network (CT)</a:t>
            </a:r>
          </a:p>
          <a:p>
            <a:pPr>
              <a:spcBef>
                <a:spcPts val="600"/>
              </a:spcBef>
              <a:spcAft>
                <a:spcPts val="600"/>
              </a:spcAft>
            </a:pPr>
            <a:r>
              <a:rPr lang="en-US" sz="1800" dirty="0" smtClean="0"/>
              <a:t>Case Consultation (Florida &amp; Queensland Australia)</a:t>
            </a:r>
          </a:p>
          <a:p>
            <a:pPr>
              <a:spcBef>
                <a:spcPts val="600"/>
              </a:spcBef>
              <a:spcAft>
                <a:spcPts val="600"/>
              </a:spcAft>
            </a:pPr>
            <a:r>
              <a:rPr lang="en-US" sz="1800" dirty="0" smtClean="0"/>
              <a:t>300 minutes of video modeling (Florida)</a:t>
            </a:r>
          </a:p>
          <a:p>
            <a:pPr>
              <a:spcBef>
                <a:spcPts val="600"/>
              </a:spcBef>
              <a:spcAft>
                <a:spcPts val="600"/>
              </a:spcAft>
            </a:pPr>
            <a:r>
              <a:rPr lang="en-US" sz="1800" dirty="0" smtClean="0"/>
              <a:t>Organizational Assessment (District of Columbia)</a:t>
            </a:r>
          </a:p>
          <a:p>
            <a:pPr>
              <a:spcBef>
                <a:spcPts val="600"/>
              </a:spcBef>
              <a:spcAft>
                <a:spcPts val="600"/>
              </a:spcAft>
            </a:pPr>
            <a:r>
              <a:rPr lang="en-US" sz="1800" dirty="0" smtClean="0"/>
              <a:t>Core Safe and Together Certification (District of Columbia)</a:t>
            </a:r>
          </a:p>
          <a:p>
            <a:pPr>
              <a:spcBef>
                <a:spcPts val="600"/>
              </a:spcBef>
              <a:spcAft>
                <a:spcPts val="600"/>
              </a:spcAft>
            </a:pPr>
            <a:r>
              <a:rPr lang="en-US" sz="1800" dirty="0" smtClean="0"/>
              <a:t>Safe and Together Integration with Differential Response and Structured Decision-Making (Nationally)</a:t>
            </a:r>
          </a:p>
          <a:p>
            <a:pPr>
              <a:spcBef>
                <a:spcPts val="600"/>
              </a:spcBef>
              <a:spcAft>
                <a:spcPts val="600"/>
              </a:spcAft>
            </a:pPr>
            <a:r>
              <a:rPr lang="en-US" sz="1800" dirty="0" smtClean="0"/>
              <a:t>Other states: Oregon, New Jersey, Iowa, Vermont, Nebraska</a:t>
            </a:r>
          </a:p>
          <a:p>
            <a:pPr>
              <a:spcBef>
                <a:spcPts val="600"/>
              </a:spcBef>
              <a:spcAft>
                <a:spcPts val="600"/>
              </a:spcAft>
            </a:pPr>
            <a:r>
              <a:rPr lang="en-US" sz="1800" dirty="0" smtClean="0"/>
              <a:t>International work: Australia, Canada, Scotland, Ireland, Singapore </a:t>
            </a:r>
          </a:p>
          <a:p>
            <a:pPr>
              <a:spcBef>
                <a:spcPts val="600"/>
              </a:spcBef>
              <a:spcAft>
                <a:spcPts val="600"/>
              </a:spcAft>
            </a:pPr>
            <a:endParaRPr lang="en-US" sz="1800" dirty="0" smtClean="0"/>
          </a:p>
        </p:txBody>
      </p:sp>
      <p:sp>
        <p:nvSpPr>
          <p:cNvPr id="4" name="Footer Placeholder 3"/>
          <p:cNvSpPr>
            <a:spLocks noGrp="1"/>
          </p:cNvSpPr>
          <p:nvPr>
            <p:ph type="ftr" sz="quarter" idx="11"/>
          </p:nvPr>
        </p:nvSpPr>
        <p:spPr/>
        <p:txBody>
          <a:bodyPr/>
          <a:lstStyle/>
          <a:p>
            <a:pPr algn="ctr">
              <a:defRPr/>
            </a:pPr>
            <a:r>
              <a:rPr lang="en-US" dirty="0" smtClean="0"/>
              <a:t>(c) 2014 David Mandel Associates LLC   Do not reproduce or distribute without permission</a:t>
            </a:r>
            <a:endParaRPr lang="en-US" dirty="0"/>
          </a:p>
        </p:txBody>
      </p:sp>
    </p:spTree>
    <p:extLst>
      <p:ext uri="{BB962C8B-B14F-4D97-AF65-F5344CB8AC3E}">
        <p14:creationId xmlns:p14="http://schemas.microsoft.com/office/powerpoint/2010/main" val="37155544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pPr>
              <a:defRPr/>
            </a:pPr>
            <a:r>
              <a:rPr lang="en-US" sz="4400" dirty="0" smtClean="0"/>
              <a:t>Safe and Together Ohio Data</a:t>
            </a:r>
            <a:endParaRPr lang="en-US" sz="4400" dirty="0"/>
          </a:p>
        </p:txBody>
      </p:sp>
      <p:sp>
        <p:nvSpPr>
          <p:cNvPr id="39938" name="Content Placeholder 2"/>
          <p:cNvSpPr>
            <a:spLocks noGrp="1"/>
          </p:cNvSpPr>
          <p:nvPr>
            <p:ph idx="1"/>
          </p:nvPr>
        </p:nvSpPr>
        <p:spPr>
          <a:xfrm>
            <a:off x="457200" y="1371600"/>
            <a:ext cx="8229600" cy="4754563"/>
          </a:xfrm>
        </p:spPr>
        <p:txBody>
          <a:bodyPr/>
          <a:lstStyle/>
          <a:p>
            <a:r>
              <a:rPr lang="en-US" sz="1800">
                <a:latin typeface="Century Gothic" charset="0"/>
              </a:rPr>
              <a:t>Ohio 3</a:t>
            </a:r>
            <a:r>
              <a:rPr lang="en-US" sz="1800" baseline="30000">
                <a:latin typeface="Century Gothic" charset="0"/>
              </a:rPr>
              <a:t>rd</a:t>
            </a:r>
            <a:r>
              <a:rPr lang="en-US" sz="1800">
                <a:latin typeface="Century Gothic" charset="0"/>
              </a:rPr>
              <a:t> Party Evaluation: Study coordinated by Ohio IPV Collaboration with support from</a:t>
            </a:r>
          </a:p>
          <a:p>
            <a:pPr lvl="1"/>
            <a:r>
              <a:rPr lang="en-US" sz="1400">
                <a:latin typeface="Century Gothic" charset="0"/>
              </a:rPr>
              <a:t>HealthPath Foundation</a:t>
            </a:r>
          </a:p>
          <a:p>
            <a:pPr lvl="1"/>
            <a:r>
              <a:rPr lang="en-US" sz="1400">
                <a:latin typeface="Century Gothic" charset="0"/>
              </a:rPr>
              <a:t>NCALP</a:t>
            </a:r>
          </a:p>
          <a:p>
            <a:pPr lvl="1"/>
            <a:r>
              <a:rPr lang="en-US" sz="1400">
                <a:latin typeface="Century Gothic" charset="0"/>
              </a:rPr>
              <a:t>ODJFS</a:t>
            </a:r>
          </a:p>
          <a:p>
            <a:r>
              <a:rPr lang="en-US" sz="1800">
                <a:latin typeface="Century Gothic" charset="0"/>
              </a:rPr>
              <a:t>Data collected from 12 of the counties trained during 2013, as well as 12 Ohio counties that had participated in Safe and Together training during previous years, and 7 local CPS from AR counties that had not yet participated in the training. </a:t>
            </a:r>
          </a:p>
          <a:p>
            <a:r>
              <a:rPr lang="en-US" sz="1800">
                <a:latin typeface="Century Gothic" charset="0"/>
              </a:rPr>
              <a:t>5 data collection activities: </a:t>
            </a:r>
          </a:p>
          <a:p>
            <a:pPr lvl="1"/>
            <a:r>
              <a:rPr lang="en-US" sz="1400">
                <a:latin typeface="Century Gothic" charset="0"/>
              </a:rPr>
              <a:t>an online pre/posttest survey of 837 CPS caseworkers and supervisors</a:t>
            </a:r>
          </a:p>
          <a:p>
            <a:pPr lvl="1"/>
            <a:r>
              <a:rPr lang="en-US" sz="1400">
                <a:latin typeface="Century Gothic" charset="0"/>
              </a:rPr>
              <a:t>semi-structured interviews with 16 supervisors; </a:t>
            </a:r>
          </a:p>
          <a:p>
            <a:pPr lvl="1"/>
            <a:r>
              <a:rPr lang="en-US" sz="1400">
                <a:latin typeface="Century Gothic" charset="0"/>
              </a:rPr>
              <a:t>semi-structured interviews with 8 community stakeholders; </a:t>
            </a:r>
          </a:p>
          <a:p>
            <a:pPr lvl="1"/>
            <a:r>
              <a:rPr lang="en-US" sz="1400">
                <a:latin typeface="Century Gothic" charset="0"/>
              </a:rPr>
              <a:t>desk reviews of 191 CPS case files; and </a:t>
            </a:r>
          </a:p>
          <a:p>
            <a:pPr lvl="1"/>
            <a:r>
              <a:rPr lang="en-US" sz="1400">
                <a:latin typeface="Century Gothic" charset="0"/>
              </a:rPr>
              <a:t>review of written policies from 15 counties that had completed Safe and Together training. Exhaustive descriptions of each of these methods are appended to this report.”</a:t>
            </a:r>
          </a:p>
        </p:txBody>
      </p:sp>
      <p:sp>
        <p:nvSpPr>
          <p:cNvPr id="4" name="Footer Placeholder 3"/>
          <p:cNvSpPr>
            <a:spLocks noGrp="1"/>
          </p:cNvSpPr>
          <p:nvPr>
            <p:ph type="ftr" sz="quarter" idx="11"/>
          </p:nvPr>
        </p:nvSpPr>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272135939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sz="4000" dirty="0"/>
          </a:p>
        </p:txBody>
      </p:sp>
      <p:graphicFrame>
        <p:nvGraphicFramePr>
          <p:cNvPr id="5" name="Content Placeholder 4"/>
          <p:cNvGraphicFramePr>
            <a:graphicFrameLocks noGrp="1"/>
          </p:cNvGraphicFramePr>
          <p:nvPr>
            <p:ph idx="1"/>
          </p:nvPr>
        </p:nvGraphicFramePr>
        <p:xfrm>
          <a:off x="457200" y="381000"/>
          <a:ext cx="8229600" cy="5745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lgn="ctr">
              <a:defRPr/>
            </a:pPr>
            <a:r>
              <a:rPr lang="en-US" dirty="0" smtClean="0"/>
              <a:t>(c) 2014 David Mandel Associates LLC   Do not reproduce or distribute without permission</a:t>
            </a:r>
            <a:endParaRPr lang="en-US" dirty="0"/>
          </a:p>
        </p:txBody>
      </p:sp>
    </p:spTree>
    <p:extLst>
      <p:ext uri="{BB962C8B-B14F-4D97-AF65-F5344CB8AC3E}">
        <p14:creationId xmlns:p14="http://schemas.microsoft.com/office/powerpoint/2010/main" val="46251837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0"/>
            <a:ext cx="8229600" cy="1447800"/>
          </a:xfrm>
        </p:spPr>
        <p:txBody>
          <a:bodyPr/>
          <a:lstStyle/>
          <a:p>
            <a:pPr eaLnBrk="1" fontAlgn="auto" hangingPunct="1">
              <a:spcAft>
                <a:spcPts val="0"/>
              </a:spcAft>
              <a:defRPr/>
            </a:pPr>
            <a:r>
              <a:rPr lang="en-US" sz="4800" dirty="0">
                <a:latin typeface="Calibri" charset="0"/>
                <a:ea typeface="+mj-ea"/>
                <a:cs typeface="+mj-cs"/>
              </a:rPr>
              <a:t>Safe and </a:t>
            </a:r>
            <a:r>
              <a:rPr lang="en-US" sz="4800" dirty="0" smtClean="0">
                <a:latin typeface="Calibri" charset="0"/>
                <a:ea typeface="+mj-ea"/>
                <a:cs typeface="+mj-cs"/>
              </a:rPr>
              <a:t>Together Florida </a:t>
            </a:r>
            <a:r>
              <a:rPr lang="en-US" sz="4800" dirty="0">
                <a:latin typeface="Calibri" charset="0"/>
                <a:ea typeface="+mj-ea"/>
                <a:cs typeface="+mj-cs"/>
              </a:rPr>
              <a:t>Data</a:t>
            </a:r>
          </a:p>
        </p:txBody>
      </p:sp>
      <p:sp>
        <p:nvSpPr>
          <p:cNvPr id="41986" name="Content Placeholder 2"/>
          <p:cNvSpPr>
            <a:spLocks noGrp="1"/>
          </p:cNvSpPr>
          <p:nvPr>
            <p:ph idx="1"/>
          </p:nvPr>
        </p:nvSpPr>
        <p:spPr/>
        <p:txBody>
          <a:bodyPr/>
          <a:lstStyle/>
          <a:p>
            <a:pPr eaLnBrk="1" hangingPunct="1"/>
            <a:r>
              <a:rPr lang="en-US" sz="2800">
                <a:latin typeface="Century Gothic" charset="0"/>
              </a:rPr>
              <a:t>Work with both child welfare and domestic violence advocates</a:t>
            </a:r>
          </a:p>
          <a:p>
            <a:pPr lvl="1" eaLnBrk="1" hangingPunct="1"/>
            <a:r>
              <a:rPr lang="en-US" sz="2000">
                <a:latin typeface="Century Gothic" charset="0"/>
              </a:rPr>
              <a:t>Multi-site work with DCF in Florida since 2008</a:t>
            </a:r>
          </a:p>
          <a:p>
            <a:pPr lvl="1" eaLnBrk="1" hangingPunct="1"/>
            <a:r>
              <a:rPr lang="en-US" sz="2000">
                <a:latin typeface="Century Gothic" charset="0"/>
              </a:rPr>
              <a:t>Relationship with Florida Coalition since 2006</a:t>
            </a:r>
          </a:p>
          <a:p>
            <a:pPr lvl="1" eaLnBrk="1" hangingPunct="1"/>
            <a:r>
              <a:rPr lang="en-US" sz="2000">
                <a:latin typeface="Century Gothic" charset="0"/>
              </a:rPr>
              <a:t>Different projects</a:t>
            </a:r>
          </a:p>
          <a:p>
            <a:pPr lvl="2" eaLnBrk="1" hangingPunct="1"/>
            <a:r>
              <a:rPr lang="en-US" sz="2000">
                <a:latin typeface="Century Gothic" charset="0"/>
              </a:rPr>
              <a:t>Subject Matter Experts</a:t>
            </a:r>
          </a:p>
          <a:p>
            <a:pPr lvl="2" eaLnBrk="1" hangingPunct="1"/>
            <a:r>
              <a:rPr lang="en-US" sz="2000">
                <a:latin typeface="Century Gothic" charset="0"/>
              </a:rPr>
              <a:t>Co-located Advocates</a:t>
            </a:r>
          </a:p>
          <a:p>
            <a:pPr lvl="2" eaLnBrk="1" hangingPunct="1"/>
            <a:r>
              <a:rPr lang="en-US" sz="2000">
                <a:latin typeface="Century Gothic" charset="0"/>
              </a:rPr>
              <a:t>Children’s Legal Services</a:t>
            </a:r>
          </a:p>
          <a:p>
            <a:pPr lvl="2" eaLnBrk="1" hangingPunct="1"/>
            <a:r>
              <a:rPr lang="en-US" sz="2000">
                <a:latin typeface="Century Gothic" charset="0"/>
              </a:rPr>
              <a:t>Cultural &amp; Linguistically specific work </a:t>
            </a:r>
          </a:p>
          <a:p>
            <a:pPr eaLnBrk="1" hangingPunct="1"/>
            <a:r>
              <a:rPr lang="en-US" sz="2800">
                <a:latin typeface="Century Gothic" charset="0"/>
              </a:rPr>
              <a:t>Panhandle</a:t>
            </a:r>
          </a:p>
          <a:p>
            <a:pPr lvl="1" eaLnBrk="1" hangingPunct="1"/>
            <a:r>
              <a:rPr lang="en-US" sz="2000">
                <a:latin typeface="Century Gothic" charset="0"/>
              </a:rPr>
              <a:t>Training and technical assistance for both child welfare and co-located domestic violence advocates</a:t>
            </a:r>
          </a:p>
          <a:p>
            <a:pPr eaLnBrk="1" hangingPunct="1"/>
            <a:endParaRPr lang="en-US" sz="2800">
              <a:latin typeface="Century Gothic" charset="0"/>
            </a:endParaRPr>
          </a:p>
          <a:p>
            <a:pPr lvl="1" eaLnBrk="1" hangingPunct="1"/>
            <a:endParaRPr lang="en-US">
              <a:latin typeface="Century Gothic" charset="0"/>
            </a:endParaRPr>
          </a:p>
        </p:txBody>
      </p:sp>
      <p:sp>
        <p:nvSpPr>
          <p:cNvPr id="4" name="Footer Placeholder 3"/>
          <p:cNvSpPr>
            <a:spLocks noGrp="1"/>
          </p:cNvSpPr>
          <p:nvPr>
            <p:ph type="ftr" sz="quarter" idx="11"/>
          </p:nvPr>
        </p:nvSpPr>
        <p:spPr/>
        <p:txBody>
          <a:bodyPr/>
          <a:lstStyle/>
          <a:p>
            <a:pPr algn="ctr">
              <a:defRPr/>
            </a:pPr>
            <a:r>
              <a:rPr lang="en-US" dirty="0"/>
              <a:t>(c) 2013 David Mandel Associates LLC   Do not reproduce or distribute without permission</a:t>
            </a:r>
          </a:p>
        </p:txBody>
      </p:sp>
    </p:spTree>
    <p:extLst>
      <p:ext uri="{BB962C8B-B14F-4D97-AF65-F5344CB8AC3E}">
        <p14:creationId xmlns:p14="http://schemas.microsoft.com/office/powerpoint/2010/main" val="24410676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4000" cy="4724400"/>
          </a:xfrm>
        </p:spPr>
        <p:txBody>
          <a:bodyPr/>
          <a:lstStyle/>
          <a:p>
            <a:pPr algn="r" eaLnBrk="1" fontAlgn="auto" hangingPunct="1">
              <a:spcAft>
                <a:spcPts val="0"/>
              </a:spcAft>
              <a:defRPr/>
            </a:pPr>
            <a:r>
              <a:rPr lang="en-US" sz="2700" dirty="0">
                <a:latin typeface="Century Schoolbook" charset="0"/>
                <a:ea typeface="+mj-ea"/>
                <a:cs typeface="+mj-cs"/>
              </a:rPr>
              <a:t/>
            </a:r>
            <a:br>
              <a:rPr lang="en-US" sz="2700" dirty="0">
                <a:latin typeface="Century Schoolbook" charset="0"/>
                <a:ea typeface="+mj-ea"/>
                <a:cs typeface="+mj-cs"/>
              </a:rPr>
            </a:br>
            <a:r>
              <a:rPr lang="en-US" sz="2700" dirty="0">
                <a:latin typeface="Century Schoolbook" charset="0"/>
                <a:ea typeface="+mj-ea"/>
                <a:cs typeface="+mj-cs"/>
              </a:rPr>
              <a:t/>
            </a:r>
            <a:br>
              <a:rPr lang="en-US" sz="2700" dirty="0">
                <a:latin typeface="Century Schoolbook" charset="0"/>
                <a:ea typeface="+mj-ea"/>
                <a:cs typeface="+mj-cs"/>
              </a:rPr>
            </a:br>
            <a:r>
              <a:rPr lang="en-US" sz="2700" dirty="0">
                <a:latin typeface="Century Schoolbook" charset="0"/>
                <a:ea typeface="+mj-ea"/>
                <a:cs typeface="+mj-cs"/>
              </a:rPr>
              <a:t/>
            </a:r>
            <a:br>
              <a:rPr lang="en-US" sz="2700" dirty="0">
                <a:latin typeface="Century Schoolbook" charset="0"/>
                <a:ea typeface="+mj-ea"/>
                <a:cs typeface="+mj-cs"/>
              </a:rPr>
            </a:br>
            <a:r>
              <a:rPr lang="en-US" sz="2700" dirty="0">
                <a:latin typeface="Century Schoolbook" charset="0"/>
                <a:ea typeface="+mj-ea"/>
                <a:cs typeface="+mj-cs"/>
              </a:rPr>
              <a:t/>
            </a:r>
            <a:br>
              <a:rPr lang="en-US" sz="2700" dirty="0">
                <a:latin typeface="Century Schoolbook" charset="0"/>
                <a:ea typeface="+mj-ea"/>
                <a:cs typeface="+mj-cs"/>
              </a:rPr>
            </a:br>
            <a:r>
              <a:rPr lang="en-US" sz="2700" dirty="0">
                <a:latin typeface="Century Schoolbook" charset="0"/>
                <a:ea typeface="+mj-ea"/>
                <a:cs typeface="+mj-cs"/>
              </a:rPr>
              <a:t/>
            </a:r>
            <a:br>
              <a:rPr lang="en-US" sz="2700" dirty="0">
                <a:latin typeface="Century Schoolbook" charset="0"/>
                <a:ea typeface="+mj-ea"/>
                <a:cs typeface="+mj-cs"/>
              </a:rPr>
            </a:br>
            <a:r>
              <a:rPr lang="en-US" sz="2700" dirty="0">
                <a:latin typeface="Century Schoolbook" charset="0"/>
                <a:ea typeface="+mj-ea"/>
                <a:cs typeface="+mj-cs"/>
              </a:rPr>
              <a:t/>
            </a:r>
            <a:br>
              <a:rPr lang="en-US" sz="2700" dirty="0">
                <a:latin typeface="Century Schoolbook" charset="0"/>
                <a:ea typeface="+mj-ea"/>
                <a:cs typeface="+mj-cs"/>
              </a:rPr>
            </a:br>
            <a:endParaRPr lang="en-US" sz="2700" dirty="0">
              <a:latin typeface="Century Schoolbook" charset="0"/>
              <a:ea typeface="+mj-ea"/>
              <a:cs typeface="+mj-cs"/>
            </a:endParaRPr>
          </a:p>
        </p:txBody>
      </p:sp>
      <p:sp>
        <p:nvSpPr>
          <p:cNvPr id="8195" name="Subtitle 2"/>
          <p:cNvSpPr>
            <a:spLocks noGrp="1"/>
          </p:cNvSpPr>
          <p:nvPr>
            <p:ph type="subTitle" idx="1"/>
          </p:nvPr>
        </p:nvSpPr>
        <p:spPr>
          <a:xfrm>
            <a:off x="457200" y="228600"/>
            <a:ext cx="8534400" cy="4495800"/>
          </a:xfrm>
        </p:spPr>
        <p:txBody>
          <a:bodyPr rtlCol="0">
            <a:normAutofit lnSpcReduction="10000"/>
          </a:bodyPr>
          <a:lstStyle/>
          <a:p>
            <a:pPr eaLnBrk="1" fontAlgn="auto" hangingPunct="1">
              <a:spcAft>
                <a:spcPts val="0"/>
              </a:spcAft>
              <a:buFont typeface="Arial"/>
              <a:buNone/>
              <a:defRPr/>
            </a:pPr>
            <a:r>
              <a:rPr sz="2000" dirty="0">
                <a:latin typeface="Century Schoolbook" charset="0"/>
                <a:ea typeface="+mn-ea"/>
                <a:cs typeface="+mn-cs"/>
              </a:rPr>
              <a:t/>
            </a:r>
            <a:br>
              <a:rPr sz="2000" dirty="0">
                <a:latin typeface="Century Schoolbook" charset="0"/>
                <a:ea typeface="+mn-ea"/>
                <a:cs typeface="+mn-cs"/>
              </a:rPr>
            </a:br>
            <a:r>
              <a:rPr sz="2000" b="1" i="1" dirty="0">
                <a:latin typeface="Century Schoolbook" charset="0"/>
                <a:ea typeface="+mn-ea"/>
                <a:cs typeface="+mn-cs"/>
              </a:rPr>
              <a:t/>
            </a:r>
            <a:br>
              <a:rPr sz="2000" b="1" i="1" dirty="0">
                <a:latin typeface="Century Schoolbook" charset="0"/>
                <a:ea typeface="+mn-ea"/>
                <a:cs typeface="+mn-cs"/>
              </a:rPr>
            </a:br>
            <a:endParaRPr sz="2000" b="1" i="1" dirty="0">
              <a:latin typeface="Century Schoolbook" charset="0"/>
              <a:ea typeface="+mn-ea"/>
              <a:cs typeface="+mn-cs"/>
            </a:endParaRPr>
          </a:p>
          <a:p>
            <a:pPr eaLnBrk="1" fontAlgn="auto" hangingPunct="1">
              <a:spcAft>
                <a:spcPts val="0"/>
              </a:spcAft>
              <a:buFont typeface="Arial" pitchFamily="34" charset="0"/>
              <a:buNone/>
              <a:defRPr/>
            </a:pPr>
            <a:r>
              <a:rPr sz="3300" i="1" dirty="0">
                <a:solidFill>
                  <a:srgbClr val="000000"/>
                </a:solidFill>
                <a:ea typeface="+mn-ea"/>
                <a:cs typeface="+mn-cs"/>
              </a:rPr>
              <a:t> the </a:t>
            </a:r>
            <a:r>
              <a:rPr sz="3300" b="1" i="1" dirty="0">
                <a:solidFill>
                  <a:srgbClr val="000000"/>
                </a:solidFill>
                <a:ea typeface="+mn-ea"/>
                <a:cs typeface="+mn-cs"/>
              </a:rPr>
              <a:t>Safe and Together™ </a:t>
            </a:r>
            <a:r>
              <a:rPr sz="3300" i="1" dirty="0">
                <a:solidFill>
                  <a:srgbClr val="000000"/>
                </a:solidFill>
                <a:ea typeface="+mn-ea"/>
                <a:cs typeface="+mn-cs"/>
              </a:rPr>
              <a:t>model:</a:t>
            </a:r>
          </a:p>
          <a:p>
            <a:r>
              <a:rPr lang="en-US" sz="3600" dirty="0" smtClean="0">
                <a:solidFill>
                  <a:schemeClr val="tx1"/>
                </a:solidFill>
              </a:rPr>
              <a:t>A </a:t>
            </a:r>
            <a:r>
              <a:rPr lang="en-US" sz="3600" dirty="0">
                <a:solidFill>
                  <a:schemeClr val="tx1"/>
                </a:solidFill>
              </a:rPr>
              <a:t>Perpetrator Pattern-Based</a:t>
            </a:r>
          </a:p>
          <a:p>
            <a:r>
              <a:rPr lang="en-US" sz="3600" dirty="0">
                <a:solidFill>
                  <a:schemeClr val="tx1"/>
                </a:solidFill>
              </a:rPr>
              <a:t>Approach to Domestic </a:t>
            </a:r>
            <a:r>
              <a:rPr lang="en-US" sz="3600" dirty="0" smtClean="0">
                <a:solidFill>
                  <a:schemeClr val="tx1"/>
                </a:solidFill>
              </a:rPr>
              <a:t>Abuse </a:t>
            </a:r>
            <a:r>
              <a:rPr lang="en-US" sz="3600" dirty="0">
                <a:solidFill>
                  <a:schemeClr val="tx1"/>
                </a:solidFill>
              </a:rPr>
              <a:t>Cases Involving Children</a:t>
            </a:r>
            <a:endParaRPr lang="en-AU" sz="3200" dirty="0" smtClean="0">
              <a:solidFill>
                <a:schemeClr val="tx1"/>
              </a:solidFill>
            </a:endParaRPr>
          </a:p>
          <a:p>
            <a:r>
              <a:rPr lang="en-AU" sz="3200" dirty="0">
                <a:solidFill>
                  <a:schemeClr val="tx1"/>
                </a:solidFill>
              </a:rPr>
              <a:t> </a:t>
            </a:r>
            <a:endParaRPr lang="en-US" sz="3200" dirty="0">
              <a:solidFill>
                <a:schemeClr val="tx1"/>
              </a:solidFill>
            </a:endParaRPr>
          </a:p>
          <a:p>
            <a:r>
              <a:rPr lang="en-US" sz="3200" dirty="0" err="1" smtClean="0">
                <a:solidFill>
                  <a:srgbClr val="000090"/>
                </a:solidFill>
              </a:rPr>
              <a:t>Motherwell</a:t>
            </a:r>
            <a:r>
              <a:rPr lang="en-US" sz="3200" dirty="0" smtClean="0">
                <a:solidFill>
                  <a:srgbClr val="000090"/>
                </a:solidFill>
              </a:rPr>
              <a:t>, September 2015	</a:t>
            </a:r>
          </a:p>
        </p:txBody>
      </p:sp>
      <p:sp>
        <p:nvSpPr>
          <p:cNvPr id="15364" name="TextBox 2"/>
          <p:cNvSpPr txBox="1">
            <a:spLocks noChangeArrowheads="1"/>
          </p:cNvSpPr>
          <p:nvPr/>
        </p:nvSpPr>
        <p:spPr bwMode="auto">
          <a:xfrm>
            <a:off x="3297238" y="4875213"/>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pic>
        <p:nvPicPr>
          <p:cNvPr id="15366" name="Picture 1" descr="dma.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0800000" flipH="1" flipV="1">
            <a:off x="228600" y="5715000"/>
            <a:ext cx="3586837" cy="914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st.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623261" y="5867400"/>
            <a:ext cx="4520739" cy="631067"/>
          </a:xfrm>
          <a:prstGeom prst="rect">
            <a:avLst/>
          </a:prstGeom>
        </p:spPr>
      </p:pic>
      <p:sp>
        <p:nvSpPr>
          <p:cNvPr id="3" name="TextBox 2"/>
          <p:cNvSpPr txBox="1"/>
          <p:nvPr/>
        </p:nvSpPr>
        <p:spPr>
          <a:xfrm>
            <a:off x="2514600" y="4572000"/>
            <a:ext cx="3334567" cy="584776"/>
          </a:xfrm>
          <a:prstGeom prst="rect">
            <a:avLst/>
          </a:prstGeom>
          <a:noFill/>
        </p:spPr>
        <p:txBody>
          <a:bodyPr wrap="none" rtlCol="0">
            <a:spAutoFit/>
          </a:bodyPr>
          <a:lstStyle/>
          <a:p>
            <a:pPr algn="ctr"/>
            <a:r>
              <a:rPr lang="en-US" sz="1600" dirty="0" smtClean="0">
                <a:latin typeface="+mj-lt"/>
              </a:rPr>
              <a:t>Kyle Pinto, MSW</a:t>
            </a:r>
          </a:p>
          <a:p>
            <a:pPr algn="ctr"/>
            <a:r>
              <a:rPr lang="en-US" sz="1600" dirty="0" err="1" smtClean="0">
                <a:latin typeface="+mj-lt"/>
              </a:rPr>
              <a:t>kylepinto@endingviolence.com</a:t>
            </a:r>
            <a:endParaRPr lang="en-US" sz="1600" dirty="0">
              <a:latin typeface="+mj-lt"/>
            </a:endParaRPr>
          </a:p>
        </p:txBody>
      </p:sp>
    </p:spTree>
    <p:extLst>
      <p:ext uri="{BB962C8B-B14F-4D97-AF65-F5344CB8AC3E}">
        <p14:creationId xmlns:p14="http://schemas.microsoft.com/office/powerpoint/2010/main" val="316708057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pPr>
              <a:defRPr/>
            </a:pPr>
            <a:endParaRPr lang="en-US" sz="4400" dirty="0"/>
          </a:p>
        </p:txBody>
      </p:sp>
      <p:pic>
        <p:nvPicPr>
          <p:cNvPr id="43010" name="Content Placeholder 4"/>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004318" y="990600"/>
            <a:ext cx="7135364" cy="4525963"/>
          </a:xfrm>
        </p:spPr>
      </p:pic>
      <p:sp>
        <p:nvSpPr>
          <p:cNvPr id="4" name="Footer Placeholder 3"/>
          <p:cNvSpPr>
            <a:spLocks noGrp="1"/>
          </p:cNvSpPr>
          <p:nvPr>
            <p:ph type="ftr" sz="quarter" idx="11"/>
          </p:nvPr>
        </p:nvSpPr>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8149932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pic>
        <p:nvPicPr>
          <p:cNvPr id="44034" name="Content Placeholder 4" descr="Gulf and Bay Repeat Maltreatments 2012-2013.png"/>
          <p:cNvPicPr>
            <a:picLocks noGrp="1" noChangeAspect="1"/>
          </p:cNvPicPr>
          <p:nvPr>
            <p:ph idx="1"/>
          </p:nvPr>
        </p:nvPicPr>
        <p:blipFill>
          <a:blip r:embed="rId3" cstate="email">
            <a:extLst>
              <a:ext uri="{28A0092B-C50C-407E-A947-70E740481C1C}">
                <a14:useLocalDpi xmlns:a14="http://schemas.microsoft.com/office/drawing/2010/main" val="0"/>
              </a:ext>
            </a:extLst>
          </a:blip>
          <a:srcRect t="2934" b="2934"/>
          <a:stretch>
            <a:fillRect/>
          </a:stretch>
        </p:blipFill>
        <p:spPr>
          <a:xfrm>
            <a:off x="457200" y="914400"/>
            <a:ext cx="8229600" cy="4525963"/>
          </a:xfrm>
        </p:spPr>
      </p:pic>
      <p:sp>
        <p:nvSpPr>
          <p:cNvPr id="4" name="Footer Placeholder 3"/>
          <p:cNvSpPr>
            <a:spLocks noGrp="1"/>
          </p:cNvSpPr>
          <p:nvPr>
            <p:ph type="ftr" sz="quarter" idx="11"/>
          </p:nvPr>
        </p:nvSpPr>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38850251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457200" y="304800"/>
            <a:ext cx="8229600" cy="1600200"/>
          </a:xfrm>
        </p:spPr>
        <p:txBody>
          <a:bodyPr/>
          <a:lstStyle/>
          <a:p>
            <a:pPr eaLnBrk="1" fontAlgn="auto" hangingPunct="1">
              <a:spcAft>
                <a:spcPts val="0"/>
              </a:spcAft>
              <a:defRPr/>
            </a:pPr>
            <a:r>
              <a:rPr lang="en-US" sz="4000" dirty="0" smtClean="0">
                <a:latin typeface="Calibri" charset="0"/>
                <a:ea typeface="+mj-ea"/>
                <a:cs typeface="+mj-cs"/>
              </a:rPr>
              <a:t> </a:t>
            </a:r>
            <a:r>
              <a:rPr lang="en-US" sz="4000" dirty="0">
                <a:latin typeface="Calibri" charset="0"/>
                <a:ea typeface="+mj-ea"/>
                <a:cs typeface="+mj-cs"/>
              </a:rPr>
              <a:t>C</a:t>
            </a:r>
            <a:r>
              <a:rPr lang="en-US" sz="4000" dirty="0" smtClean="0">
                <a:latin typeface="Calibri" charset="0"/>
                <a:ea typeface="+mj-ea"/>
                <a:cs typeface="+mj-cs"/>
              </a:rPr>
              <a:t>orrelation between model implementation and keeping children in homes</a:t>
            </a:r>
            <a:endParaRPr lang="en-US" sz="4000" dirty="0">
              <a:latin typeface="Calibri" charset="0"/>
              <a:ea typeface="+mj-ea"/>
              <a:cs typeface="+mj-cs"/>
            </a:endParaRPr>
          </a:p>
        </p:txBody>
      </p:sp>
      <p:sp>
        <p:nvSpPr>
          <p:cNvPr id="45058" name="Content Placeholder 2"/>
          <p:cNvSpPr>
            <a:spLocks noGrp="1"/>
          </p:cNvSpPr>
          <p:nvPr>
            <p:ph idx="1"/>
          </p:nvPr>
        </p:nvSpPr>
        <p:spPr>
          <a:xfrm>
            <a:off x="457200" y="1905000"/>
            <a:ext cx="8229600" cy="4221163"/>
          </a:xfrm>
        </p:spPr>
        <p:txBody>
          <a:bodyPr/>
          <a:lstStyle/>
          <a:p>
            <a:pPr marL="0" indent="0" eaLnBrk="1" hangingPunct="1">
              <a:buFont typeface="Arial" charset="0"/>
              <a:buNone/>
            </a:pPr>
            <a:r>
              <a:rPr lang="en-US" sz="1600">
                <a:latin typeface="Century Gothic" charset="0"/>
              </a:rPr>
              <a:t>In Jacksonville Florida, the child welfare department was able to track the number of filings and removals for cases where domestic violence was identified. The data indicated a significant drop in neglect petitions (approximately 70% decrease) and removals during a period (approximately 50% decrease) correlated with significant Safe and Together model training. </a:t>
            </a:r>
          </a:p>
          <a:p>
            <a:pPr lvl="1" eaLnBrk="1" hangingPunct="1"/>
            <a:endParaRPr lang="en-US">
              <a:latin typeface="Calibri" charset="0"/>
            </a:endParaRPr>
          </a:p>
          <a:p>
            <a:pPr lvl="2" eaLnBrk="1" hangingPunct="1"/>
            <a:endParaRPr lang="en-US">
              <a:latin typeface="Calibri" charset="0"/>
            </a:endParaRPr>
          </a:p>
        </p:txBody>
      </p:sp>
      <p:sp>
        <p:nvSpPr>
          <p:cNvPr id="4" name="Footer Placeholder 3"/>
          <p:cNvSpPr>
            <a:spLocks noGrp="1"/>
          </p:cNvSpPr>
          <p:nvPr>
            <p:ph type="ftr" sz="quarter" idx="11"/>
          </p:nvPr>
        </p:nvSpPr>
        <p:spPr/>
        <p:txBody>
          <a:bodyPr/>
          <a:lstStyle/>
          <a:p>
            <a:pPr algn="ctr">
              <a:defRPr/>
            </a:pPr>
            <a:r>
              <a:rPr lang="en-US" dirty="0"/>
              <a:t>(c) 2013 David Mandel Associates LLC   Do not reproduce or distribute without permission</a:t>
            </a:r>
          </a:p>
        </p:txBody>
      </p:sp>
      <p:graphicFrame>
        <p:nvGraphicFramePr>
          <p:cNvPr id="5" name="Chart 4"/>
          <p:cNvGraphicFramePr/>
          <p:nvPr/>
        </p:nvGraphicFramePr>
        <p:xfrm>
          <a:off x="685800" y="3352800"/>
          <a:ext cx="7391400" cy="27641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210441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smtClean="0"/>
              <a:t>Safe and Together Model Resources &amp; Educational Events</a:t>
            </a:r>
            <a:endParaRPr lang="en-US" sz="4000" dirty="0"/>
          </a:p>
        </p:txBody>
      </p:sp>
      <p:sp>
        <p:nvSpPr>
          <p:cNvPr id="46082" name="Content Placeholder 2"/>
          <p:cNvSpPr>
            <a:spLocks noGrp="1"/>
          </p:cNvSpPr>
          <p:nvPr>
            <p:ph idx="1"/>
          </p:nvPr>
        </p:nvSpPr>
        <p:spPr/>
        <p:txBody>
          <a:bodyPr/>
          <a:lstStyle/>
          <a:p>
            <a:endParaRPr lang="en-US" dirty="0" smtClean="0">
              <a:latin typeface="Century Gothic" charset="0"/>
            </a:endParaRPr>
          </a:p>
          <a:p>
            <a:r>
              <a:rPr lang="en-US" dirty="0" smtClean="0">
                <a:latin typeface="Century Gothic" charset="0"/>
              </a:rPr>
              <a:t>Open </a:t>
            </a:r>
            <a:r>
              <a:rPr lang="en-US" dirty="0">
                <a:latin typeface="Century Gothic" charset="0"/>
              </a:rPr>
              <a:t>Events</a:t>
            </a:r>
          </a:p>
          <a:p>
            <a:pPr lvl="1"/>
            <a:r>
              <a:rPr lang="en-US" dirty="0" smtClean="0">
                <a:latin typeface="Century Gothic" charset="0"/>
              </a:rPr>
              <a:t>3</a:t>
            </a:r>
            <a:r>
              <a:rPr lang="en-US" baseline="30000" dirty="0" smtClean="0">
                <a:latin typeface="Century Gothic" charset="0"/>
              </a:rPr>
              <a:t>rd</a:t>
            </a:r>
            <a:r>
              <a:rPr lang="en-US" dirty="0" smtClean="0">
                <a:latin typeface="Century Gothic" charset="0"/>
              </a:rPr>
              <a:t> National Safe and Together Children and Domestic Violence Symposium Orlando, Florida October 14-16, 2015</a:t>
            </a:r>
          </a:p>
          <a:p>
            <a:pPr lvl="1"/>
            <a:r>
              <a:rPr lang="en-US" dirty="0" smtClean="0">
                <a:latin typeface="Century Gothic" charset="0"/>
              </a:rPr>
              <a:t>Thursday </a:t>
            </a:r>
            <a:r>
              <a:rPr lang="en-US" dirty="0">
                <a:latin typeface="Century Gothic" charset="0"/>
              </a:rPr>
              <a:t>Webinar </a:t>
            </a:r>
            <a:r>
              <a:rPr lang="en-US" dirty="0" smtClean="0">
                <a:latin typeface="Century Gothic" charset="0"/>
              </a:rPr>
              <a:t>Series</a:t>
            </a:r>
          </a:p>
          <a:p>
            <a:endParaRPr lang="en-US" dirty="0" smtClean="0">
              <a:latin typeface="Century Gothic" charset="0"/>
            </a:endParaRPr>
          </a:p>
          <a:p>
            <a:r>
              <a:rPr lang="en-US" dirty="0" smtClean="0">
                <a:latin typeface="Century Gothic" charset="0"/>
              </a:rPr>
              <a:t>Resources</a:t>
            </a:r>
            <a:endParaRPr lang="en-US" dirty="0">
              <a:latin typeface="Century Gothic" charset="0"/>
            </a:endParaRPr>
          </a:p>
          <a:p>
            <a:pPr lvl="1"/>
            <a:r>
              <a:rPr lang="en-US" dirty="0">
                <a:latin typeface="Century Gothic" charset="0"/>
              </a:rPr>
              <a:t>Website: </a:t>
            </a:r>
            <a:r>
              <a:rPr lang="en-US" b="1" dirty="0">
                <a:solidFill>
                  <a:srgbClr val="297FD5"/>
                </a:solidFill>
                <a:latin typeface="Century Gothic" charset="0"/>
              </a:rPr>
              <a:t>www.endingviolence.com</a:t>
            </a:r>
          </a:p>
          <a:p>
            <a:pPr lvl="1"/>
            <a:r>
              <a:rPr lang="en-US" dirty="0" smtClean="0">
                <a:latin typeface="Century Gothic" charset="0"/>
              </a:rPr>
              <a:t>YouTube: </a:t>
            </a:r>
            <a:r>
              <a:rPr lang="en-US" b="1" dirty="0" err="1" smtClean="0">
                <a:solidFill>
                  <a:srgbClr val="297FD5"/>
                </a:solidFill>
                <a:latin typeface="Century Gothic" charset="0"/>
              </a:rPr>
              <a:t>SafeandTogetherMode</a:t>
            </a:r>
            <a:r>
              <a:rPr lang="en-US" dirty="0" err="1" smtClean="0">
                <a:latin typeface="Century Gothic" charset="0"/>
              </a:rPr>
              <a:t>l</a:t>
            </a:r>
            <a:endParaRPr lang="en-US" dirty="0">
              <a:latin typeface="Century Gothic" charset="0"/>
            </a:endParaRPr>
          </a:p>
          <a:p>
            <a:pPr lvl="1"/>
            <a:r>
              <a:rPr lang="en-US" dirty="0" smtClean="0">
                <a:latin typeface="Century Gothic" charset="0"/>
              </a:rPr>
              <a:t>Blog</a:t>
            </a:r>
            <a:r>
              <a:rPr lang="en-US" dirty="0">
                <a:latin typeface="Century Gothic" charset="0"/>
              </a:rPr>
              <a:t>: </a:t>
            </a:r>
            <a:r>
              <a:rPr lang="en-US" b="1" dirty="0" err="1" smtClean="0">
                <a:solidFill>
                  <a:schemeClr val="accent2"/>
                </a:solidFill>
                <a:latin typeface="Century Gothic" charset="0"/>
              </a:rPr>
              <a:t>www.endingviolence.com</a:t>
            </a:r>
            <a:r>
              <a:rPr lang="en-US" b="1" dirty="0">
                <a:solidFill>
                  <a:schemeClr val="accent2"/>
                </a:solidFill>
                <a:latin typeface="Century Gothic" charset="0"/>
              </a:rPr>
              <a:t>/</a:t>
            </a:r>
            <a:r>
              <a:rPr lang="en-US" b="1" dirty="0">
                <a:solidFill>
                  <a:srgbClr val="297FD5"/>
                </a:solidFill>
                <a:latin typeface="Century Gothic" charset="0"/>
              </a:rPr>
              <a:t>blog/</a:t>
            </a:r>
          </a:p>
          <a:p>
            <a:pPr lvl="1"/>
            <a:r>
              <a:rPr lang="en-US" dirty="0">
                <a:latin typeface="Century Gothic" charset="0"/>
              </a:rPr>
              <a:t>Facebook: </a:t>
            </a:r>
            <a:r>
              <a:rPr lang="en-US" b="1" dirty="0" err="1" smtClean="0">
                <a:solidFill>
                  <a:schemeClr val="accent2"/>
                </a:solidFill>
                <a:latin typeface="Century Gothic" charset="0"/>
              </a:rPr>
              <a:t>DavidMandelAndAssociat</a:t>
            </a:r>
            <a:r>
              <a:rPr lang="en-US" dirty="0" err="1" smtClean="0">
                <a:solidFill>
                  <a:schemeClr val="accent2"/>
                </a:solidFill>
                <a:latin typeface="Century Gothic" charset="0"/>
              </a:rPr>
              <a:t>es</a:t>
            </a:r>
            <a:endParaRPr lang="en-US" dirty="0">
              <a:solidFill>
                <a:schemeClr val="accent2"/>
              </a:solidFill>
              <a:latin typeface="Century Gothic" charset="0"/>
            </a:endParaRPr>
          </a:p>
          <a:p>
            <a:pPr lvl="1"/>
            <a:r>
              <a:rPr lang="en-US" dirty="0">
                <a:latin typeface="Century Gothic" charset="0"/>
              </a:rPr>
              <a:t>Twitter: </a:t>
            </a:r>
            <a:r>
              <a:rPr lang="en-US" b="1" dirty="0" err="1" smtClean="0">
                <a:solidFill>
                  <a:schemeClr val="accent2"/>
                </a:solidFill>
                <a:latin typeface="Century Gothic" charset="0"/>
              </a:rPr>
              <a:t>SafeandTogether</a:t>
            </a:r>
            <a:endParaRPr lang="en-US" b="1" dirty="0">
              <a:solidFill>
                <a:schemeClr val="accent2"/>
              </a:solidFill>
              <a:latin typeface="Century Gothic" charset="0"/>
            </a:endParaRPr>
          </a:p>
          <a:p>
            <a:pPr lvl="1"/>
            <a:endParaRPr lang="en-US" dirty="0">
              <a:latin typeface="Century Gothic" charset="0"/>
            </a:endParaRPr>
          </a:p>
        </p:txBody>
      </p:sp>
      <p:pic>
        <p:nvPicPr>
          <p:cNvPr id="4" name="Picture 1" descr="dma.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rot="10800000" flipH="1" flipV="1">
            <a:off x="3048000" y="5943600"/>
            <a:ext cx="3048000" cy="777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0535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81200"/>
          </a:xfrm>
        </p:spPr>
        <p:txBody>
          <a:bodyPr/>
          <a:lstStyle/>
          <a:p>
            <a:r>
              <a:rPr lang="en-US" sz="4000" b="1" dirty="0"/>
              <a:t>The ‘cardinal’ question</a:t>
            </a:r>
            <a:br>
              <a:rPr lang="en-US" sz="4000" b="1" dirty="0"/>
            </a:br>
            <a:endParaRPr lang="en-US" sz="4000" dirty="0"/>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dirty="0"/>
              <a:t>Given the totality of the </a:t>
            </a:r>
            <a:r>
              <a:rPr lang="en-US" dirty="0" smtClean="0"/>
              <a:t>system’s </a:t>
            </a:r>
            <a:r>
              <a:rPr lang="en-US" dirty="0"/>
              <a:t>relationship with adult and child domestic violence survivors, is it likely that they see us as being on their side?  </a:t>
            </a:r>
            <a:endParaRPr lang="en-US"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en-US" sz="1600" dirty="0"/>
              <a:t>*</a:t>
            </a:r>
            <a:r>
              <a:rPr lang="en-US" sz="1600" dirty="0" smtClean="0"/>
              <a:t>adapted from </a:t>
            </a:r>
            <a:r>
              <a:rPr lang="en-US" sz="1600" dirty="0" err="1" smtClean="0"/>
              <a:t>Hodas</a:t>
            </a:r>
            <a:r>
              <a:rPr lang="en-US" sz="1600" dirty="0"/>
              <a:t>, </a:t>
            </a:r>
            <a:r>
              <a:rPr lang="en-US" sz="1600" dirty="0" smtClean="0"/>
              <a:t>2006</a:t>
            </a:r>
            <a:endParaRPr lang="en-US" sz="1600" dirty="0"/>
          </a:p>
          <a:p>
            <a:endParaRPr lang="en-US" dirty="0"/>
          </a:p>
        </p:txBody>
      </p:sp>
    </p:spTree>
    <p:extLst>
      <p:ext uri="{BB962C8B-B14F-4D97-AF65-F5344CB8AC3E}">
        <p14:creationId xmlns:p14="http://schemas.microsoft.com/office/powerpoint/2010/main" val="31305912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r>
              <a:rPr lang="en-US" sz="3200" dirty="0" smtClean="0"/>
              <a:t>Continuum of Domestic Violence Practic</a:t>
            </a:r>
            <a:r>
              <a:rPr lang="en-US" sz="3200" dirty="0"/>
              <a:t>e</a:t>
            </a:r>
          </a:p>
        </p:txBody>
      </p:sp>
      <p:sp>
        <p:nvSpPr>
          <p:cNvPr id="4" name="Footer Placeholder 3"/>
          <p:cNvSpPr>
            <a:spLocks noGrp="1"/>
          </p:cNvSpPr>
          <p:nvPr>
            <p:ph type="ftr" sz="quarter" idx="11"/>
          </p:nvPr>
        </p:nvSpPr>
        <p:spPr/>
        <p:txBody>
          <a:bodyPr/>
          <a:lstStyle/>
          <a:p>
            <a:r>
              <a:rPr lang="en-US" smtClean="0"/>
              <a:t>(C) 2014 David Mandel &amp; Associates LLC www.endingviolence.com</a:t>
            </a:r>
            <a:endParaRPr lang="en-US"/>
          </a:p>
        </p:txBody>
      </p:sp>
      <p:graphicFrame>
        <p:nvGraphicFramePr>
          <p:cNvPr id="8" name="Content Placeholder 2"/>
          <p:cNvGraphicFramePr>
            <a:graphicFrameLocks/>
          </p:cNvGraphicFramePr>
          <p:nvPr>
            <p:extLst>
              <p:ext uri="{D42A27DB-BD31-4B8C-83A1-F6EECF244321}">
                <p14:modId xmlns:p14="http://schemas.microsoft.com/office/powerpoint/2010/main" val="2685799553"/>
              </p:ext>
            </p:extLst>
          </p:nvPr>
        </p:nvGraphicFramePr>
        <p:xfrm>
          <a:off x="762000" y="838200"/>
          <a:ext cx="99822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09600" y="1752600"/>
            <a:ext cx="1066800" cy="461665"/>
          </a:xfrm>
          <a:prstGeom prst="rect">
            <a:avLst/>
          </a:prstGeom>
          <a:noFill/>
        </p:spPr>
        <p:txBody>
          <a:bodyPr wrap="square" rtlCol="0">
            <a:spAutoFit/>
          </a:bodyPr>
          <a:lstStyle/>
          <a:p>
            <a:endParaRPr lang="en-US" dirty="0"/>
          </a:p>
        </p:txBody>
      </p:sp>
      <p:sp>
        <p:nvSpPr>
          <p:cNvPr id="15" name="TextBox 14"/>
          <p:cNvSpPr txBox="1"/>
          <p:nvPr/>
        </p:nvSpPr>
        <p:spPr>
          <a:xfrm>
            <a:off x="457200" y="1066800"/>
            <a:ext cx="2438400" cy="2308324"/>
          </a:xfrm>
          <a:prstGeom prst="rect">
            <a:avLst/>
          </a:prstGeom>
          <a:noFill/>
        </p:spPr>
        <p:txBody>
          <a:bodyPr wrap="square" rtlCol="0">
            <a:spAutoFit/>
          </a:bodyPr>
          <a:lstStyle/>
          <a:p>
            <a:r>
              <a:rPr lang="en-US" b="1" dirty="0" smtClean="0">
                <a:solidFill>
                  <a:srgbClr val="008000"/>
                </a:solidFill>
              </a:rPr>
              <a:t>Domestic Violence – Informed </a:t>
            </a:r>
          </a:p>
          <a:p>
            <a:r>
              <a:rPr lang="en-US" b="1" dirty="0" smtClean="0">
                <a:solidFill>
                  <a:srgbClr val="008000"/>
                </a:solidFill>
              </a:rPr>
              <a:t>Child Welfare Systems</a:t>
            </a:r>
          </a:p>
          <a:p>
            <a:endParaRPr lang="en-US" dirty="0"/>
          </a:p>
        </p:txBody>
      </p:sp>
      <p:cxnSp>
        <p:nvCxnSpPr>
          <p:cNvPr id="17" name="Straight Arrow Connector 16"/>
          <p:cNvCxnSpPr/>
          <p:nvPr/>
        </p:nvCxnSpPr>
        <p:spPr>
          <a:xfrm>
            <a:off x="1905000" y="2895600"/>
            <a:ext cx="990600" cy="6858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2209800" y="1600200"/>
            <a:ext cx="1600200" cy="1524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989660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smtClean="0"/>
              <a:t>Moving Systems to Become More Domestic Violence-Informed</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0068698"/>
              </p:ext>
            </p:extLst>
          </p:nvPr>
        </p:nvGraphicFramePr>
        <p:xfrm>
          <a:off x="457200" y="1511300"/>
          <a:ext cx="8229600"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a:xfrm>
            <a:off x="0" y="6324600"/>
            <a:ext cx="9144000" cy="381001"/>
          </a:xfrm>
        </p:spPr>
        <p:txBody>
          <a:bodyPr/>
          <a:lstStyle/>
          <a:p>
            <a:pPr algn="ctr">
              <a:defRPr/>
            </a:pPr>
            <a:r>
              <a:rPr lang="en-US" dirty="0" smtClean="0"/>
              <a:t>(c) 2013 David Mandel Associates LLC   Do not reproduce or distribute without permission</a:t>
            </a:r>
            <a:endParaRPr lang="en-US" dirty="0"/>
          </a:p>
        </p:txBody>
      </p:sp>
    </p:spTree>
    <p:extLst>
      <p:ext uri="{BB962C8B-B14F-4D97-AF65-F5344CB8AC3E}">
        <p14:creationId xmlns:p14="http://schemas.microsoft.com/office/powerpoint/2010/main" val="5417046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1602464"/>
            <a:ext cx="9144000" cy="2386228"/>
            <a:chOff x="1395227" y="3501104"/>
            <a:chExt cx="6007791" cy="1900904"/>
          </a:xfrm>
        </p:grpSpPr>
        <p:sp>
          <p:nvSpPr>
            <p:cNvPr id="9" name="Freeform 8"/>
            <p:cNvSpPr/>
            <p:nvPr/>
          </p:nvSpPr>
          <p:spPr>
            <a:xfrm>
              <a:off x="4769546" y="3501104"/>
              <a:ext cx="2633472" cy="1900904"/>
            </a:xfrm>
            <a:prstGeom prst="leftRightArrow">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3200" b="1" kern="1200" dirty="0" smtClean="0"/>
                <a:t>High Standards for Fathers</a:t>
              </a:r>
              <a:endParaRPr lang="en-US" sz="3200" b="1" kern="1200" dirty="0"/>
            </a:p>
          </p:txBody>
        </p:sp>
        <p:sp>
          <p:nvSpPr>
            <p:cNvPr id="11" name="Freeform 10"/>
            <p:cNvSpPr/>
            <p:nvPr/>
          </p:nvSpPr>
          <p:spPr>
            <a:xfrm>
              <a:off x="1395227" y="3501104"/>
              <a:ext cx="3503365" cy="1900904"/>
            </a:xfrm>
            <a:prstGeom prst="leftRightArrow">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49352" tIns="149352" rIns="149352" bIns="149352" numCol="1" spcCol="1270" anchor="ctr" anchorCtr="0">
              <a:noAutofit/>
            </a:bodyPr>
            <a:lstStyle/>
            <a:p>
              <a:pPr lvl="0" algn="ctr" defTabSz="933450">
                <a:lnSpc>
                  <a:spcPct val="90000"/>
                </a:lnSpc>
                <a:spcBef>
                  <a:spcPct val="0"/>
                </a:spcBef>
              </a:pPr>
              <a:r>
                <a:rPr lang="en-US" sz="3200" b="1" kern="1200" dirty="0" smtClean="0"/>
                <a:t>Strong Nexus Between </a:t>
              </a:r>
            </a:p>
            <a:p>
              <a:pPr lvl="0" algn="ctr" defTabSz="933450">
                <a:lnSpc>
                  <a:spcPct val="90000"/>
                </a:lnSpc>
                <a:spcBef>
                  <a:spcPct val="0"/>
                </a:spcBef>
              </a:pPr>
              <a:r>
                <a:rPr lang="en-US" sz="3200" b="1" kern="1200" dirty="0" smtClean="0"/>
                <a:t>Perpetrator Pattern &amp; Harm to Children</a:t>
              </a:r>
              <a:endParaRPr lang="en-US" sz="3200" b="1" kern="1200" dirty="0"/>
            </a:p>
          </p:txBody>
        </p:sp>
      </p:grpSp>
      <p:sp>
        <p:nvSpPr>
          <p:cNvPr id="4" name="Footer Placeholder 3"/>
          <p:cNvSpPr>
            <a:spLocks noGrp="1"/>
          </p:cNvSpPr>
          <p:nvPr>
            <p:ph type="ftr" sz="quarter" idx="11"/>
          </p:nvPr>
        </p:nvSpPr>
        <p:spPr>
          <a:xfrm>
            <a:off x="0" y="6356350"/>
            <a:ext cx="9144000" cy="365125"/>
          </a:xfrm>
        </p:spPr>
        <p:txBody>
          <a:bodyPr/>
          <a:lstStyle/>
          <a:p>
            <a:pPr algn="ctr"/>
            <a:r>
              <a:rPr lang="en-US" dirty="0" smtClean="0"/>
              <a:t>(C) 2014 David Mandel &amp; Associates LLC  Do not reproduce or distribute without permission</a:t>
            </a:r>
            <a:endParaRPr lang="en-US" dirty="0"/>
          </a:p>
        </p:txBody>
      </p:sp>
      <p:sp>
        <p:nvSpPr>
          <p:cNvPr id="13" name="Curved Right Arrow 12"/>
          <p:cNvSpPr/>
          <p:nvPr/>
        </p:nvSpPr>
        <p:spPr>
          <a:xfrm rot="5400000">
            <a:off x="4409994" y="-1134341"/>
            <a:ext cx="822475" cy="4867821"/>
          </a:xfrm>
          <a:prstGeom prst="curvedRightArrow">
            <a:avLst/>
          </a:prstGeom>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Curved Right Arrow 13"/>
          <p:cNvSpPr/>
          <p:nvPr/>
        </p:nvSpPr>
        <p:spPr>
          <a:xfrm rot="16200000">
            <a:off x="4569526" y="1880669"/>
            <a:ext cx="811267" cy="4867823"/>
          </a:xfrm>
          <a:prstGeom prst="curvedRightArrow">
            <a:avLst/>
          </a:prstGeom>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731135" y="4838843"/>
            <a:ext cx="8177170" cy="830997"/>
          </a:xfrm>
          <a:prstGeom prst="rect">
            <a:avLst/>
          </a:prstGeom>
          <a:noFill/>
        </p:spPr>
        <p:txBody>
          <a:bodyPr wrap="square" rtlCol="0">
            <a:spAutoFit/>
          </a:bodyPr>
          <a:lstStyle/>
          <a:p>
            <a:pPr algn="ctr"/>
            <a:r>
              <a:rPr lang="en-US" sz="2400" i="1" dirty="0" smtClean="0"/>
              <a:t>Foundation for perpetrator pattern-based approach to intersection of domestic violence and child maltreatment</a:t>
            </a:r>
            <a:endParaRPr lang="en-US" sz="2400" i="1" dirty="0"/>
          </a:p>
        </p:txBody>
      </p:sp>
    </p:spTree>
    <p:extLst>
      <p:ext uri="{BB962C8B-B14F-4D97-AF65-F5344CB8AC3E}">
        <p14:creationId xmlns:p14="http://schemas.microsoft.com/office/powerpoint/2010/main" val="28490237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983868557"/>
              </p:ext>
            </p:extLst>
          </p:nvPr>
        </p:nvGraphicFramePr>
        <p:xfrm>
          <a:off x="139700" y="406400"/>
          <a:ext cx="8763000" cy="144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a:xfrm>
            <a:off x="582613" y="7880350"/>
            <a:ext cx="7799387" cy="365125"/>
          </a:xfrm>
        </p:spPr>
        <p:txBody>
          <a:bodyPr/>
          <a:lstStyle/>
          <a:p>
            <a:pPr>
              <a:defRPr/>
            </a:pPr>
            <a:r>
              <a:rPr lang="en-US" smtClean="0"/>
              <a:t>(c) 2013 David Mandel Associates LLC   Do not reproduce or distribute without permission</a:t>
            </a:r>
            <a:endParaRPr lang="en-US"/>
          </a:p>
        </p:txBody>
      </p:sp>
      <p:cxnSp>
        <p:nvCxnSpPr>
          <p:cNvPr id="7" name="Straight Arrow Connector 6"/>
          <p:cNvCxnSpPr/>
          <p:nvPr/>
        </p:nvCxnSpPr>
        <p:spPr>
          <a:xfrm>
            <a:off x="152400" y="4724400"/>
            <a:ext cx="8763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152400" y="5486400"/>
            <a:ext cx="8763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152400" y="6172200"/>
            <a:ext cx="8763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2534" name="TextBox 9"/>
          <p:cNvSpPr txBox="1">
            <a:spLocks noChangeArrowheads="1"/>
          </p:cNvSpPr>
          <p:nvPr/>
        </p:nvSpPr>
        <p:spPr bwMode="auto">
          <a:xfrm>
            <a:off x="152400" y="4191000"/>
            <a:ext cx="8763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Palatino Linotype" charset="0"/>
                <a:ea typeface="ＭＳ Ｐゴシック" charset="0"/>
                <a:cs typeface="ＭＳ Ｐゴシック" charset="0"/>
              </a:defRPr>
            </a:lvl1pPr>
            <a:lvl2pPr marL="742950" indent="-285750" eaLnBrk="0" hangingPunct="0">
              <a:defRPr sz="2400">
                <a:solidFill>
                  <a:schemeClr val="tx1"/>
                </a:solidFill>
                <a:latin typeface="Palatino Linotype" charset="0"/>
                <a:ea typeface="ＭＳ Ｐゴシック" charset="0"/>
              </a:defRPr>
            </a:lvl2pPr>
            <a:lvl3pPr marL="1143000" indent="-228600" eaLnBrk="0" hangingPunct="0">
              <a:defRPr sz="2400">
                <a:solidFill>
                  <a:schemeClr val="tx1"/>
                </a:solidFill>
                <a:latin typeface="Palatino Linotype" charset="0"/>
                <a:ea typeface="ＭＳ Ｐゴシック" charset="0"/>
              </a:defRPr>
            </a:lvl3pPr>
            <a:lvl4pPr marL="1600200" indent="-228600" eaLnBrk="0" hangingPunct="0">
              <a:defRPr sz="2400">
                <a:solidFill>
                  <a:schemeClr val="tx1"/>
                </a:solidFill>
                <a:latin typeface="Palatino Linotype" charset="0"/>
                <a:ea typeface="ＭＳ Ｐゴシック" charset="0"/>
              </a:defRPr>
            </a:lvl4pPr>
            <a:lvl5pPr marL="2057400" indent="-228600" eaLnBrk="0" hangingPunct="0">
              <a:defRPr sz="2400">
                <a:solidFill>
                  <a:schemeClr val="tx1"/>
                </a:solidFill>
                <a:latin typeface="Palatino Linotype" charset="0"/>
                <a:ea typeface="ＭＳ Ｐゴシック" charset="0"/>
              </a:defRPr>
            </a:lvl5pPr>
            <a:lvl6pPr marL="2514600" indent="-228600" eaLnBrk="0" fontAlgn="base" hangingPunct="0">
              <a:spcBef>
                <a:spcPct val="0"/>
              </a:spcBef>
              <a:spcAft>
                <a:spcPct val="0"/>
              </a:spcAft>
              <a:defRPr sz="2400">
                <a:solidFill>
                  <a:schemeClr val="tx1"/>
                </a:solidFill>
                <a:latin typeface="Palatino Linotype" charset="0"/>
                <a:ea typeface="ＭＳ Ｐゴシック" charset="0"/>
              </a:defRPr>
            </a:lvl6pPr>
            <a:lvl7pPr marL="2971800" indent="-228600" eaLnBrk="0" fontAlgn="base" hangingPunct="0">
              <a:spcBef>
                <a:spcPct val="0"/>
              </a:spcBef>
              <a:spcAft>
                <a:spcPct val="0"/>
              </a:spcAft>
              <a:defRPr sz="2400">
                <a:solidFill>
                  <a:schemeClr val="tx1"/>
                </a:solidFill>
                <a:latin typeface="Palatino Linotype" charset="0"/>
                <a:ea typeface="ＭＳ Ｐゴシック" charset="0"/>
              </a:defRPr>
            </a:lvl7pPr>
            <a:lvl8pPr marL="3429000" indent="-228600" eaLnBrk="0" fontAlgn="base" hangingPunct="0">
              <a:spcBef>
                <a:spcPct val="0"/>
              </a:spcBef>
              <a:spcAft>
                <a:spcPct val="0"/>
              </a:spcAft>
              <a:defRPr sz="2400">
                <a:solidFill>
                  <a:schemeClr val="tx1"/>
                </a:solidFill>
                <a:latin typeface="Palatino Linotype" charset="0"/>
                <a:ea typeface="ＭＳ Ｐゴシック" charset="0"/>
              </a:defRPr>
            </a:lvl8pPr>
            <a:lvl9pPr marL="3886200" indent="-228600"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hangingPunct="1"/>
            <a:r>
              <a:rPr lang="en-US" sz="1600" dirty="0">
                <a:solidFill>
                  <a:srgbClr val="FF0000"/>
                </a:solidFill>
                <a:latin typeface="Arial" charset="0"/>
              </a:rPr>
              <a:t>Only about the adult	s</a:t>
            </a:r>
            <a:r>
              <a:rPr lang="en-US" sz="1600" dirty="0">
                <a:latin typeface="Arial" charset="0"/>
              </a:rPr>
              <a:t>	              	                         </a:t>
            </a:r>
            <a:r>
              <a:rPr lang="en-US" sz="1600" dirty="0">
                <a:solidFill>
                  <a:srgbClr val="008000"/>
                </a:solidFill>
                <a:latin typeface="Arial" charset="0"/>
              </a:rPr>
              <a:t>Integrated with child/family </a:t>
            </a:r>
            <a:r>
              <a:rPr lang="en-US" sz="1600" dirty="0" smtClean="0">
                <a:solidFill>
                  <a:srgbClr val="008000"/>
                </a:solidFill>
                <a:latin typeface="Arial" charset="0"/>
              </a:rPr>
              <a:t>functioning</a:t>
            </a:r>
            <a:endParaRPr lang="en-US" sz="1600" dirty="0">
              <a:solidFill>
                <a:srgbClr val="008000"/>
              </a:solidFill>
              <a:latin typeface="Arial" charset="0"/>
            </a:endParaRPr>
          </a:p>
        </p:txBody>
      </p:sp>
      <p:sp>
        <p:nvSpPr>
          <p:cNvPr id="22535" name="TextBox 13"/>
          <p:cNvSpPr txBox="1">
            <a:spLocks noChangeArrowheads="1"/>
          </p:cNvSpPr>
          <p:nvPr/>
        </p:nvSpPr>
        <p:spPr bwMode="auto">
          <a:xfrm>
            <a:off x="152400" y="4953000"/>
            <a:ext cx="8763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Palatino Linotype" charset="0"/>
                <a:ea typeface="ＭＳ Ｐゴシック" charset="0"/>
                <a:cs typeface="ＭＳ Ｐゴシック" charset="0"/>
              </a:defRPr>
            </a:lvl1pPr>
            <a:lvl2pPr marL="742950" indent="-285750" eaLnBrk="0" hangingPunct="0">
              <a:defRPr sz="2400">
                <a:solidFill>
                  <a:schemeClr val="tx1"/>
                </a:solidFill>
                <a:latin typeface="Palatino Linotype" charset="0"/>
                <a:ea typeface="ＭＳ Ｐゴシック" charset="0"/>
              </a:defRPr>
            </a:lvl2pPr>
            <a:lvl3pPr marL="1143000" indent="-228600" eaLnBrk="0" hangingPunct="0">
              <a:defRPr sz="2400">
                <a:solidFill>
                  <a:schemeClr val="tx1"/>
                </a:solidFill>
                <a:latin typeface="Palatino Linotype" charset="0"/>
                <a:ea typeface="ＭＳ Ｐゴシック" charset="0"/>
              </a:defRPr>
            </a:lvl3pPr>
            <a:lvl4pPr marL="1600200" indent="-228600" eaLnBrk="0" hangingPunct="0">
              <a:defRPr sz="2400">
                <a:solidFill>
                  <a:schemeClr val="tx1"/>
                </a:solidFill>
                <a:latin typeface="Palatino Linotype" charset="0"/>
                <a:ea typeface="ＭＳ Ｐゴシック" charset="0"/>
              </a:defRPr>
            </a:lvl4pPr>
            <a:lvl5pPr marL="2057400" indent="-228600" eaLnBrk="0" hangingPunct="0">
              <a:defRPr sz="2400">
                <a:solidFill>
                  <a:schemeClr val="tx1"/>
                </a:solidFill>
                <a:latin typeface="Palatino Linotype" charset="0"/>
                <a:ea typeface="ＭＳ Ｐゴシック" charset="0"/>
              </a:defRPr>
            </a:lvl5pPr>
            <a:lvl6pPr marL="2514600" indent="-228600" eaLnBrk="0" fontAlgn="base" hangingPunct="0">
              <a:spcBef>
                <a:spcPct val="0"/>
              </a:spcBef>
              <a:spcAft>
                <a:spcPct val="0"/>
              </a:spcAft>
              <a:defRPr sz="2400">
                <a:solidFill>
                  <a:schemeClr val="tx1"/>
                </a:solidFill>
                <a:latin typeface="Palatino Linotype" charset="0"/>
                <a:ea typeface="ＭＳ Ｐゴシック" charset="0"/>
              </a:defRPr>
            </a:lvl6pPr>
            <a:lvl7pPr marL="2971800" indent="-228600" eaLnBrk="0" fontAlgn="base" hangingPunct="0">
              <a:spcBef>
                <a:spcPct val="0"/>
              </a:spcBef>
              <a:spcAft>
                <a:spcPct val="0"/>
              </a:spcAft>
              <a:defRPr sz="2400">
                <a:solidFill>
                  <a:schemeClr val="tx1"/>
                </a:solidFill>
                <a:latin typeface="Palatino Linotype" charset="0"/>
                <a:ea typeface="ＭＳ Ｐゴシック" charset="0"/>
              </a:defRPr>
            </a:lvl7pPr>
            <a:lvl8pPr marL="3429000" indent="-228600" eaLnBrk="0" fontAlgn="base" hangingPunct="0">
              <a:spcBef>
                <a:spcPct val="0"/>
              </a:spcBef>
              <a:spcAft>
                <a:spcPct val="0"/>
              </a:spcAft>
              <a:defRPr sz="2400">
                <a:solidFill>
                  <a:schemeClr val="tx1"/>
                </a:solidFill>
                <a:latin typeface="Palatino Linotype" charset="0"/>
                <a:ea typeface="ＭＳ Ｐゴシック" charset="0"/>
              </a:defRPr>
            </a:lvl8pPr>
            <a:lvl9pPr marL="3886200" indent="-228600"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hangingPunct="1"/>
            <a:r>
              <a:rPr lang="en-US" sz="1600" dirty="0" smtClean="0">
                <a:solidFill>
                  <a:srgbClr val="FF0000"/>
                </a:solidFill>
                <a:latin typeface="Arial" charset="0"/>
              </a:rPr>
              <a:t>No/low expectations of fathers</a:t>
            </a:r>
            <a:r>
              <a:rPr lang="en-US" sz="1600" dirty="0">
                <a:latin typeface="Arial" charset="0"/>
              </a:rPr>
              <a:t>			  	         </a:t>
            </a:r>
            <a:r>
              <a:rPr lang="en-US" sz="1600" dirty="0" smtClean="0">
                <a:latin typeface="Arial" charset="0"/>
              </a:rPr>
              <a:t>  </a:t>
            </a:r>
            <a:r>
              <a:rPr lang="en-US" sz="1600" dirty="0">
                <a:solidFill>
                  <a:srgbClr val="008000"/>
                </a:solidFill>
                <a:latin typeface="Arial" charset="0"/>
              </a:rPr>
              <a:t>High </a:t>
            </a:r>
            <a:r>
              <a:rPr lang="en-US" sz="1600" dirty="0" smtClean="0">
                <a:solidFill>
                  <a:srgbClr val="008000"/>
                </a:solidFill>
                <a:latin typeface="Arial" charset="0"/>
              </a:rPr>
              <a:t>standards </a:t>
            </a:r>
            <a:r>
              <a:rPr lang="en-US" sz="1600" dirty="0">
                <a:solidFill>
                  <a:srgbClr val="008000"/>
                </a:solidFill>
                <a:latin typeface="Arial" charset="0"/>
              </a:rPr>
              <a:t>for </a:t>
            </a:r>
            <a:r>
              <a:rPr lang="en-US" sz="1600" dirty="0" smtClean="0">
                <a:solidFill>
                  <a:srgbClr val="008000"/>
                </a:solidFill>
                <a:latin typeface="Arial" charset="0"/>
              </a:rPr>
              <a:t>fathers</a:t>
            </a:r>
            <a:endParaRPr lang="en-US" sz="1600" dirty="0">
              <a:solidFill>
                <a:srgbClr val="008000"/>
              </a:solidFill>
              <a:latin typeface="Arial" charset="0"/>
            </a:endParaRPr>
          </a:p>
        </p:txBody>
      </p:sp>
      <p:sp>
        <p:nvSpPr>
          <p:cNvPr id="22536" name="TextBox 14"/>
          <p:cNvSpPr txBox="1">
            <a:spLocks noChangeArrowheads="1"/>
          </p:cNvSpPr>
          <p:nvPr/>
        </p:nvSpPr>
        <p:spPr bwMode="auto">
          <a:xfrm>
            <a:off x="152400" y="5638800"/>
            <a:ext cx="868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Palatino Linotype" charset="0"/>
                <a:ea typeface="ＭＳ Ｐゴシック" charset="0"/>
                <a:cs typeface="ＭＳ Ｐゴシック" charset="0"/>
              </a:defRPr>
            </a:lvl1pPr>
            <a:lvl2pPr marL="742950" indent="-285750" eaLnBrk="0" hangingPunct="0">
              <a:defRPr sz="2400">
                <a:solidFill>
                  <a:schemeClr val="tx1"/>
                </a:solidFill>
                <a:latin typeface="Palatino Linotype" charset="0"/>
                <a:ea typeface="ＭＳ Ｐゴシック" charset="0"/>
              </a:defRPr>
            </a:lvl2pPr>
            <a:lvl3pPr marL="1143000" indent="-228600" eaLnBrk="0" hangingPunct="0">
              <a:defRPr sz="2400">
                <a:solidFill>
                  <a:schemeClr val="tx1"/>
                </a:solidFill>
                <a:latin typeface="Palatino Linotype" charset="0"/>
                <a:ea typeface="ＭＳ Ｐゴシック" charset="0"/>
              </a:defRPr>
            </a:lvl3pPr>
            <a:lvl4pPr marL="1600200" indent="-228600" eaLnBrk="0" hangingPunct="0">
              <a:defRPr sz="2400">
                <a:solidFill>
                  <a:schemeClr val="tx1"/>
                </a:solidFill>
                <a:latin typeface="Palatino Linotype" charset="0"/>
                <a:ea typeface="ＭＳ Ｐゴシック" charset="0"/>
              </a:defRPr>
            </a:lvl4pPr>
            <a:lvl5pPr marL="2057400" indent="-228600" eaLnBrk="0" hangingPunct="0">
              <a:defRPr sz="2400">
                <a:solidFill>
                  <a:schemeClr val="tx1"/>
                </a:solidFill>
                <a:latin typeface="Palatino Linotype" charset="0"/>
                <a:ea typeface="ＭＳ Ｐゴシック" charset="0"/>
              </a:defRPr>
            </a:lvl5pPr>
            <a:lvl6pPr marL="2514600" indent="-228600" eaLnBrk="0" fontAlgn="base" hangingPunct="0">
              <a:spcBef>
                <a:spcPct val="0"/>
              </a:spcBef>
              <a:spcAft>
                <a:spcPct val="0"/>
              </a:spcAft>
              <a:defRPr sz="2400">
                <a:solidFill>
                  <a:schemeClr val="tx1"/>
                </a:solidFill>
                <a:latin typeface="Palatino Linotype" charset="0"/>
                <a:ea typeface="ＭＳ Ｐゴシック" charset="0"/>
              </a:defRPr>
            </a:lvl6pPr>
            <a:lvl7pPr marL="2971800" indent="-228600" eaLnBrk="0" fontAlgn="base" hangingPunct="0">
              <a:spcBef>
                <a:spcPct val="0"/>
              </a:spcBef>
              <a:spcAft>
                <a:spcPct val="0"/>
              </a:spcAft>
              <a:defRPr sz="2400">
                <a:solidFill>
                  <a:schemeClr val="tx1"/>
                </a:solidFill>
                <a:latin typeface="Palatino Linotype" charset="0"/>
                <a:ea typeface="ＭＳ Ｐゴシック" charset="0"/>
              </a:defRPr>
            </a:lvl7pPr>
            <a:lvl8pPr marL="3429000" indent="-228600" eaLnBrk="0" fontAlgn="base" hangingPunct="0">
              <a:spcBef>
                <a:spcPct val="0"/>
              </a:spcBef>
              <a:spcAft>
                <a:spcPct val="0"/>
              </a:spcAft>
              <a:defRPr sz="2400">
                <a:solidFill>
                  <a:schemeClr val="tx1"/>
                </a:solidFill>
                <a:latin typeface="Palatino Linotype" charset="0"/>
                <a:ea typeface="ＭＳ Ｐゴシック" charset="0"/>
              </a:defRPr>
            </a:lvl8pPr>
            <a:lvl9pPr marL="3886200" indent="-228600"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hangingPunct="1"/>
            <a:r>
              <a:rPr lang="en-US" sz="1600" dirty="0">
                <a:latin typeface="Arial" charset="0"/>
              </a:rPr>
              <a:t>“</a:t>
            </a:r>
            <a:r>
              <a:rPr lang="en-US" sz="1600" dirty="0">
                <a:solidFill>
                  <a:srgbClr val="FF0000"/>
                </a:solidFill>
                <a:latin typeface="Arial" charset="0"/>
              </a:rPr>
              <a:t>Failure to Protect”     </a:t>
            </a:r>
            <a:r>
              <a:rPr lang="en-US" sz="1600" dirty="0">
                <a:latin typeface="Arial" charset="0"/>
              </a:rPr>
              <a:t>		              		        </a:t>
            </a:r>
            <a:r>
              <a:rPr lang="en-US" sz="1600" dirty="0">
                <a:solidFill>
                  <a:srgbClr val="008000"/>
                </a:solidFill>
                <a:latin typeface="Arial" charset="0"/>
              </a:rPr>
              <a:t>Survivor strength approach</a:t>
            </a:r>
          </a:p>
        </p:txBody>
      </p:sp>
      <p:sp>
        <p:nvSpPr>
          <p:cNvPr id="22537" name="TextBox 15"/>
          <p:cNvSpPr txBox="1">
            <a:spLocks noChangeArrowheads="1"/>
          </p:cNvSpPr>
          <p:nvPr/>
        </p:nvSpPr>
        <p:spPr bwMode="auto">
          <a:xfrm>
            <a:off x="152400" y="2819400"/>
            <a:ext cx="8686800" cy="523220"/>
          </a:xfrm>
          <a:prstGeom prst="rect">
            <a:avLst/>
          </a:prstGeom>
          <a:solidFill>
            <a:schemeClr val="accent3"/>
          </a:solidFill>
          <a:ln w="3175">
            <a:solidFill>
              <a:schemeClr val="tx1"/>
            </a:solidFill>
            <a:miter lim="800000"/>
            <a:headEnd/>
            <a:tailEnd/>
          </a:ln>
        </p:spPr>
        <p:txBody>
          <a:bodyPr wrap="square" anchor="ctr" anchorCtr="0">
            <a:spAutoFit/>
          </a:bodyPr>
          <a:lstStyle>
            <a:lvl1pPr eaLnBrk="0" hangingPunct="0">
              <a:defRPr sz="2400">
                <a:solidFill>
                  <a:schemeClr val="tx1"/>
                </a:solidFill>
                <a:latin typeface="Palatino Linotype" charset="0"/>
                <a:ea typeface="ＭＳ Ｐゴシック" charset="0"/>
                <a:cs typeface="ＭＳ Ｐゴシック" charset="0"/>
              </a:defRPr>
            </a:lvl1pPr>
            <a:lvl2pPr marL="742950" indent="-285750" eaLnBrk="0" hangingPunct="0">
              <a:defRPr sz="2400">
                <a:solidFill>
                  <a:schemeClr val="tx1"/>
                </a:solidFill>
                <a:latin typeface="Palatino Linotype" charset="0"/>
                <a:ea typeface="ＭＳ Ｐゴシック" charset="0"/>
              </a:defRPr>
            </a:lvl2pPr>
            <a:lvl3pPr marL="1143000" indent="-228600" eaLnBrk="0" hangingPunct="0">
              <a:defRPr sz="2400">
                <a:solidFill>
                  <a:schemeClr val="tx1"/>
                </a:solidFill>
                <a:latin typeface="Palatino Linotype" charset="0"/>
                <a:ea typeface="ＭＳ Ｐゴシック" charset="0"/>
              </a:defRPr>
            </a:lvl3pPr>
            <a:lvl4pPr marL="1600200" indent="-228600" eaLnBrk="0" hangingPunct="0">
              <a:defRPr sz="2400">
                <a:solidFill>
                  <a:schemeClr val="tx1"/>
                </a:solidFill>
                <a:latin typeface="Palatino Linotype" charset="0"/>
                <a:ea typeface="ＭＳ Ｐゴシック" charset="0"/>
              </a:defRPr>
            </a:lvl4pPr>
            <a:lvl5pPr marL="2057400" indent="-228600" eaLnBrk="0" hangingPunct="0">
              <a:defRPr sz="2400">
                <a:solidFill>
                  <a:schemeClr val="tx1"/>
                </a:solidFill>
                <a:latin typeface="Palatino Linotype" charset="0"/>
                <a:ea typeface="ＭＳ Ｐゴシック" charset="0"/>
              </a:defRPr>
            </a:lvl5pPr>
            <a:lvl6pPr marL="2514600" indent="-228600" eaLnBrk="0" fontAlgn="base" hangingPunct="0">
              <a:spcBef>
                <a:spcPct val="0"/>
              </a:spcBef>
              <a:spcAft>
                <a:spcPct val="0"/>
              </a:spcAft>
              <a:defRPr sz="2400">
                <a:solidFill>
                  <a:schemeClr val="tx1"/>
                </a:solidFill>
                <a:latin typeface="Palatino Linotype" charset="0"/>
                <a:ea typeface="ＭＳ Ｐゴシック" charset="0"/>
              </a:defRPr>
            </a:lvl6pPr>
            <a:lvl7pPr marL="2971800" indent="-228600" eaLnBrk="0" fontAlgn="base" hangingPunct="0">
              <a:spcBef>
                <a:spcPct val="0"/>
              </a:spcBef>
              <a:spcAft>
                <a:spcPct val="0"/>
              </a:spcAft>
              <a:defRPr sz="2400">
                <a:solidFill>
                  <a:schemeClr val="tx1"/>
                </a:solidFill>
                <a:latin typeface="Palatino Linotype" charset="0"/>
                <a:ea typeface="ＭＳ Ｐゴシック" charset="0"/>
              </a:defRPr>
            </a:lvl7pPr>
            <a:lvl8pPr marL="3429000" indent="-228600" eaLnBrk="0" fontAlgn="base" hangingPunct="0">
              <a:spcBef>
                <a:spcPct val="0"/>
              </a:spcBef>
              <a:spcAft>
                <a:spcPct val="0"/>
              </a:spcAft>
              <a:defRPr sz="2400">
                <a:solidFill>
                  <a:schemeClr val="tx1"/>
                </a:solidFill>
                <a:latin typeface="Palatino Linotype" charset="0"/>
                <a:ea typeface="ＭＳ Ｐゴシック" charset="0"/>
              </a:defRPr>
            </a:lvl8pPr>
            <a:lvl9pPr marL="3886200" indent="-228600"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hangingPunct="1"/>
            <a:r>
              <a:rPr lang="en-US" sz="2800" dirty="0">
                <a:solidFill>
                  <a:srgbClr val="FF0000"/>
                </a:solidFill>
                <a:latin typeface="Arial" charset="0"/>
              </a:rPr>
              <a:t>Weak</a:t>
            </a:r>
            <a:r>
              <a:rPr lang="en-US" sz="2800" dirty="0">
                <a:solidFill>
                  <a:schemeClr val="bg1"/>
                </a:solidFill>
                <a:latin typeface="Arial" charset="0"/>
              </a:rPr>
              <a:t> </a:t>
            </a:r>
            <a:r>
              <a:rPr lang="en-US" sz="2800" dirty="0" smtClean="0">
                <a:solidFill>
                  <a:schemeClr val="bg1"/>
                </a:solidFill>
                <a:latin typeface="Arial" charset="0"/>
              </a:rPr>
              <a:t>          </a:t>
            </a:r>
            <a:r>
              <a:rPr lang="en-US" sz="1600" dirty="0" smtClean="0">
                <a:latin typeface="Arial" charset="0"/>
              </a:rPr>
              <a:t>Nexus of Perpetrator Pattern &amp; Harm to Children</a:t>
            </a:r>
            <a:r>
              <a:rPr lang="en-US" sz="1000" dirty="0" smtClean="0">
                <a:latin typeface="Arial" charset="0"/>
              </a:rPr>
              <a:t>                              </a:t>
            </a:r>
            <a:r>
              <a:rPr lang="en-US" sz="2800" dirty="0" smtClean="0">
                <a:solidFill>
                  <a:srgbClr val="008000"/>
                </a:solidFill>
                <a:latin typeface="Arial" charset="0"/>
              </a:rPr>
              <a:t>Strong</a:t>
            </a:r>
            <a:endParaRPr lang="en-US" sz="2800" dirty="0">
              <a:solidFill>
                <a:srgbClr val="008000"/>
              </a:solidFill>
              <a:latin typeface="Arial" charset="0"/>
            </a:endParaRPr>
          </a:p>
        </p:txBody>
      </p:sp>
      <p:cxnSp>
        <p:nvCxnSpPr>
          <p:cNvPr id="18" name="Straight Arrow Connector 17"/>
          <p:cNvCxnSpPr/>
          <p:nvPr/>
        </p:nvCxnSpPr>
        <p:spPr>
          <a:xfrm>
            <a:off x="152400" y="3962400"/>
            <a:ext cx="87630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2540" name="TextBox 28"/>
          <p:cNvSpPr txBox="1">
            <a:spLocks noChangeArrowheads="1"/>
          </p:cNvSpPr>
          <p:nvPr/>
        </p:nvSpPr>
        <p:spPr bwMode="auto">
          <a:xfrm>
            <a:off x="152400" y="3505200"/>
            <a:ext cx="8763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Palatino Linotype" charset="0"/>
                <a:ea typeface="ＭＳ Ｐゴシック" charset="0"/>
                <a:cs typeface="ＭＳ Ｐゴシック" charset="0"/>
              </a:defRPr>
            </a:lvl1pPr>
            <a:lvl2pPr marL="742950" indent="-285750" eaLnBrk="0" hangingPunct="0">
              <a:defRPr sz="2400">
                <a:solidFill>
                  <a:schemeClr val="tx1"/>
                </a:solidFill>
                <a:latin typeface="Palatino Linotype" charset="0"/>
                <a:ea typeface="ＭＳ Ｐゴシック" charset="0"/>
              </a:defRPr>
            </a:lvl2pPr>
            <a:lvl3pPr marL="1143000" indent="-228600" eaLnBrk="0" hangingPunct="0">
              <a:defRPr sz="2400">
                <a:solidFill>
                  <a:schemeClr val="tx1"/>
                </a:solidFill>
                <a:latin typeface="Palatino Linotype" charset="0"/>
                <a:ea typeface="ＭＳ Ｐゴシック" charset="0"/>
              </a:defRPr>
            </a:lvl3pPr>
            <a:lvl4pPr marL="1600200" indent="-228600" eaLnBrk="0" hangingPunct="0">
              <a:defRPr sz="2400">
                <a:solidFill>
                  <a:schemeClr val="tx1"/>
                </a:solidFill>
                <a:latin typeface="Palatino Linotype" charset="0"/>
                <a:ea typeface="ＭＳ Ｐゴシック" charset="0"/>
              </a:defRPr>
            </a:lvl4pPr>
            <a:lvl5pPr marL="2057400" indent="-228600" eaLnBrk="0" hangingPunct="0">
              <a:defRPr sz="2400">
                <a:solidFill>
                  <a:schemeClr val="tx1"/>
                </a:solidFill>
                <a:latin typeface="Palatino Linotype" charset="0"/>
                <a:ea typeface="ＭＳ Ｐゴシック" charset="0"/>
              </a:defRPr>
            </a:lvl5pPr>
            <a:lvl6pPr marL="2514600" indent="-228600" eaLnBrk="0" fontAlgn="base" hangingPunct="0">
              <a:spcBef>
                <a:spcPct val="0"/>
              </a:spcBef>
              <a:spcAft>
                <a:spcPct val="0"/>
              </a:spcAft>
              <a:defRPr sz="2400">
                <a:solidFill>
                  <a:schemeClr val="tx1"/>
                </a:solidFill>
                <a:latin typeface="Palatino Linotype" charset="0"/>
                <a:ea typeface="ＭＳ Ｐゴシック" charset="0"/>
              </a:defRPr>
            </a:lvl6pPr>
            <a:lvl7pPr marL="2971800" indent="-228600" eaLnBrk="0" fontAlgn="base" hangingPunct="0">
              <a:spcBef>
                <a:spcPct val="0"/>
              </a:spcBef>
              <a:spcAft>
                <a:spcPct val="0"/>
              </a:spcAft>
              <a:defRPr sz="2400">
                <a:solidFill>
                  <a:schemeClr val="tx1"/>
                </a:solidFill>
                <a:latin typeface="Palatino Linotype" charset="0"/>
                <a:ea typeface="ＭＳ Ｐゴシック" charset="0"/>
              </a:defRPr>
            </a:lvl7pPr>
            <a:lvl8pPr marL="3429000" indent="-228600" eaLnBrk="0" fontAlgn="base" hangingPunct="0">
              <a:spcBef>
                <a:spcPct val="0"/>
              </a:spcBef>
              <a:spcAft>
                <a:spcPct val="0"/>
              </a:spcAft>
              <a:defRPr sz="2400">
                <a:solidFill>
                  <a:schemeClr val="tx1"/>
                </a:solidFill>
                <a:latin typeface="Palatino Linotype" charset="0"/>
                <a:ea typeface="ＭＳ Ｐゴシック" charset="0"/>
              </a:defRPr>
            </a:lvl8pPr>
            <a:lvl9pPr marL="3886200" indent="-228600" eaLnBrk="0" fontAlgn="base" hangingPunct="0">
              <a:spcBef>
                <a:spcPct val="0"/>
              </a:spcBef>
              <a:spcAft>
                <a:spcPct val="0"/>
              </a:spcAft>
              <a:defRPr sz="2400">
                <a:solidFill>
                  <a:schemeClr val="tx1"/>
                </a:solidFill>
                <a:latin typeface="Palatino Linotype" charset="0"/>
                <a:ea typeface="ＭＳ Ｐゴシック" charset="0"/>
              </a:defRPr>
            </a:lvl9pPr>
          </a:lstStyle>
          <a:p>
            <a:pPr eaLnBrk="1" hangingPunct="1"/>
            <a:r>
              <a:rPr lang="en-US" sz="1600" dirty="0">
                <a:solidFill>
                  <a:srgbClr val="FF0000"/>
                </a:solidFill>
                <a:latin typeface="Arial" charset="0"/>
              </a:rPr>
              <a:t>Incidents of violence</a:t>
            </a:r>
            <a:r>
              <a:rPr lang="en-US" sz="1600" dirty="0">
                <a:latin typeface="Arial" charset="0"/>
              </a:rPr>
              <a:t>	                       		           </a:t>
            </a:r>
            <a:r>
              <a:rPr lang="en-US" sz="1600" dirty="0">
                <a:solidFill>
                  <a:srgbClr val="008000"/>
                </a:solidFill>
                <a:latin typeface="Arial" charset="0"/>
              </a:rPr>
              <a:t>Pattern of coercive </a:t>
            </a:r>
            <a:r>
              <a:rPr lang="en-US" sz="1600" dirty="0" smtClean="0">
                <a:solidFill>
                  <a:srgbClr val="008000"/>
                </a:solidFill>
                <a:latin typeface="Arial" charset="0"/>
              </a:rPr>
              <a:t>control</a:t>
            </a:r>
            <a:endParaRPr lang="en-US" sz="1600" dirty="0">
              <a:solidFill>
                <a:srgbClr val="008000"/>
              </a:solidFill>
              <a:latin typeface="Arial" charset="0"/>
            </a:endParaRPr>
          </a:p>
        </p:txBody>
      </p:sp>
      <p:sp>
        <p:nvSpPr>
          <p:cNvPr id="2" name="TextBox 1"/>
          <p:cNvSpPr txBox="1"/>
          <p:nvPr/>
        </p:nvSpPr>
        <p:spPr>
          <a:xfrm>
            <a:off x="152400" y="2133600"/>
            <a:ext cx="8686800" cy="523220"/>
          </a:xfrm>
          <a:prstGeom prst="rect">
            <a:avLst/>
          </a:prstGeom>
          <a:noFill/>
        </p:spPr>
        <p:txBody>
          <a:bodyPr wrap="square" rtlCol="0">
            <a:spAutoFit/>
          </a:bodyPr>
          <a:lstStyle/>
          <a:p>
            <a:r>
              <a:rPr lang="en-US" sz="1400" dirty="0" smtClean="0"/>
              <a:t>Policy &amp; Practice  		Training &amp; Supervision 		Legal 		 Services		Coordination &amp; Collaboration 	          Integration &amp; Institutionalization</a:t>
            </a:r>
            <a:endParaRPr lang="en-US" sz="1400" dirty="0"/>
          </a:p>
        </p:txBody>
      </p:sp>
      <p:sp>
        <p:nvSpPr>
          <p:cNvPr id="14" name="Footer Placeholder 3"/>
          <p:cNvSpPr txBox="1">
            <a:spLocks/>
          </p:cNvSpPr>
          <p:nvPr/>
        </p:nvSpPr>
        <p:spPr>
          <a:xfrm>
            <a:off x="658813" y="6356350"/>
            <a:ext cx="7799387" cy="365125"/>
          </a:xfrm>
          <a:prstGeom prst="rect">
            <a:avLst/>
          </a:prstGeom>
        </p:spPr>
        <p:txBody>
          <a:bodyPr vert="horz" lIns="45720" tIns="45720" rIns="91440" bIns="45720" rtlCol="0" anchor="ctr"/>
          <a:lstStyle>
            <a:defPPr>
              <a:defRPr lang="en-US"/>
            </a:defPPr>
            <a:lvl1pPr algn="l" rtl="0" fontAlgn="base">
              <a:spcBef>
                <a:spcPct val="0"/>
              </a:spcBef>
              <a:spcAft>
                <a:spcPct val="0"/>
              </a:spcAft>
              <a:defRPr sz="1200" kern="1200">
                <a:solidFill>
                  <a:schemeClr val="tx1">
                    <a:lumMod val="65000"/>
                    <a:lumOff val="35000"/>
                  </a:schemeClr>
                </a:solidFill>
                <a:latin typeface="Century Gothic" pitchFamily="34"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lgn="ctr">
              <a:defRPr/>
            </a:pPr>
            <a:r>
              <a:rPr lang="en-US" dirty="0" smtClean="0"/>
              <a:t>(c) 2014 David Mandel Associates LLC   Do not reproduce or distribute without permission</a:t>
            </a:r>
            <a:endParaRPr lang="en-US" dirty="0"/>
          </a:p>
        </p:txBody>
      </p:sp>
    </p:spTree>
    <p:extLst>
      <p:ext uri="{BB962C8B-B14F-4D97-AF65-F5344CB8AC3E}">
        <p14:creationId xmlns:p14="http://schemas.microsoft.com/office/powerpoint/2010/main" val="9725575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03443814"/>
              </p:ext>
            </p:extLst>
          </p:nvPr>
        </p:nvGraphicFramePr>
        <p:xfrm>
          <a:off x="838200" y="1066800"/>
          <a:ext cx="78486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lgn="ctr">
              <a:defRPr/>
            </a:pPr>
            <a:r>
              <a:rPr lang="en-US" dirty="0"/>
              <a:t>(c) 2013 David Mandel Associates LLC   Do not reproduce or distribute without permission</a:t>
            </a:r>
          </a:p>
        </p:txBody>
      </p:sp>
      <p:sp>
        <p:nvSpPr>
          <p:cNvPr id="6" name="TextBox 5"/>
          <p:cNvSpPr txBox="1"/>
          <p:nvPr/>
        </p:nvSpPr>
        <p:spPr>
          <a:xfrm>
            <a:off x="838200" y="254000"/>
            <a:ext cx="7239000" cy="1077218"/>
          </a:xfrm>
          <a:prstGeom prst="rect">
            <a:avLst/>
          </a:prstGeom>
          <a:noFill/>
        </p:spPr>
        <p:txBody>
          <a:bodyPr wrap="square" rtlCol="0">
            <a:spAutoFit/>
          </a:bodyPr>
          <a:lstStyle/>
          <a:p>
            <a:r>
              <a:rPr lang="en-US" sz="3200" dirty="0" smtClean="0">
                <a:latin typeface="+mn-lt"/>
              </a:rPr>
              <a:t>When Domestic Violence is the Concern……</a:t>
            </a:r>
            <a:endParaRPr lang="en-US" sz="3200" dirty="0">
              <a:latin typeface="+mn-lt"/>
            </a:endParaRPr>
          </a:p>
        </p:txBody>
      </p:sp>
    </p:spTree>
    <p:extLst>
      <p:ext uri="{BB962C8B-B14F-4D97-AF65-F5344CB8AC3E}">
        <p14:creationId xmlns:p14="http://schemas.microsoft.com/office/powerpoint/2010/main" val="362215052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525"/>
            <a:ext cx="8229600" cy="1030475"/>
          </a:xfrm>
        </p:spPr>
        <p:txBody>
          <a:bodyPr/>
          <a:lstStyle/>
          <a:p>
            <a:r>
              <a:rPr lang="en-US" dirty="0" smtClean="0">
                <a:latin typeface="Calibri" charset="0"/>
                <a:ea typeface="+mj-ea"/>
                <a:cs typeface="+mj-cs"/>
              </a:rPr>
              <a:t>Multiple pathways to harm</a:t>
            </a:r>
            <a:endParaRPr lang="en-US" dirty="0"/>
          </a:p>
        </p:txBody>
      </p:sp>
      <p:sp>
        <p:nvSpPr>
          <p:cNvPr id="3" name="Footer Placeholder 2"/>
          <p:cNvSpPr>
            <a:spLocks noGrp="1"/>
          </p:cNvSpPr>
          <p:nvPr>
            <p:ph type="ftr" sz="quarter" idx="11"/>
          </p:nvPr>
        </p:nvSpPr>
        <p:spPr/>
        <p:txBody>
          <a:bodyPr/>
          <a:lstStyle/>
          <a:p>
            <a:pPr algn="ctr"/>
            <a:r>
              <a:rPr lang="en-US" dirty="0" smtClean="0"/>
              <a:t>(C) 2014 David Mandel &amp; Associates LLC    Do not reproduce or distribute without permission</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869770894"/>
              </p:ext>
            </p:extLst>
          </p:nvPr>
        </p:nvGraphicFramePr>
        <p:xfrm>
          <a:off x="0" y="1143000"/>
          <a:ext cx="9144000" cy="5219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702050" y="2635250"/>
            <a:ext cx="45719" cy="1270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2994834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xecuti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rgbClr val="008000"/>
        </a:solidFill>
        <a:ln/>
      </a:spPr>
      <a:bodyPr>
        <a:scene3d>
          <a:camera prst="orthographicFront">
            <a:rot lat="0" lon="0" rev="3300000"/>
          </a:camera>
          <a:lightRig rig="threePt" dir="t"/>
        </a:scene3d>
      </a:bodyPr>
      <a:lstStyle>
        <a:defPPr>
          <a:defRPr sz="1600" dirty="0" smtClean="0">
            <a:solidFill>
              <a:schemeClr val="tx1"/>
            </a:solidFill>
          </a:defRPr>
        </a:defPPr>
      </a:lstStyle>
      <a:style>
        <a:lnRef idx="1">
          <a:schemeClr val="dk1"/>
        </a:lnRef>
        <a:fillRef idx="3">
          <a:schemeClr val="dk1"/>
        </a:fillRef>
        <a:effectRef idx="2">
          <a:schemeClr val="dk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Executive.thmx</Template>
  <TotalTime>112945</TotalTime>
  <Words>2880</Words>
  <Application>Microsoft Office PowerPoint</Application>
  <PresentationFormat>On-screen Show (4:3)</PresentationFormat>
  <Paragraphs>307</Paragraphs>
  <Slides>23</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ＭＳ Ｐゴシック</vt:lpstr>
      <vt:lpstr>Arial</vt:lpstr>
      <vt:lpstr>Calibri</vt:lpstr>
      <vt:lpstr>Century Gothic</vt:lpstr>
      <vt:lpstr>Century Schoolbook</vt:lpstr>
      <vt:lpstr>Courier New</vt:lpstr>
      <vt:lpstr>HGS明朝E</vt:lpstr>
      <vt:lpstr>Palatino Linotype</vt:lpstr>
      <vt:lpstr>Executive</vt:lpstr>
      <vt:lpstr>PowerPoint Presentation</vt:lpstr>
      <vt:lpstr>      </vt:lpstr>
      <vt:lpstr>The ‘cardinal’ question </vt:lpstr>
      <vt:lpstr>Continuum of Domestic Violence Practice</vt:lpstr>
      <vt:lpstr>Moving Systems to Become More Domestic Violence-Informed</vt:lpstr>
      <vt:lpstr>PowerPoint Presentation</vt:lpstr>
      <vt:lpstr>PowerPoint Presentation</vt:lpstr>
      <vt:lpstr>PowerPoint Presentation</vt:lpstr>
      <vt:lpstr>Multiple pathways to harm</vt:lpstr>
      <vt:lpstr>Intersectionality of DV perpetrator behavior and other issues</vt:lpstr>
      <vt:lpstr>Perpetrator Pattern-Based Approach to Domestic Violence and Children</vt:lpstr>
      <vt:lpstr>Safe and Together™ model:  Better Outcomes for Families and Systems</vt:lpstr>
      <vt:lpstr>PowerPoint Presentation</vt:lpstr>
      <vt:lpstr>Safe and Together™ Principles</vt:lpstr>
      <vt:lpstr>Safe and Together™ Critical Components</vt:lpstr>
      <vt:lpstr>Major Projects/Clients Highlights</vt:lpstr>
      <vt:lpstr>Safe and Together Ohio Data</vt:lpstr>
      <vt:lpstr>PowerPoint Presentation</vt:lpstr>
      <vt:lpstr>Safe and Together Florida Data</vt:lpstr>
      <vt:lpstr>PowerPoint Presentation</vt:lpstr>
      <vt:lpstr>PowerPoint Presentation</vt:lpstr>
      <vt:lpstr> Correlation between model implementation and keeping children in homes</vt:lpstr>
      <vt:lpstr>Safe and Together Model Resources &amp; Educational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Safe and Together Model: Making Good Decisions for Children Exposed to Batterers</dc:title>
  <dc:creator>Kristen Selleck</dc:creator>
  <cp:lastModifiedBy>Ann Donaldson</cp:lastModifiedBy>
  <cp:revision>253</cp:revision>
  <cp:lastPrinted>2015-02-26T23:14:48Z</cp:lastPrinted>
  <dcterms:created xsi:type="dcterms:W3CDTF">2010-01-05T22:11:34Z</dcterms:created>
  <dcterms:modified xsi:type="dcterms:W3CDTF">2018-03-05T13:56:12Z</dcterms:modified>
</cp:coreProperties>
</file>