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46" r:id="rId3"/>
    <p:sldId id="349" r:id="rId4"/>
    <p:sldId id="350" r:id="rId5"/>
    <p:sldId id="338" r:id="rId6"/>
    <p:sldId id="329" r:id="rId7"/>
    <p:sldId id="366" r:id="rId8"/>
    <p:sldId id="377" r:id="rId9"/>
    <p:sldId id="378" r:id="rId10"/>
    <p:sldId id="379" r:id="rId11"/>
    <p:sldId id="370" r:id="rId12"/>
    <p:sldId id="375" r:id="rId13"/>
    <p:sldId id="380" r:id="rId14"/>
    <p:sldId id="381" r:id="rId15"/>
    <p:sldId id="376" r:id="rId16"/>
    <p:sldId id="354" r:id="rId17"/>
    <p:sldId id="355" r:id="rId18"/>
    <p:sldId id="353" r:id="rId19"/>
    <p:sldId id="382" r:id="rId20"/>
    <p:sldId id="383" r:id="rId21"/>
    <p:sldId id="384" r:id="rId22"/>
    <p:sldId id="388" r:id="rId23"/>
    <p:sldId id="386" r:id="rId24"/>
    <p:sldId id="385" r:id="rId25"/>
    <p:sldId id="387" r:id="rId26"/>
    <p:sldId id="325" r:id="rId27"/>
  </p:sldIdLst>
  <p:sldSz cx="9144000" cy="6858000" type="screen4x3"/>
  <p:notesSz cx="6858000" cy="97155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D3EA"/>
    <a:srgbClr val="096713"/>
    <a:srgbClr val="000000"/>
    <a:srgbClr val="663300"/>
    <a:srgbClr val="78ADC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922" autoAdjust="0"/>
  </p:normalViewPr>
  <p:slideViewPr>
    <p:cSldViewPr snapToGrid="0">
      <p:cViewPr varScale="1">
        <p:scale>
          <a:sx n="126" d="100"/>
          <a:sy n="126" d="100"/>
        </p:scale>
        <p:origin x="105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aseline="0"/>
              <a:t>Time Series</a:t>
            </a:r>
            <a:endParaRPr lang="en-GB" sz="2000"/>
          </a:p>
        </c:rich>
      </c:tx>
      <c:layout>
        <c:manualLayout>
          <c:xMode val="edge"/>
          <c:yMode val="edge"/>
          <c:x val="0.40960143870905025"/>
          <c:y val="0.9053383567957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88373675512782"/>
          <c:y val="3.3288316426019059E-2"/>
          <c:w val="0.83940021386215624"/>
          <c:h val="0.8271835370480039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yVal>
            <c:numRef>
              <c:f>statscomma!$G$2:$G$101</c:f>
              <c:numCache>
                <c:formatCode>0.00000000</c:formatCode>
                <c:ptCount val="100"/>
                <c:pt idx="0">
                  <c:v>293.40975509923373</c:v>
                </c:pt>
                <c:pt idx="1">
                  <c:v>293.10342381190952</c:v>
                </c:pt>
                <c:pt idx="2">
                  <c:v>293.16081006770895</c:v>
                </c:pt>
                <c:pt idx="3">
                  <c:v>293.1974628280413</c:v>
                </c:pt>
                <c:pt idx="4">
                  <c:v>293.19282418883472</c:v>
                </c:pt>
                <c:pt idx="5">
                  <c:v>293.46010842894151</c:v>
                </c:pt>
                <c:pt idx="6">
                  <c:v>293.11488681776262</c:v>
                </c:pt>
                <c:pt idx="7">
                  <c:v>293.0830190048755</c:v>
                </c:pt>
                <c:pt idx="8">
                  <c:v>293.00247238561633</c:v>
                </c:pt>
                <c:pt idx="9">
                  <c:v>293.12347906474321</c:v>
                </c:pt>
                <c:pt idx="10">
                  <c:v>293.16145544643905</c:v>
                </c:pt>
                <c:pt idx="11">
                  <c:v>293.04874811606834</c:v>
                </c:pt>
                <c:pt idx="12">
                  <c:v>293.3410760288296</c:v>
                </c:pt>
                <c:pt idx="13">
                  <c:v>293.2883677132761</c:v>
                </c:pt>
                <c:pt idx="14">
                  <c:v>293.16254910869657</c:v>
                </c:pt>
                <c:pt idx="15">
                  <c:v>293.10322547271505</c:v>
                </c:pt>
                <c:pt idx="16">
                  <c:v>293.23339961028148</c:v>
                </c:pt>
                <c:pt idx="17">
                  <c:v>293.07864616029644</c:v>
                </c:pt>
                <c:pt idx="18">
                  <c:v>293.26655288393687</c:v>
                </c:pt>
                <c:pt idx="19">
                  <c:v>293.29733200928888</c:v>
                </c:pt>
                <c:pt idx="20">
                  <c:v>293.06716479603455</c:v>
                </c:pt>
                <c:pt idx="21">
                  <c:v>293.09043174994986</c:v>
                </c:pt>
                <c:pt idx="22">
                  <c:v>293.30228027136656</c:v>
                </c:pt>
                <c:pt idx="23">
                  <c:v>293.40880688805265</c:v>
                </c:pt>
                <c:pt idx="24">
                  <c:v>293.05173823863976</c:v>
                </c:pt>
                <c:pt idx="25">
                  <c:v>292.97311742710866</c:v>
                </c:pt>
                <c:pt idx="26">
                  <c:v>293.06873139949272</c:v>
                </c:pt>
                <c:pt idx="27">
                  <c:v>293.32459497699256</c:v>
                </c:pt>
                <c:pt idx="28">
                  <c:v>293.18409765603542</c:v>
                </c:pt>
                <c:pt idx="29">
                  <c:v>293.14956873695098</c:v>
                </c:pt>
                <c:pt idx="30">
                  <c:v>292.81314760661121</c:v>
                </c:pt>
                <c:pt idx="31">
                  <c:v>293.23318038311237</c:v>
                </c:pt>
                <c:pt idx="32">
                  <c:v>293.03185677871676</c:v>
                </c:pt>
                <c:pt idx="33">
                  <c:v>293.3041085417338</c:v>
                </c:pt>
                <c:pt idx="34">
                  <c:v>293.06052460708139</c:v>
                </c:pt>
                <c:pt idx="35">
                  <c:v>293.12547105389666</c:v>
                </c:pt>
                <c:pt idx="36">
                  <c:v>293.06473560930164</c:v>
                </c:pt>
                <c:pt idx="37">
                  <c:v>293.03729308996748</c:v>
                </c:pt>
                <c:pt idx="38">
                  <c:v>293.03991783463738</c:v>
                </c:pt>
                <c:pt idx="39">
                  <c:v>293.00066831972481</c:v>
                </c:pt>
                <c:pt idx="40">
                  <c:v>293.32913282922544</c:v>
                </c:pt>
                <c:pt idx="41">
                  <c:v>293.12815760652052</c:v>
                </c:pt>
                <c:pt idx="42">
                  <c:v>293.02748765977549</c:v>
                </c:pt>
                <c:pt idx="43">
                  <c:v>292.7681971893706</c:v>
                </c:pt>
                <c:pt idx="44">
                  <c:v>293.15498431224148</c:v>
                </c:pt>
                <c:pt idx="45">
                  <c:v>293.09235112877775</c:v>
                </c:pt>
                <c:pt idx="46">
                  <c:v>292.87623932839256</c:v>
                </c:pt>
                <c:pt idx="47">
                  <c:v>293.1955653553768</c:v>
                </c:pt>
                <c:pt idx="48">
                  <c:v>293.1249931427634</c:v>
                </c:pt>
                <c:pt idx="49">
                  <c:v>293.42421528956913</c:v>
                </c:pt>
                <c:pt idx="50">
                  <c:v>292.77295292838471</c:v>
                </c:pt>
                <c:pt idx="51">
                  <c:v>292.9117228369019</c:v>
                </c:pt>
                <c:pt idx="52">
                  <c:v>293.00845117318448</c:v>
                </c:pt>
                <c:pt idx="53">
                  <c:v>293.06278396205209</c:v>
                </c:pt>
                <c:pt idx="54">
                  <c:v>293.06158825191108</c:v>
                </c:pt>
                <c:pt idx="55">
                  <c:v>292.93128416874532</c:v>
                </c:pt>
                <c:pt idx="56">
                  <c:v>293.27517857480069</c:v>
                </c:pt>
                <c:pt idx="57">
                  <c:v>293.20023668849774</c:v>
                </c:pt>
                <c:pt idx="58">
                  <c:v>293.1054386522174</c:v>
                </c:pt>
                <c:pt idx="59">
                  <c:v>293.17093408525852</c:v>
                </c:pt>
                <c:pt idx="60">
                  <c:v>293.09904786307322</c:v>
                </c:pt>
                <c:pt idx="61">
                  <c:v>293.26303122392397</c:v>
                </c:pt>
                <c:pt idx="62">
                  <c:v>293.28131335007566</c:v>
                </c:pt>
                <c:pt idx="63">
                  <c:v>293.22914935906732</c:v>
                </c:pt>
                <c:pt idx="64">
                  <c:v>293.06178090378887</c:v>
                </c:pt>
                <c:pt idx="65">
                  <c:v>292.95002254365579</c:v>
                </c:pt>
                <c:pt idx="66">
                  <c:v>292.93868657258207</c:v>
                </c:pt>
                <c:pt idx="67">
                  <c:v>293.30164934214258</c:v>
                </c:pt>
                <c:pt idx="68">
                  <c:v>293.20214231986773</c:v>
                </c:pt>
                <c:pt idx="69">
                  <c:v>293.22297461676703</c:v>
                </c:pt>
                <c:pt idx="70">
                  <c:v>293.23798208311888</c:v>
                </c:pt>
                <c:pt idx="71">
                  <c:v>293.33942197891065</c:v>
                </c:pt>
                <c:pt idx="72">
                  <c:v>293.25663512960085</c:v>
                </c:pt>
                <c:pt idx="73">
                  <c:v>293.02382817138476</c:v>
                </c:pt>
                <c:pt idx="74">
                  <c:v>293.08467067080085</c:v>
                </c:pt>
                <c:pt idx="75">
                  <c:v>293.32152927585145</c:v>
                </c:pt>
                <c:pt idx="76">
                  <c:v>293.03956080116222</c:v>
                </c:pt>
                <c:pt idx="77">
                  <c:v>293.30344180244271</c:v>
                </c:pt>
                <c:pt idx="78">
                  <c:v>293.23284947112597</c:v>
                </c:pt>
                <c:pt idx="79">
                  <c:v>293.0727056001852</c:v>
                </c:pt>
                <c:pt idx="80">
                  <c:v>293.01169649282542</c:v>
                </c:pt>
                <c:pt idx="81">
                  <c:v>293.2898539550107</c:v>
                </c:pt>
                <c:pt idx="82">
                  <c:v>293.31285584920897</c:v>
                </c:pt>
                <c:pt idx="83">
                  <c:v>293.12029176231061</c:v>
                </c:pt>
                <c:pt idx="84">
                  <c:v>293.32041714124841</c:v>
                </c:pt>
                <c:pt idx="85">
                  <c:v>293.1156713283786</c:v>
                </c:pt>
                <c:pt idx="86">
                  <c:v>292.98318422322899</c:v>
                </c:pt>
                <c:pt idx="87">
                  <c:v>293.10589723101896</c:v>
                </c:pt>
                <c:pt idx="88">
                  <c:v>293.27406744721361</c:v>
                </c:pt>
                <c:pt idx="89">
                  <c:v>293.21633048469073</c:v>
                </c:pt>
                <c:pt idx="90">
                  <c:v>293.25827001954559</c:v>
                </c:pt>
                <c:pt idx="91">
                  <c:v>293.16457744261686</c:v>
                </c:pt>
                <c:pt idx="92">
                  <c:v>293.21953367653083</c:v>
                </c:pt>
                <c:pt idx="93">
                  <c:v>293.16953561002316</c:v>
                </c:pt>
                <c:pt idx="94">
                  <c:v>293.41463753802469</c:v>
                </c:pt>
                <c:pt idx="95">
                  <c:v>293.02173533505999</c:v>
                </c:pt>
                <c:pt idx="96">
                  <c:v>293.23304086748533</c:v>
                </c:pt>
                <c:pt idx="97">
                  <c:v>293.15754263534825</c:v>
                </c:pt>
                <c:pt idx="98">
                  <c:v>293.26058879938552</c:v>
                </c:pt>
                <c:pt idx="99">
                  <c:v>293.10492370444553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FED-4DC1-89DB-532DCEE1E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6135448"/>
        <c:axId val="266133096"/>
      </c:scatterChart>
      <c:valAx>
        <c:axId val="266135448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3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133096"/>
        <c:crosses val="autoZero"/>
        <c:crossBetween val="midCat"/>
      </c:valAx>
      <c:valAx>
        <c:axId val="266133096"/>
        <c:scaling>
          <c:orientation val="minMax"/>
          <c:max val="294"/>
          <c:min val="29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Temperature / 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low"/>
        <c:spPr>
          <a:noFill/>
          <a:ln w="19050"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135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DF1FA-7CF1-4F9D-86DD-ABDF2537FC1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9C2122-722F-40C8-A6E4-7A4E9FF8A50F}">
      <dgm:prSet phldrT="[Text]"/>
      <dgm:spPr/>
      <dgm:t>
        <a:bodyPr/>
        <a:lstStyle/>
        <a:p>
          <a:r>
            <a:rPr lang="en-GB" dirty="0"/>
            <a:t>Measure property affected by temperature</a:t>
          </a:r>
        </a:p>
      </dgm:t>
    </dgm:pt>
    <dgm:pt modelId="{33F64505-619B-4A6C-B7F4-4E86FB8C1C34}" type="parTrans" cxnId="{88942A23-CA4F-440C-9F38-5B341F249CFB}">
      <dgm:prSet/>
      <dgm:spPr/>
      <dgm:t>
        <a:bodyPr/>
        <a:lstStyle/>
        <a:p>
          <a:endParaRPr lang="en-GB"/>
        </a:p>
      </dgm:t>
    </dgm:pt>
    <dgm:pt modelId="{E78E7FF4-94B8-47A1-ACA0-CC7B38ECA3EC}" type="sibTrans" cxnId="{88942A23-CA4F-440C-9F38-5B341F249CFB}">
      <dgm:prSet/>
      <dgm:spPr/>
      <dgm:t>
        <a:bodyPr/>
        <a:lstStyle/>
        <a:p>
          <a:r>
            <a:rPr lang="en-GB" dirty="0">
              <a:solidFill>
                <a:srgbClr val="000000"/>
              </a:solidFill>
            </a:rPr>
            <a:t>Calibration</a:t>
          </a:r>
        </a:p>
      </dgm:t>
    </dgm:pt>
    <dgm:pt modelId="{F25C4E3A-EA43-4B9A-91B6-A67C6A62445B}">
      <dgm:prSet phldrT="[Text]"/>
      <dgm:spPr/>
      <dgm:t>
        <a:bodyPr/>
        <a:lstStyle/>
        <a:p>
          <a:r>
            <a:rPr lang="en-GB" dirty="0"/>
            <a:t>Temperature scale</a:t>
          </a:r>
        </a:p>
      </dgm:t>
    </dgm:pt>
    <dgm:pt modelId="{E9F67140-AAF2-49B9-8625-527140522FAB}" type="parTrans" cxnId="{9A1661DE-E26F-4458-88E2-512A086D4E99}">
      <dgm:prSet/>
      <dgm:spPr/>
      <dgm:t>
        <a:bodyPr/>
        <a:lstStyle/>
        <a:p>
          <a:endParaRPr lang="en-GB"/>
        </a:p>
      </dgm:t>
    </dgm:pt>
    <dgm:pt modelId="{62D08CA5-22C6-4A4E-84C4-3501546130E2}" type="sibTrans" cxnId="{9A1661DE-E26F-4458-88E2-512A086D4E99}">
      <dgm:prSet/>
      <dgm:spPr/>
      <dgm:t>
        <a:bodyPr/>
        <a:lstStyle/>
        <a:p>
          <a:r>
            <a:rPr lang="en-GB" dirty="0">
              <a:solidFill>
                <a:srgbClr val="000000"/>
              </a:solidFill>
            </a:rPr>
            <a:t>ITS-90</a:t>
          </a:r>
        </a:p>
      </dgm:t>
    </dgm:pt>
    <dgm:pt modelId="{4A4FE76F-5D10-46AD-8245-2CEDE1E30265}">
      <dgm:prSet phldrT="[Text]"/>
      <dgm:spPr/>
      <dgm:t>
        <a:bodyPr/>
        <a:lstStyle/>
        <a:p>
          <a:r>
            <a:rPr lang="en-GB" dirty="0"/>
            <a:t>True thermodynamic temperature</a:t>
          </a:r>
        </a:p>
      </dgm:t>
    </dgm:pt>
    <dgm:pt modelId="{1002EECC-66E1-491D-B7A5-CCD4E12F85D6}" type="parTrans" cxnId="{1E9557AB-F2FD-4118-A866-9E1356D50FA7}">
      <dgm:prSet/>
      <dgm:spPr/>
      <dgm:t>
        <a:bodyPr/>
        <a:lstStyle/>
        <a:p>
          <a:endParaRPr lang="en-GB"/>
        </a:p>
      </dgm:t>
    </dgm:pt>
    <dgm:pt modelId="{1E3AD652-B9E6-4AAF-8493-656544A28880}" type="sibTrans" cxnId="{1E9557AB-F2FD-4118-A866-9E1356D50FA7}">
      <dgm:prSet/>
      <dgm:spPr/>
      <dgm:t>
        <a:bodyPr/>
        <a:lstStyle/>
        <a:p>
          <a:endParaRPr lang="en-GB"/>
        </a:p>
      </dgm:t>
    </dgm:pt>
    <dgm:pt modelId="{8A7EF31A-73C6-4027-853C-1D12FC781142}" type="pres">
      <dgm:prSet presAssocID="{071DF1FA-7CF1-4F9D-86DD-ABDF2537FC18}" presName="outerComposite" presStyleCnt="0">
        <dgm:presLayoutVars>
          <dgm:chMax val="5"/>
          <dgm:dir/>
          <dgm:resizeHandles val="exact"/>
        </dgm:presLayoutVars>
      </dgm:prSet>
      <dgm:spPr/>
    </dgm:pt>
    <dgm:pt modelId="{934838FF-E3BD-4597-BF5F-9BDCD3EEA96D}" type="pres">
      <dgm:prSet presAssocID="{071DF1FA-7CF1-4F9D-86DD-ABDF2537FC18}" presName="dummyMaxCanvas" presStyleCnt="0">
        <dgm:presLayoutVars/>
      </dgm:prSet>
      <dgm:spPr/>
    </dgm:pt>
    <dgm:pt modelId="{106A0FCB-4E7F-496F-8E78-BC6507D8B806}" type="pres">
      <dgm:prSet presAssocID="{071DF1FA-7CF1-4F9D-86DD-ABDF2537FC18}" presName="ThreeNodes_1" presStyleLbl="node1" presStyleIdx="0" presStyleCnt="3">
        <dgm:presLayoutVars>
          <dgm:bulletEnabled val="1"/>
        </dgm:presLayoutVars>
      </dgm:prSet>
      <dgm:spPr/>
    </dgm:pt>
    <dgm:pt modelId="{F7437DA3-152B-4D8E-AE22-B38A02A764FA}" type="pres">
      <dgm:prSet presAssocID="{071DF1FA-7CF1-4F9D-86DD-ABDF2537FC18}" presName="ThreeNodes_2" presStyleLbl="node1" presStyleIdx="1" presStyleCnt="3">
        <dgm:presLayoutVars>
          <dgm:bulletEnabled val="1"/>
        </dgm:presLayoutVars>
      </dgm:prSet>
      <dgm:spPr/>
    </dgm:pt>
    <dgm:pt modelId="{83FD5398-7C9C-4957-B1FF-F63A90A0848F}" type="pres">
      <dgm:prSet presAssocID="{071DF1FA-7CF1-4F9D-86DD-ABDF2537FC18}" presName="ThreeNodes_3" presStyleLbl="node1" presStyleIdx="2" presStyleCnt="3">
        <dgm:presLayoutVars>
          <dgm:bulletEnabled val="1"/>
        </dgm:presLayoutVars>
      </dgm:prSet>
      <dgm:spPr/>
    </dgm:pt>
    <dgm:pt modelId="{13A0BB40-F34C-4541-9DA5-7DD2BB759DAA}" type="pres">
      <dgm:prSet presAssocID="{071DF1FA-7CF1-4F9D-86DD-ABDF2537FC18}" presName="ThreeConn_1-2" presStyleLbl="fgAccFollowNode1" presStyleIdx="0" presStyleCnt="2" custScaleX="346111">
        <dgm:presLayoutVars>
          <dgm:bulletEnabled val="1"/>
        </dgm:presLayoutVars>
      </dgm:prSet>
      <dgm:spPr/>
    </dgm:pt>
    <dgm:pt modelId="{27C92A33-C153-417E-9A3D-E67027288C94}" type="pres">
      <dgm:prSet presAssocID="{071DF1FA-7CF1-4F9D-86DD-ABDF2537FC18}" presName="ThreeConn_2-3" presStyleLbl="fgAccFollowNode1" presStyleIdx="1" presStyleCnt="2" custScaleX="346111">
        <dgm:presLayoutVars>
          <dgm:bulletEnabled val="1"/>
        </dgm:presLayoutVars>
      </dgm:prSet>
      <dgm:spPr/>
    </dgm:pt>
    <dgm:pt modelId="{0AB5A8A8-3C4D-417F-B27F-979561AB78BD}" type="pres">
      <dgm:prSet presAssocID="{071DF1FA-7CF1-4F9D-86DD-ABDF2537FC18}" presName="ThreeNodes_1_text" presStyleLbl="node1" presStyleIdx="2" presStyleCnt="3">
        <dgm:presLayoutVars>
          <dgm:bulletEnabled val="1"/>
        </dgm:presLayoutVars>
      </dgm:prSet>
      <dgm:spPr/>
    </dgm:pt>
    <dgm:pt modelId="{93BA7462-7A54-47C5-8931-2E235E95FBB1}" type="pres">
      <dgm:prSet presAssocID="{071DF1FA-7CF1-4F9D-86DD-ABDF2537FC18}" presName="ThreeNodes_2_text" presStyleLbl="node1" presStyleIdx="2" presStyleCnt="3">
        <dgm:presLayoutVars>
          <dgm:bulletEnabled val="1"/>
        </dgm:presLayoutVars>
      </dgm:prSet>
      <dgm:spPr/>
    </dgm:pt>
    <dgm:pt modelId="{C58B7DF1-471E-4465-8CDF-9D50FC1D9A33}" type="pres">
      <dgm:prSet presAssocID="{071DF1FA-7CF1-4F9D-86DD-ABDF2537FC1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8942A23-CA4F-440C-9F38-5B341F249CFB}" srcId="{071DF1FA-7CF1-4F9D-86DD-ABDF2537FC18}" destId="{FB9C2122-722F-40C8-A6E4-7A4E9FF8A50F}" srcOrd="0" destOrd="0" parTransId="{33F64505-619B-4A6C-B7F4-4E86FB8C1C34}" sibTransId="{E78E7FF4-94B8-47A1-ACA0-CC7B38ECA3EC}"/>
    <dgm:cxn modelId="{B75BF72A-091E-4D6F-BA80-942C5D055A6B}" type="presOf" srcId="{E78E7FF4-94B8-47A1-ACA0-CC7B38ECA3EC}" destId="{13A0BB40-F34C-4541-9DA5-7DD2BB759DAA}" srcOrd="0" destOrd="0" presId="urn:microsoft.com/office/officeart/2005/8/layout/vProcess5"/>
    <dgm:cxn modelId="{31B25F6E-F06A-4B44-ACFC-8768BA08D434}" type="presOf" srcId="{071DF1FA-7CF1-4F9D-86DD-ABDF2537FC18}" destId="{8A7EF31A-73C6-4027-853C-1D12FC781142}" srcOrd="0" destOrd="0" presId="urn:microsoft.com/office/officeart/2005/8/layout/vProcess5"/>
    <dgm:cxn modelId="{3468B056-6D5B-406E-BD2E-67518AF725EF}" type="presOf" srcId="{FB9C2122-722F-40C8-A6E4-7A4E9FF8A50F}" destId="{0AB5A8A8-3C4D-417F-B27F-979561AB78BD}" srcOrd="1" destOrd="0" presId="urn:microsoft.com/office/officeart/2005/8/layout/vProcess5"/>
    <dgm:cxn modelId="{CDA7187C-CA96-497A-A203-2F2390F5316F}" type="presOf" srcId="{4A4FE76F-5D10-46AD-8245-2CEDE1E30265}" destId="{83FD5398-7C9C-4957-B1FF-F63A90A0848F}" srcOrd="0" destOrd="0" presId="urn:microsoft.com/office/officeart/2005/8/layout/vProcess5"/>
    <dgm:cxn modelId="{2120D689-06D2-4DEC-ADC1-17912418DDD4}" type="presOf" srcId="{F25C4E3A-EA43-4B9A-91B6-A67C6A62445B}" destId="{93BA7462-7A54-47C5-8931-2E235E95FBB1}" srcOrd="1" destOrd="0" presId="urn:microsoft.com/office/officeart/2005/8/layout/vProcess5"/>
    <dgm:cxn modelId="{1E9557AB-F2FD-4118-A866-9E1356D50FA7}" srcId="{071DF1FA-7CF1-4F9D-86DD-ABDF2537FC18}" destId="{4A4FE76F-5D10-46AD-8245-2CEDE1E30265}" srcOrd="2" destOrd="0" parTransId="{1002EECC-66E1-491D-B7A5-CCD4E12F85D6}" sibTransId="{1E3AD652-B9E6-4AAF-8493-656544A28880}"/>
    <dgm:cxn modelId="{C7FC60BD-C09B-46F6-A7D7-5E1869F5AFCE}" type="presOf" srcId="{4A4FE76F-5D10-46AD-8245-2CEDE1E30265}" destId="{C58B7DF1-471E-4465-8CDF-9D50FC1D9A33}" srcOrd="1" destOrd="0" presId="urn:microsoft.com/office/officeart/2005/8/layout/vProcess5"/>
    <dgm:cxn modelId="{F04911DC-C625-4F68-91CB-EBBDA9D1AA2F}" type="presOf" srcId="{FB9C2122-722F-40C8-A6E4-7A4E9FF8A50F}" destId="{106A0FCB-4E7F-496F-8E78-BC6507D8B806}" srcOrd="0" destOrd="0" presId="urn:microsoft.com/office/officeart/2005/8/layout/vProcess5"/>
    <dgm:cxn modelId="{9A1661DE-E26F-4458-88E2-512A086D4E99}" srcId="{071DF1FA-7CF1-4F9D-86DD-ABDF2537FC18}" destId="{F25C4E3A-EA43-4B9A-91B6-A67C6A62445B}" srcOrd="1" destOrd="0" parTransId="{E9F67140-AAF2-49B9-8625-527140522FAB}" sibTransId="{62D08CA5-22C6-4A4E-84C4-3501546130E2}"/>
    <dgm:cxn modelId="{138D79DE-B226-4003-AA8A-1B78E4617F0D}" type="presOf" srcId="{F25C4E3A-EA43-4B9A-91B6-A67C6A62445B}" destId="{F7437DA3-152B-4D8E-AE22-B38A02A764FA}" srcOrd="0" destOrd="0" presId="urn:microsoft.com/office/officeart/2005/8/layout/vProcess5"/>
    <dgm:cxn modelId="{507F5EF3-12DC-485F-9C82-B6C26B1FE16E}" type="presOf" srcId="{62D08CA5-22C6-4A4E-84C4-3501546130E2}" destId="{27C92A33-C153-417E-9A3D-E67027288C94}" srcOrd="0" destOrd="0" presId="urn:microsoft.com/office/officeart/2005/8/layout/vProcess5"/>
    <dgm:cxn modelId="{FE7C515C-8D1A-4ED2-B20C-FC8312D8D99A}" type="presParOf" srcId="{8A7EF31A-73C6-4027-853C-1D12FC781142}" destId="{934838FF-E3BD-4597-BF5F-9BDCD3EEA96D}" srcOrd="0" destOrd="0" presId="urn:microsoft.com/office/officeart/2005/8/layout/vProcess5"/>
    <dgm:cxn modelId="{F5A5E89A-FEFE-422D-B056-923C635863CC}" type="presParOf" srcId="{8A7EF31A-73C6-4027-853C-1D12FC781142}" destId="{106A0FCB-4E7F-496F-8E78-BC6507D8B806}" srcOrd="1" destOrd="0" presId="urn:microsoft.com/office/officeart/2005/8/layout/vProcess5"/>
    <dgm:cxn modelId="{4B2EC7D0-3462-482A-85F7-494CADB8A2D0}" type="presParOf" srcId="{8A7EF31A-73C6-4027-853C-1D12FC781142}" destId="{F7437DA3-152B-4D8E-AE22-B38A02A764FA}" srcOrd="2" destOrd="0" presId="urn:microsoft.com/office/officeart/2005/8/layout/vProcess5"/>
    <dgm:cxn modelId="{9804FBD7-0F26-41C1-8690-1436419308F1}" type="presParOf" srcId="{8A7EF31A-73C6-4027-853C-1D12FC781142}" destId="{83FD5398-7C9C-4957-B1FF-F63A90A0848F}" srcOrd="3" destOrd="0" presId="urn:microsoft.com/office/officeart/2005/8/layout/vProcess5"/>
    <dgm:cxn modelId="{7F664C51-4DF6-4069-8ADD-225FE4FDF774}" type="presParOf" srcId="{8A7EF31A-73C6-4027-853C-1D12FC781142}" destId="{13A0BB40-F34C-4541-9DA5-7DD2BB759DAA}" srcOrd="4" destOrd="0" presId="urn:microsoft.com/office/officeart/2005/8/layout/vProcess5"/>
    <dgm:cxn modelId="{D9BC2FF4-2E8D-4F9C-A032-632AAD467CC1}" type="presParOf" srcId="{8A7EF31A-73C6-4027-853C-1D12FC781142}" destId="{27C92A33-C153-417E-9A3D-E67027288C94}" srcOrd="5" destOrd="0" presId="urn:microsoft.com/office/officeart/2005/8/layout/vProcess5"/>
    <dgm:cxn modelId="{7C1F57E8-9B7C-40E3-B811-F638A35A184A}" type="presParOf" srcId="{8A7EF31A-73C6-4027-853C-1D12FC781142}" destId="{0AB5A8A8-3C4D-417F-B27F-979561AB78BD}" srcOrd="6" destOrd="0" presId="urn:microsoft.com/office/officeart/2005/8/layout/vProcess5"/>
    <dgm:cxn modelId="{29540016-FA22-4FB4-8E98-FAD661966A11}" type="presParOf" srcId="{8A7EF31A-73C6-4027-853C-1D12FC781142}" destId="{93BA7462-7A54-47C5-8931-2E235E95FBB1}" srcOrd="7" destOrd="0" presId="urn:microsoft.com/office/officeart/2005/8/layout/vProcess5"/>
    <dgm:cxn modelId="{4F57AF90-373F-4C7E-ACAE-68F6043B8E71}" type="presParOf" srcId="{8A7EF31A-73C6-4027-853C-1D12FC781142}" destId="{C58B7DF1-471E-4465-8CDF-9D50FC1D9A3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DF1FA-7CF1-4F9D-86DD-ABDF2537FC1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9C2122-722F-40C8-A6E4-7A4E9FF8A50F}">
      <dgm:prSet phldrT="[Text]"/>
      <dgm:spPr/>
      <dgm:t>
        <a:bodyPr/>
        <a:lstStyle/>
        <a:p>
          <a:r>
            <a:rPr lang="en-GB" dirty="0"/>
            <a:t>Measure Johnson Noise</a:t>
          </a:r>
        </a:p>
      </dgm:t>
    </dgm:pt>
    <dgm:pt modelId="{33F64505-619B-4A6C-B7F4-4E86FB8C1C34}" type="parTrans" cxnId="{88942A23-CA4F-440C-9F38-5B341F249CFB}">
      <dgm:prSet/>
      <dgm:spPr/>
      <dgm:t>
        <a:bodyPr/>
        <a:lstStyle/>
        <a:p>
          <a:endParaRPr lang="en-GB"/>
        </a:p>
      </dgm:t>
    </dgm:pt>
    <dgm:pt modelId="{E78E7FF4-94B8-47A1-ACA0-CC7B38ECA3EC}" type="sibTrans" cxnId="{88942A23-CA4F-440C-9F38-5B341F249CFB}">
      <dgm:prSet/>
      <dgm:spPr/>
      <dgm:t>
        <a:bodyPr/>
        <a:lstStyle/>
        <a:p>
          <a:r>
            <a:rPr lang="en-GB" dirty="0">
              <a:solidFill>
                <a:srgbClr val="000000"/>
              </a:solidFill>
            </a:rPr>
            <a:t>Fundamental</a:t>
          </a:r>
        </a:p>
        <a:p>
          <a:r>
            <a:rPr lang="en-GB" dirty="0">
              <a:solidFill>
                <a:srgbClr val="000000"/>
              </a:solidFill>
            </a:rPr>
            <a:t> Equation</a:t>
          </a:r>
        </a:p>
      </dgm:t>
    </dgm:pt>
    <dgm:pt modelId="{4A4FE76F-5D10-46AD-8245-2CEDE1E30265}">
      <dgm:prSet phldrT="[Text]"/>
      <dgm:spPr/>
      <dgm:t>
        <a:bodyPr/>
        <a:lstStyle/>
        <a:p>
          <a:r>
            <a:rPr lang="en-GB" dirty="0"/>
            <a:t>True thermodynamic temperature</a:t>
          </a:r>
        </a:p>
      </dgm:t>
    </dgm:pt>
    <dgm:pt modelId="{1002EECC-66E1-491D-B7A5-CCD4E12F85D6}" type="parTrans" cxnId="{1E9557AB-F2FD-4118-A866-9E1356D50FA7}">
      <dgm:prSet/>
      <dgm:spPr/>
      <dgm:t>
        <a:bodyPr/>
        <a:lstStyle/>
        <a:p>
          <a:endParaRPr lang="en-GB"/>
        </a:p>
      </dgm:t>
    </dgm:pt>
    <dgm:pt modelId="{1E3AD652-B9E6-4AAF-8493-656544A28880}" type="sibTrans" cxnId="{1E9557AB-F2FD-4118-A866-9E1356D50FA7}">
      <dgm:prSet/>
      <dgm:spPr/>
      <dgm:t>
        <a:bodyPr/>
        <a:lstStyle/>
        <a:p>
          <a:endParaRPr lang="en-GB"/>
        </a:p>
      </dgm:t>
    </dgm:pt>
    <dgm:pt modelId="{8A7EF31A-73C6-4027-853C-1D12FC781142}" type="pres">
      <dgm:prSet presAssocID="{071DF1FA-7CF1-4F9D-86DD-ABDF2537FC18}" presName="outerComposite" presStyleCnt="0">
        <dgm:presLayoutVars>
          <dgm:chMax val="5"/>
          <dgm:dir/>
          <dgm:resizeHandles val="exact"/>
        </dgm:presLayoutVars>
      </dgm:prSet>
      <dgm:spPr/>
    </dgm:pt>
    <dgm:pt modelId="{934838FF-E3BD-4597-BF5F-9BDCD3EEA96D}" type="pres">
      <dgm:prSet presAssocID="{071DF1FA-7CF1-4F9D-86DD-ABDF2537FC18}" presName="dummyMaxCanvas" presStyleCnt="0">
        <dgm:presLayoutVars/>
      </dgm:prSet>
      <dgm:spPr/>
    </dgm:pt>
    <dgm:pt modelId="{3DF6BEC4-610C-4893-8720-424C5D560486}" type="pres">
      <dgm:prSet presAssocID="{071DF1FA-7CF1-4F9D-86DD-ABDF2537FC18}" presName="TwoNodes_1" presStyleLbl="node1" presStyleIdx="0" presStyleCnt="2">
        <dgm:presLayoutVars>
          <dgm:bulletEnabled val="1"/>
        </dgm:presLayoutVars>
      </dgm:prSet>
      <dgm:spPr/>
    </dgm:pt>
    <dgm:pt modelId="{3AE3072D-B8F3-426B-8061-4B3074B7BAA3}" type="pres">
      <dgm:prSet presAssocID="{071DF1FA-7CF1-4F9D-86DD-ABDF2537FC18}" presName="TwoNodes_2" presStyleLbl="node1" presStyleIdx="1" presStyleCnt="2">
        <dgm:presLayoutVars>
          <dgm:bulletEnabled val="1"/>
        </dgm:presLayoutVars>
      </dgm:prSet>
      <dgm:spPr/>
    </dgm:pt>
    <dgm:pt modelId="{24711BB3-08B9-437C-B3B5-62BD971CD48F}" type="pres">
      <dgm:prSet presAssocID="{071DF1FA-7CF1-4F9D-86DD-ABDF2537FC18}" presName="TwoConn_1-2" presStyleLbl="fgAccFollowNode1" presStyleIdx="0" presStyleCnt="1" custScaleX="253629">
        <dgm:presLayoutVars>
          <dgm:bulletEnabled val="1"/>
        </dgm:presLayoutVars>
      </dgm:prSet>
      <dgm:spPr/>
    </dgm:pt>
    <dgm:pt modelId="{1FD7BF1F-A2C3-44D2-8B38-C87691A1840E}" type="pres">
      <dgm:prSet presAssocID="{071DF1FA-7CF1-4F9D-86DD-ABDF2537FC18}" presName="TwoNodes_1_text" presStyleLbl="node1" presStyleIdx="1" presStyleCnt="2">
        <dgm:presLayoutVars>
          <dgm:bulletEnabled val="1"/>
        </dgm:presLayoutVars>
      </dgm:prSet>
      <dgm:spPr/>
    </dgm:pt>
    <dgm:pt modelId="{6B88E6FB-411F-49D9-99AC-42E61933DF51}" type="pres">
      <dgm:prSet presAssocID="{071DF1FA-7CF1-4F9D-86DD-ABDF2537FC1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FB85B01-2090-4047-A8F1-84984E13FCBE}" type="presOf" srcId="{4A4FE76F-5D10-46AD-8245-2CEDE1E30265}" destId="{3AE3072D-B8F3-426B-8061-4B3074B7BAA3}" srcOrd="0" destOrd="0" presId="urn:microsoft.com/office/officeart/2005/8/layout/vProcess5"/>
    <dgm:cxn modelId="{88942A23-CA4F-440C-9F38-5B341F249CFB}" srcId="{071DF1FA-7CF1-4F9D-86DD-ABDF2537FC18}" destId="{FB9C2122-722F-40C8-A6E4-7A4E9FF8A50F}" srcOrd="0" destOrd="0" parTransId="{33F64505-619B-4A6C-B7F4-4E86FB8C1C34}" sibTransId="{E78E7FF4-94B8-47A1-ACA0-CC7B38ECA3EC}"/>
    <dgm:cxn modelId="{1A54C12A-4BD8-4924-A657-D8E34977CADF}" type="presOf" srcId="{4A4FE76F-5D10-46AD-8245-2CEDE1E30265}" destId="{6B88E6FB-411F-49D9-99AC-42E61933DF51}" srcOrd="1" destOrd="0" presId="urn:microsoft.com/office/officeart/2005/8/layout/vProcess5"/>
    <dgm:cxn modelId="{1E30692D-7CB5-48C6-B7C7-AFFDA1E167B0}" type="presOf" srcId="{071DF1FA-7CF1-4F9D-86DD-ABDF2537FC18}" destId="{8A7EF31A-73C6-4027-853C-1D12FC781142}" srcOrd="0" destOrd="0" presId="urn:microsoft.com/office/officeart/2005/8/layout/vProcess5"/>
    <dgm:cxn modelId="{6A6A5562-7075-4235-BDE5-21FBD59052B9}" type="presOf" srcId="{FB9C2122-722F-40C8-A6E4-7A4E9FF8A50F}" destId="{1FD7BF1F-A2C3-44D2-8B38-C87691A1840E}" srcOrd="1" destOrd="0" presId="urn:microsoft.com/office/officeart/2005/8/layout/vProcess5"/>
    <dgm:cxn modelId="{7B6EF54F-5A76-49B5-880A-85454F2332CE}" type="presOf" srcId="{FB9C2122-722F-40C8-A6E4-7A4E9FF8A50F}" destId="{3DF6BEC4-610C-4893-8720-424C5D560486}" srcOrd="0" destOrd="0" presId="urn:microsoft.com/office/officeart/2005/8/layout/vProcess5"/>
    <dgm:cxn modelId="{FBA79780-8270-4742-AC34-67F1AFED86B8}" type="presOf" srcId="{E78E7FF4-94B8-47A1-ACA0-CC7B38ECA3EC}" destId="{24711BB3-08B9-437C-B3B5-62BD971CD48F}" srcOrd="0" destOrd="0" presId="urn:microsoft.com/office/officeart/2005/8/layout/vProcess5"/>
    <dgm:cxn modelId="{1E9557AB-F2FD-4118-A866-9E1356D50FA7}" srcId="{071DF1FA-7CF1-4F9D-86DD-ABDF2537FC18}" destId="{4A4FE76F-5D10-46AD-8245-2CEDE1E30265}" srcOrd="1" destOrd="0" parTransId="{1002EECC-66E1-491D-B7A5-CCD4E12F85D6}" sibTransId="{1E3AD652-B9E6-4AAF-8493-656544A28880}"/>
    <dgm:cxn modelId="{98285AF5-BE73-46C9-BE38-843B5CFECD3E}" type="presParOf" srcId="{8A7EF31A-73C6-4027-853C-1D12FC781142}" destId="{934838FF-E3BD-4597-BF5F-9BDCD3EEA96D}" srcOrd="0" destOrd="0" presId="urn:microsoft.com/office/officeart/2005/8/layout/vProcess5"/>
    <dgm:cxn modelId="{117D45CB-19A3-449C-BEB3-0B5CDE04AB7C}" type="presParOf" srcId="{8A7EF31A-73C6-4027-853C-1D12FC781142}" destId="{3DF6BEC4-610C-4893-8720-424C5D560486}" srcOrd="1" destOrd="0" presId="urn:microsoft.com/office/officeart/2005/8/layout/vProcess5"/>
    <dgm:cxn modelId="{ECCC8493-BDED-4AA8-BC7A-4964DB93F822}" type="presParOf" srcId="{8A7EF31A-73C6-4027-853C-1D12FC781142}" destId="{3AE3072D-B8F3-426B-8061-4B3074B7BAA3}" srcOrd="2" destOrd="0" presId="urn:microsoft.com/office/officeart/2005/8/layout/vProcess5"/>
    <dgm:cxn modelId="{1D4328A5-1D98-45FC-91F1-9FA4F8C28756}" type="presParOf" srcId="{8A7EF31A-73C6-4027-853C-1D12FC781142}" destId="{24711BB3-08B9-437C-B3B5-62BD971CD48F}" srcOrd="3" destOrd="0" presId="urn:microsoft.com/office/officeart/2005/8/layout/vProcess5"/>
    <dgm:cxn modelId="{B0B7F5FE-1C50-4103-A500-54D08C5166C7}" type="presParOf" srcId="{8A7EF31A-73C6-4027-853C-1D12FC781142}" destId="{1FD7BF1F-A2C3-44D2-8B38-C87691A1840E}" srcOrd="4" destOrd="0" presId="urn:microsoft.com/office/officeart/2005/8/layout/vProcess5"/>
    <dgm:cxn modelId="{9EB6BA48-58F1-49BB-A6A0-92D4673932DD}" type="presParOf" srcId="{8A7EF31A-73C6-4027-853C-1D12FC781142}" destId="{6B88E6FB-411F-49D9-99AC-42E61933DF5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A0FCB-4E7F-496F-8E78-BC6507D8B806}">
      <dsp:nvSpPr>
        <dsp:cNvPr id="0" name=""/>
        <dsp:cNvSpPr/>
      </dsp:nvSpPr>
      <dsp:spPr>
        <a:xfrm>
          <a:off x="-237654" y="0"/>
          <a:ext cx="6217920" cy="128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Measure property affected by temperature</a:t>
          </a:r>
        </a:p>
      </dsp:txBody>
      <dsp:txXfrm>
        <a:off x="-200159" y="37495"/>
        <a:ext cx="4836526" cy="1205170"/>
      </dsp:txXfrm>
    </dsp:sp>
    <dsp:sp modelId="{F7437DA3-152B-4D8E-AE22-B38A02A764FA}">
      <dsp:nvSpPr>
        <dsp:cNvPr id="0" name=""/>
        <dsp:cNvSpPr/>
      </dsp:nvSpPr>
      <dsp:spPr>
        <a:xfrm>
          <a:off x="310985" y="1493520"/>
          <a:ext cx="6217920" cy="128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Temperature scale</a:t>
          </a:r>
        </a:p>
      </dsp:txBody>
      <dsp:txXfrm>
        <a:off x="348480" y="1531015"/>
        <a:ext cx="4762185" cy="1205170"/>
      </dsp:txXfrm>
    </dsp:sp>
    <dsp:sp modelId="{83FD5398-7C9C-4957-B1FF-F63A90A0848F}">
      <dsp:nvSpPr>
        <dsp:cNvPr id="0" name=""/>
        <dsp:cNvSpPr/>
      </dsp:nvSpPr>
      <dsp:spPr>
        <a:xfrm>
          <a:off x="859625" y="2987040"/>
          <a:ext cx="6217920" cy="128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True thermodynamic temperature</a:t>
          </a:r>
        </a:p>
      </dsp:txBody>
      <dsp:txXfrm>
        <a:off x="897120" y="3024535"/>
        <a:ext cx="4762185" cy="1205170"/>
      </dsp:txXfrm>
    </dsp:sp>
    <dsp:sp modelId="{13A0BB40-F34C-4541-9DA5-7DD2BB759DAA}">
      <dsp:nvSpPr>
        <dsp:cNvPr id="0" name=""/>
        <dsp:cNvSpPr/>
      </dsp:nvSpPr>
      <dsp:spPr>
        <a:xfrm>
          <a:off x="4124211" y="970788"/>
          <a:ext cx="2880003" cy="8321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0000"/>
              </a:solidFill>
            </a:rPr>
            <a:t>Calibration</a:t>
          </a:r>
        </a:p>
      </dsp:txBody>
      <dsp:txXfrm>
        <a:off x="4772212" y="970788"/>
        <a:ext cx="1584001" cy="626158"/>
      </dsp:txXfrm>
    </dsp:sp>
    <dsp:sp modelId="{27C92A33-C153-417E-9A3D-E67027288C94}">
      <dsp:nvSpPr>
        <dsp:cNvPr id="0" name=""/>
        <dsp:cNvSpPr/>
      </dsp:nvSpPr>
      <dsp:spPr>
        <a:xfrm>
          <a:off x="4672851" y="2455773"/>
          <a:ext cx="2880003" cy="8321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>
              <a:solidFill>
                <a:srgbClr val="000000"/>
              </a:solidFill>
            </a:rPr>
            <a:t>ITS-90</a:t>
          </a:r>
        </a:p>
      </dsp:txBody>
      <dsp:txXfrm>
        <a:off x="5320852" y="2455773"/>
        <a:ext cx="1584001" cy="626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6BEC4-610C-4893-8720-424C5D560486}">
      <dsp:nvSpPr>
        <dsp:cNvPr id="0" name=""/>
        <dsp:cNvSpPr/>
      </dsp:nvSpPr>
      <dsp:spPr>
        <a:xfrm>
          <a:off x="0" y="0"/>
          <a:ext cx="6217920" cy="19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Measure Johnson Noise</a:t>
          </a:r>
        </a:p>
      </dsp:txBody>
      <dsp:txXfrm>
        <a:off x="56242" y="56242"/>
        <a:ext cx="4233201" cy="1807756"/>
      </dsp:txXfrm>
    </dsp:sp>
    <dsp:sp modelId="{3AE3072D-B8F3-426B-8061-4B3074B7BAA3}">
      <dsp:nvSpPr>
        <dsp:cNvPr id="0" name=""/>
        <dsp:cNvSpPr/>
      </dsp:nvSpPr>
      <dsp:spPr>
        <a:xfrm>
          <a:off x="1097279" y="2346959"/>
          <a:ext cx="6217920" cy="192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True thermodynamic temperature</a:t>
          </a:r>
        </a:p>
      </dsp:txBody>
      <dsp:txXfrm>
        <a:off x="1153521" y="2403201"/>
        <a:ext cx="3759999" cy="1807756"/>
      </dsp:txXfrm>
    </dsp:sp>
    <dsp:sp modelId="{24711BB3-08B9-437C-B3B5-62BD971CD48F}">
      <dsp:nvSpPr>
        <dsp:cNvPr id="0" name=""/>
        <dsp:cNvSpPr/>
      </dsp:nvSpPr>
      <dsp:spPr>
        <a:xfrm>
          <a:off x="4010999" y="1509521"/>
          <a:ext cx="3165685" cy="1248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000000"/>
              </a:solidFill>
            </a:rPr>
            <a:t>Fundamental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000000"/>
              </a:solidFill>
            </a:rPr>
            <a:t> Equation</a:t>
          </a:r>
        </a:p>
      </dsp:txBody>
      <dsp:txXfrm>
        <a:off x="4723278" y="1509521"/>
        <a:ext cx="1741127" cy="93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0.30688</cdr:x>
      <cdr:y>0.63239</cdr:y>
    </cdr:from>
    <cdr:to>
      <cdr:x>0.74882</cdr:x>
      <cdr:y>0.73954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2736" y="3718657"/>
          <a:ext cx="3229872" cy="6300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 w="19050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Mean = 293.258K (20.108°C)</a:t>
          </a:r>
        </a:p>
        <a:p xmlns:a="http://schemas.openxmlformats.org/drawingml/2006/main">
          <a:r>
            <a: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Standard Deviation = 0.140K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039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039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85C24C-5A43-4193-80ED-FE42000339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04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4D079-7B67-45BA-8B1D-417435CB2949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450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65202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225104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119725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265889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69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580146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9969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37350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250571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59427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1557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352511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704894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009248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595797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4D079-7B67-45BA-8B1D-417435CB2949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568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103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70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778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97905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93345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570243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FAF2B-9DE5-4521-B3ED-81C8651F402A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2333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4648200" y="5105400"/>
            <a:ext cx="4495800" cy="12192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8300" y="5153025"/>
            <a:ext cx="7239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8300" y="5762625"/>
            <a:ext cx="7239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5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67400" y="381000"/>
            <a:ext cx="1828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33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9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7315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5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46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581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581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4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0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9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6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31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82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09671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09671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9671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9671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9671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45358" y="5177705"/>
            <a:ext cx="4670083" cy="704850"/>
          </a:xfrm>
        </p:spPr>
        <p:txBody>
          <a:bodyPr/>
          <a:lstStyle/>
          <a:p>
            <a:pPr algn="l"/>
            <a:r>
              <a:rPr lang="en-GB" altLang="en-US" sz="2400" dirty="0"/>
              <a:t>A collaborative project between</a:t>
            </a:r>
            <a:endParaRPr lang="ru-RU" altLang="en-US" sz="24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3263" y="5661892"/>
            <a:ext cx="4670083" cy="441325"/>
          </a:xfrm>
        </p:spPr>
        <p:txBody>
          <a:bodyPr/>
          <a:lstStyle/>
          <a:p>
            <a:r>
              <a:rPr lang="en-GB" altLang="en-US" dirty="0"/>
              <a:t>Metrosol Limited &amp; NPL</a:t>
            </a:r>
          </a:p>
          <a:p>
            <a:endParaRPr lang="ru-RU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63688" y="1484784"/>
            <a:ext cx="7380312" cy="2904144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979712" y="1340768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1809850" y="1594927"/>
            <a:ext cx="7243496" cy="249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n-GB" altLang="en-US" sz="7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A Practical Johnson Noise</a:t>
            </a:r>
          </a:p>
          <a:p>
            <a:pPr algn="ctr"/>
            <a:r>
              <a:rPr lang="en-GB" altLang="en-US" sz="7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Thermometer</a:t>
            </a:r>
            <a:endParaRPr lang="ru-RU" altLang="en-US" sz="7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1"/>
    </mc:Choice>
    <mc:Fallback xmlns="">
      <p:transition spd="slow" advTm="3851"/>
    </mc:Fallback>
  </mc:AlternateContent>
  <p:extLst mod="1">
    <p:ext uri="{E180D4A7-C9FB-4DFB-919C-405C955672EB}">
      <p14:showEvtLst xmlns:p14="http://schemas.microsoft.com/office/powerpoint/2010/main">
        <p14:playEvt time="102" objId="207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694294" y="5177706"/>
            <a:ext cx="437730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GB" altLang="en-US" sz="2400" dirty="0"/>
              <a:t>An innovation project by ……</a:t>
            </a:r>
            <a:endParaRPr lang="ru-RU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160691" y="1215377"/>
                <a:ext cx="6910911" cy="5165951"/>
              </a:xfrm>
            </p:spPr>
            <p:txBody>
              <a:bodyPr/>
              <a:lstStyle/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The switching between the 2 measurements means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GB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GB" sz="2400" dirty="0"/>
                  <a:t> changes, mainly due to the capacitance of the cables</a:t>
                </a:r>
              </a:p>
              <a:p>
                <a:r>
                  <a:rPr lang="en-GB" sz="2400" dirty="0"/>
                  <a:t>Solution has been to match the characteristics of the transmission lines carefully</a:t>
                </a:r>
              </a:p>
              <a:p>
                <a:r>
                  <a:rPr lang="en-GB" sz="2400" dirty="0"/>
                  <a:t>Even with short cables, system is limited to around 100</a:t>
                </a:r>
                <a:r>
                  <a:rPr lang="el-GR" sz="2400" dirty="0">
                    <a:latin typeface="Calibri" panose="020F0502020204030204" pitchFamily="34" charset="0"/>
                  </a:rPr>
                  <a:t>Ω</a:t>
                </a:r>
                <a:r>
                  <a:rPr lang="en-GB" sz="2400" dirty="0">
                    <a:latin typeface="Calibri" panose="020F0502020204030204" pitchFamily="34" charset="0"/>
                  </a:rPr>
                  <a:t> &amp; </a:t>
                </a:r>
                <a:r>
                  <a:rPr lang="en-GB" sz="2400" dirty="0"/>
                  <a:t>100kHz</a:t>
                </a:r>
              </a:p>
            </p:txBody>
          </p:sp>
        </mc:Choice>
        <mc:Fallback xmlns="">
          <p:sp>
            <p:nvSpPr>
              <p:cNvPr id="23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691" y="1215377"/>
                <a:ext cx="6910911" cy="5165951"/>
              </a:xfrm>
              <a:blipFill rotWithShape="0">
                <a:blip r:embed="rId6"/>
                <a:stretch>
                  <a:fillRect l="-1146" r="-176" b="-7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Prior Art Johnson Noise Thermometer</a:t>
            </a: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972000"/>
            <a:ext cx="7200000" cy="295148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7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694294" y="5177706"/>
            <a:ext cx="437730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GB" altLang="en-US" sz="2400" dirty="0"/>
              <a:t>An innovation project by ……</a:t>
            </a:r>
            <a:endParaRPr lang="ru-RU" altLang="en-US" sz="2400" dirty="0"/>
          </a:p>
        </p:txBody>
      </p:sp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Calibration signal injected as current, which generates a calibration voltage in the sensor</a:t>
            </a:r>
          </a:p>
          <a:p>
            <a:r>
              <a:rPr lang="en-GB" sz="2400" dirty="0"/>
              <a:t>The Johnson noise &amp; calibration signal experience the </a:t>
            </a:r>
            <a:r>
              <a:rPr lang="en-GB" sz="2400" u="sng" dirty="0"/>
              <a:t>same</a:t>
            </a:r>
            <a:r>
              <a:rPr lang="en-GB" sz="2400" dirty="0"/>
              <a:t> frequency response</a:t>
            </a:r>
          </a:p>
          <a:p>
            <a:r>
              <a:rPr lang="en-GB" sz="2400" dirty="0"/>
              <a:t>The signals are subsequently separated completely using digital signal processing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Metrosol Johnson Noise Thermometer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200" y="1008000"/>
            <a:ext cx="7308000" cy="3345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8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Pseudo Random Noise Calibration Signal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1325342"/>
            <a:ext cx="7308304" cy="4895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9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Pseudo Random Noise Calibration Signal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F3B616-D77D-46CA-9B32-954017831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1322312"/>
            <a:ext cx="7198553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04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Pseudo Random Noise Calibration Signal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1C522A-64D9-4A90-8B31-3E1F9E7F8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1307971"/>
            <a:ext cx="7198553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2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Pseudo Random Noise Calibration Signal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691" y="1585640"/>
            <a:ext cx="6642253" cy="4461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0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Results = Linearity &amp; Offset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105" y="1035214"/>
            <a:ext cx="7158497" cy="5346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5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Results: Accuracy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B0F1BBB7-CF82-4097-B199-0AB5421DD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997829"/>
              </p:ext>
            </p:extLst>
          </p:nvPr>
        </p:nvGraphicFramePr>
        <p:xfrm>
          <a:off x="1835696" y="977646"/>
          <a:ext cx="7308304" cy="588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99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r>
              <a:rPr lang="en-GB" sz="2400" dirty="0"/>
              <a:t>Prior art: high cost, room sized experiments operating in a screened room:</a:t>
            </a:r>
          </a:p>
          <a:p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Prior Art JNT (at NIST)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01FE70-29CC-4FB4-96EA-1F89A86CBC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3422" r="1628" b="444"/>
          <a:stretch/>
        </p:blipFill>
        <p:spPr>
          <a:xfrm>
            <a:off x="1996606" y="2402836"/>
            <a:ext cx="7071821" cy="3239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4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r>
              <a:rPr lang="en-GB" sz="2400" dirty="0"/>
              <a:t>Proof of principal prototype, working in normal laboratory environment:</a:t>
            </a:r>
          </a:p>
          <a:p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First “Practical” Johnson Noise Thermometer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08" y="2127250"/>
            <a:ext cx="6130086" cy="4597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8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587773" cy="878665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sym typeface="Webdings" panose="05030102010509060703" pitchFamily="18" charset="2"/>
              </a:rPr>
              <a:t> </a:t>
            </a:r>
            <a:r>
              <a:rPr lang="en-GB" sz="3600" dirty="0"/>
              <a:t>There is a demand for better thermometers</a:t>
            </a:r>
          </a:p>
          <a:p>
            <a:pPr marL="0" indent="0">
              <a:buNone/>
            </a:pPr>
            <a:r>
              <a:rPr lang="en-GB" sz="3600" dirty="0">
                <a:sym typeface="Webdings" panose="05030102010509060703" pitchFamily="18" charset="2"/>
              </a:rPr>
              <a:t> </a:t>
            </a:r>
            <a:r>
              <a:rPr lang="en-GB" sz="3600" dirty="0"/>
              <a:t>Current thermometers drift, especially in harsh environments</a:t>
            </a:r>
          </a:p>
          <a:p>
            <a:pPr marL="0" indent="0">
              <a:buNone/>
            </a:pPr>
            <a:r>
              <a:rPr lang="en-GB" sz="3600" dirty="0">
                <a:sym typeface="Webdings" panose="05030102010509060703" pitchFamily="18" charset="2"/>
              </a:rPr>
              <a:t></a:t>
            </a:r>
            <a:r>
              <a:rPr lang="en-GB" sz="3600" dirty="0"/>
              <a:t>Why and what’s the solution?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The Need for a Better Thermometer</a:t>
            </a:r>
          </a:p>
        </p:txBody>
      </p:sp>
    </p:spTree>
    <p:extLst>
      <p:ext uri="{BB962C8B-B14F-4D97-AF65-F5344CB8AC3E}">
        <p14:creationId xmlns:p14="http://schemas.microsoft.com/office/powerpoint/2010/main" val="10227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"/>
    </mc:Choice>
    <mc:Fallback xmlns="">
      <p:transition spd="slow" advTm="1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r>
              <a:rPr lang="en-GB" sz="2400" dirty="0"/>
              <a:t>JNT1: 35kg, 70L &amp; -20 to +120°C to…</a:t>
            </a:r>
          </a:p>
          <a:p>
            <a:r>
              <a:rPr lang="en-GB" sz="2400" dirty="0"/>
              <a:t>JNT2: 1kg, 1L &amp; -100 to 1,000°C:</a:t>
            </a:r>
          </a:p>
          <a:p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Second Stage Prototype “JNT2”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5057C2-917F-437B-9491-C974CF374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33" y="2422109"/>
            <a:ext cx="4429652" cy="3716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Progress So Far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389F0-E305-49BA-B416-28C6CC8C2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9671" y="1712691"/>
            <a:ext cx="5880353" cy="4410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6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r>
              <a:rPr lang="en-GB" sz="2400" dirty="0"/>
              <a:t>Create PRN data file</a:t>
            </a:r>
          </a:p>
          <a:p>
            <a:r>
              <a:rPr lang="en-GB" sz="2400" dirty="0"/>
              <a:t>Quantise to 16-bits (1 in 65536 = 0.0015%)</a:t>
            </a:r>
          </a:p>
          <a:p>
            <a:r>
              <a:rPr lang="en-GB" sz="2400" dirty="0"/>
              <a:t>Run data through FFT + FD correlator</a:t>
            </a:r>
          </a:p>
          <a:p>
            <a:r>
              <a:rPr lang="en-GB" sz="2400" dirty="0"/>
              <a:t>Calculate:</a:t>
            </a:r>
          </a:p>
          <a:p>
            <a:pPr lvl="1"/>
            <a:r>
              <a:rPr lang="en-GB" sz="2000" dirty="0"/>
              <a:t>Ratio: “empty” FFT bins/tones bins</a:t>
            </a:r>
          </a:p>
          <a:p>
            <a:pPr lvl="1"/>
            <a:r>
              <a:rPr lang="en-GB" sz="2000" dirty="0"/>
              <a:t>Error in tone bins (peak &amp; standard deviation)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Uncertainty Budget: waveform </a:t>
            </a:r>
            <a:r>
              <a:rPr kumimoji="1" lang="en-US" altLang="ko-KR" sz="1800" b="1" dirty="0" err="1">
                <a:solidFill>
                  <a:schemeClr val="bg1"/>
                </a:solidFill>
                <a:ea typeface="굴림" panose="020B0600000101010101" pitchFamily="34" charset="-127"/>
              </a:rPr>
              <a:t>quantisation</a:t>
            </a:r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2D242-B250-49F9-A3DA-A9BCCEDA7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634" y="4052117"/>
            <a:ext cx="6974428" cy="1883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r>
              <a:rPr lang="en-GB" sz="2400" dirty="0"/>
              <a:t>Correlator “eliminates” amplifier noise:</a:t>
            </a:r>
          </a:p>
          <a:p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Initial Promising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7FE60-432D-4C73-BAD9-E99100B57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1622128"/>
            <a:ext cx="7313032" cy="475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3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r>
              <a:rPr lang="en-GB" sz="2400" dirty="0"/>
              <a:t>Correlator “eliminates” amplifier noise:</a:t>
            </a:r>
          </a:p>
          <a:p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Initial Promising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5B7A83-4829-43FC-B227-F172155ED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138" y="1623541"/>
            <a:ext cx="7310862" cy="4757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2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r>
              <a:rPr lang="en-GB" sz="2400" dirty="0"/>
              <a:t>3 Year Project: Oct 2017 to Sep 2020</a:t>
            </a:r>
          </a:p>
          <a:p>
            <a:r>
              <a:rPr lang="en-GB" sz="2400" dirty="0"/>
              <a:t>Technical progress on track</a:t>
            </a:r>
          </a:p>
          <a:p>
            <a:r>
              <a:rPr lang="en-GB" sz="2400" dirty="0"/>
              <a:t>Starting to engage with market</a:t>
            </a:r>
          </a:p>
          <a:p>
            <a:r>
              <a:rPr lang="en-GB" sz="2400" dirty="0"/>
              <a:t>Metrology partner: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Civil Nuclear partner: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Project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6BACD-B57F-4250-B01B-6985DEDB0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545" y="3090620"/>
            <a:ext cx="6032820" cy="676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2B253-C0A6-4FEB-87EF-A384AA0C8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545" y="4329184"/>
            <a:ext cx="1161905" cy="1171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8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94294" y="5272404"/>
            <a:ext cx="4621896" cy="704850"/>
          </a:xfrm>
        </p:spPr>
        <p:txBody>
          <a:bodyPr/>
          <a:lstStyle/>
          <a:p>
            <a:pPr algn="l"/>
            <a:r>
              <a:rPr lang="en-GB" altLang="en-US" sz="2400" dirty="0"/>
              <a:t>A collaborative project between</a:t>
            </a:r>
            <a:endParaRPr lang="ru-RU" altLang="en-US" sz="24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3739" y="5856513"/>
            <a:ext cx="4183006" cy="441325"/>
          </a:xfrm>
        </p:spPr>
        <p:txBody>
          <a:bodyPr/>
          <a:lstStyle/>
          <a:p>
            <a:r>
              <a:rPr lang="en-GB" altLang="en-US" dirty="0"/>
              <a:t>Metrosol Limited &amp; NPL</a:t>
            </a:r>
          </a:p>
          <a:p>
            <a:endParaRPr lang="ru-RU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600200" y="1484784"/>
            <a:ext cx="7543800" cy="2904144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979712" y="1340768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-868680" y="1001487"/>
            <a:ext cx="10012680" cy="368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n-GB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For more information, visit….</a:t>
            </a:r>
          </a:p>
          <a:p>
            <a:pPr algn="ctr"/>
            <a:endParaRPr lang="en-GB" alt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altLang="en-US" sz="2400" dirty="0">
                <a:latin typeface="Arial Rounded MT Bold" panose="020F0704030504030204" pitchFamily="34" charset="0"/>
              </a:rPr>
              <a:t>www.johnson-noise-thermometer.com </a:t>
            </a:r>
          </a:p>
          <a:p>
            <a:endParaRPr lang="en-GB" altLang="en-US" sz="2800" dirty="0"/>
          </a:p>
          <a:p>
            <a:r>
              <a:rPr lang="en-GB" altLang="en-US" sz="2400" dirty="0">
                <a:latin typeface="Arial Rounded MT Bold" panose="020F0704030504030204" pitchFamily="34" charset="0"/>
              </a:rPr>
              <a:t>www.facebook.com/johnsonnoisethermometer/</a:t>
            </a:r>
            <a:endParaRPr lang="ru-R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47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"/>
    </mc:Choice>
    <mc:Fallback xmlns="">
      <p:transition spd="slow" advTm="20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381000"/>
            <a:ext cx="8818179" cy="715963"/>
          </a:xfrm>
        </p:spPr>
        <p:txBody>
          <a:bodyPr/>
          <a:lstStyle/>
          <a:p>
            <a:r>
              <a:rPr lang="en-GB" sz="4000" dirty="0"/>
              <a:t>Current (secondary) Thermometers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461096"/>
              </p:ext>
            </p:extLst>
          </p:nvPr>
        </p:nvGraphicFramePr>
        <p:xfrm>
          <a:off x="381000" y="19812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Callout 1"/>
          <p:cNvSpPr/>
          <p:nvPr/>
        </p:nvSpPr>
        <p:spPr bwMode="auto">
          <a:xfrm>
            <a:off x="5452034" y="1096963"/>
            <a:ext cx="3254644" cy="1512211"/>
          </a:xfrm>
          <a:prstGeom prst="wedgeEllipseCallout">
            <a:avLst>
              <a:gd name="adj1" fmla="val -55357"/>
              <a:gd name="adj2" fmla="val 57125"/>
            </a:avLst>
          </a:prstGeom>
          <a:gradFill rotWithShape="1">
            <a:gsLst>
              <a:gs pos="0">
                <a:srgbClr val="FFC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Things other than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temperature can affect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this property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9259614" cy="715963"/>
          </a:xfrm>
        </p:spPr>
        <p:txBody>
          <a:bodyPr/>
          <a:lstStyle/>
          <a:p>
            <a:r>
              <a:rPr lang="en-GB" sz="3600" dirty="0"/>
              <a:t>Johnson Noise (primary) Thermometer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216880"/>
              </p:ext>
            </p:extLst>
          </p:nvPr>
        </p:nvGraphicFramePr>
        <p:xfrm>
          <a:off x="381000" y="19812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87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c 45"/>
          <p:cNvSpPr/>
          <p:nvPr/>
        </p:nvSpPr>
        <p:spPr bwMode="auto">
          <a:xfrm>
            <a:off x="4260846" y="1916317"/>
            <a:ext cx="1709143" cy="1690258"/>
          </a:xfrm>
          <a:prstGeom prst="arc">
            <a:avLst>
              <a:gd name="adj1" fmla="val 10762052"/>
              <a:gd name="adj2" fmla="val 215808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39952" y="2409825"/>
            <a:ext cx="1878430" cy="41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 rot="18855462">
            <a:off x="5030813" y="1992538"/>
            <a:ext cx="140987" cy="1509184"/>
            <a:chOff x="5044226" y="1984774"/>
            <a:chExt cx="140987" cy="1509184"/>
          </a:xfrm>
        </p:grpSpPr>
        <p:sp>
          <p:nvSpPr>
            <p:cNvPr id="38" name="Up Arrow 37"/>
            <p:cNvSpPr/>
            <p:nvPr/>
          </p:nvSpPr>
          <p:spPr bwMode="auto">
            <a:xfrm>
              <a:off x="5044226" y="1984774"/>
              <a:ext cx="140987" cy="1479011"/>
            </a:xfrm>
            <a:prstGeom prst="upArrow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054352" y="2748569"/>
              <a:ext cx="130861" cy="745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3986882" y="1790592"/>
            <a:ext cx="2166268" cy="10890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Using Johnson Noise to Make a Thermometer</a:t>
            </a:r>
          </a:p>
        </p:txBody>
      </p:sp>
      <p:pic>
        <p:nvPicPr>
          <p:cNvPr id="15" name="Picture 4" descr="animated-fire-image-029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2" y="5050404"/>
            <a:ext cx="577098" cy="13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 bwMode="auto">
          <a:xfrm>
            <a:off x="5115418" y="1781175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5"/>
          <p:cNvSpPr/>
          <p:nvPr/>
        </p:nvSpPr>
        <p:spPr bwMode="auto">
          <a:xfrm>
            <a:off x="4741682" y="1979629"/>
            <a:ext cx="263951" cy="499620"/>
          </a:xfrm>
          <a:custGeom>
            <a:avLst/>
            <a:gdLst>
              <a:gd name="connsiteX0" fmla="*/ 9427 w 263951"/>
              <a:gd name="connsiteY0" fmla="*/ 0 h 499620"/>
              <a:gd name="connsiteX1" fmla="*/ 0 w 263951"/>
              <a:gd name="connsiteY1" fmla="*/ 490194 h 499620"/>
              <a:gd name="connsiteX2" fmla="*/ 263951 w 263951"/>
              <a:gd name="connsiteY2" fmla="*/ 499620 h 49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951" h="499620">
                <a:moveTo>
                  <a:pt x="9427" y="0"/>
                </a:moveTo>
                <a:lnTo>
                  <a:pt x="0" y="490194"/>
                </a:lnTo>
                <a:lnTo>
                  <a:pt x="263951" y="499620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4333875" y="2409825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4472070" y="2111637"/>
            <a:ext cx="39595" cy="45333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4273750" y="2368055"/>
            <a:ext cx="67289" cy="4177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5893425" y="2373691"/>
            <a:ext cx="74575" cy="30499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5117798" y="1828964"/>
            <a:ext cx="1825" cy="90731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5715329" y="2102520"/>
            <a:ext cx="47296" cy="58725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5464968" y="1945967"/>
            <a:ext cx="21501" cy="47137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4753588" y="1939601"/>
            <a:ext cx="18437" cy="4672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/>
          <p:cNvSpPr txBox="1"/>
          <p:nvPr/>
        </p:nvSpPr>
        <p:spPr>
          <a:xfrm>
            <a:off x="5349108" y="2551935"/>
            <a:ext cx="98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RMS</a:t>
            </a:r>
          </a:p>
        </p:txBody>
      </p:sp>
      <p:sp>
        <p:nvSpPr>
          <p:cNvPr id="95" name="Freeform 94"/>
          <p:cNvSpPr/>
          <p:nvPr/>
        </p:nvSpPr>
        <p:spPr bwMode="auto">
          <a:xfrm>
            <a:off x="3071970" y="2368055"/>
            <a:ext cx="982865" cy="2293956"/>
          </a:xfrm>
          <a:custGeom>
            <a:avLst/>
            <a:gdLst>
              <a:gd name="connsiteX0" fmla="*/ 923925 w 1009650"/>
              <a:gd name="connsiteY0" fmla="*/ 0 h 2962275"/>
              <a:gd name="connsiteX1" fmla="*/ 0 w 1009650"/>
              <a:gd name="connsiteY1" fmla="*/ 0 h 2962275"/>
              <a:gd name="connsiteX2" fmla="*/ 0 w 1009650"/>
              <a:gd name="connsiteY2" fmla="*/ 2962275 h 2962275"/>
              <a:gd name="connsiteX3" fmla="*/ 1009650 w 1009650"/>
              <a:gd name="connsiteY3" fmla="*/ 2962275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650" h="2962275">
                <a:moveTo>
                  <a:pt x="923925" y="0"/>
                </a:moveTo>
                <a:lnTo>
                  <a:pt x="0" y="0"/>
                </a:lnTo>
                <a:lnTo>
                  <a:pt x="0" y="2962275"/>
                </a:lnTo>
                <a:lnTo>
                  <a:pt x="1009650" y="2962275"/>
                </a:lnTo>
              </a:path>
            </a:pathLst>
          </a:cu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 flipH="1">
            <a:off x="6070822" y="2356147"/>
            <a:ext cx="997240" cy="2293956"/>
          </a:xfrm>
          <a:custGeom>
            <a:avLst/>
            <a:gdLst>
              <a:gd name="connsiteX0" fmla="*/ 923925 w 1009650"/>
              <a:gd name="connsiteY0" fmla="*/ 0 h 2962275"/>
              <a:gd name="connsiteX1" fmla="*/ 0 w 1009650"/>
              <a:gd name="connsiteY1" fmla="*/ 0 h 2962275"/>
              <a:gd name="connsiteX2" fmla="*/ 0 w 1009650"/>
              <a:gd name="connsiteY2" fmla="*/ 2962275 h 2962275"/>
              <a:gd name="connsiteX3" fmla="*/ 1009650 w 1009650"/>
              <a:gd name="connsiteY3" fmla="*/ 2962275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650" h="2962275">
                <a:moveTo>
                  <a:pt x="923925" y="0"/>
                </a:moveTo>
                <a:lnTo>
                  <a:pt x="0" y="0"/>
                </a:lnTo>
                <a:lnTo>
                  <a:pt x="0" y="2962275"/>
                </a:lnTo>
                <a:lnTo>
                  <a:pt x="1009650" y="2962275"/>
                </a:lnTo>
              </a:path>
            </a:pathLst>
          </a:cu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851920" y="4103735"/>
            <a:ext cx="2406005" cy="1068340"/>
          </a:xfrm>
          <a:custGeom>
            <a:avLst/>
            <a:gdLst>
              <a:gd name="connsiteX0" fmla="*/ 217778 w 2880320"/>
              <a:gd name="connsiteY0" fmla="*/ 0 h 1224136"/>
              <a:gd name="connsiteX1" fmla="*/ 430294 w 2880320"/>
              <a:gd name="connsiteY1" fmla="*/ 0 h 1224136"/>
              <a:gd name="connsiteX2" fmla="*/ 584286 w 2880320"/>
              <a:gd name="connsiteY2" fmla="*/ 63786 h 1224136"/>
              <a:gd name="connsiteX3" fmla="*/ 602940 w 2880320"/>
              <a:gd name="connsiteY3" fmla="*/ 91454 h 1224136"/>
              <a:gd name="connsiteX4" fmla="*/ 2265387 w 2880320"/>
              <a:gd name="connsiteY4" fmla="*/ 91454 h 1224136"/>
              <a:gd name="connsiteX5" fmla="*/ 2284041 w 2880320"/>
              <a:gd name="connsiteY5" fmla="*/ 63786 h 1224136"/>
              <a:gd name="connsiteX6" fmla="*/ 2438033 w 2880320"/>
              <a:gd name="connsiteY6" fmla="*/ 0 h 1224136"/>
              <a:gd name="connsiteX7" fmla="*/ 2650549 w 2880320"/>
              <a:gd name="connsiteY7" fmla="*/ 0 h 1224136"/>
              <a:gd name="connsiteX8" fmla="*/ 2851213 w 2880320"/>
              <a:gd name="connsiteY8" fmla="*/ 133009 h 1224136"/>
              <a:gd name="connsiteX9" fmla="*/ 2863171 w 2880320"/>
              <a:gd name="connsiteY9" fmla="*/ 192236 h 1224136"/>
              <a:gd name="connsiteX10" fmla="*/ 2866682 w 2880320"/>
              <a:gd name="connsiteY10" fmla="*/ 197445 h 1224136"/>
              <a:gd name="connsiteX11" fmla="*/ 2880320 w 2880320"/>
              <a:gd name="connsiteY11" fmla="*/ 264995 h 1224136"/>
              <a:gd name="connsiteX12" fmla="*/ 2880320 w 2880320"/>
              <a:gd name="connsiteY12" fmla="*/ 959141 h 1224136"/>
              <a:gd name="connsiteX13" fmla="*/ 2866682 w 2880320"/>
              <a:gd name="connsiteY13" fmla="*/ 1026691 h 1224136"/>
              <a:gd name="connsiteX14" fmla="*/ 2863171 w 2880320"/>
              <a:gd name="connsiteY14" fmla="*/ 1031900 h 1224136"/>
              <a:gd name="connsiteX15" fmla="*/ 2851213 w 2880320"/>
              <a:gd name="connsiteY15" fmla="*/ 1091127 h 1224136"/>
              <a:gd name="connsiteX16" fmla="*/ 2650549 w 2880320"/>
              <a:gd name="connsiteY16" fmla="*/ 1224136 h 1224136"/>
              <a:gd name="connsiteX17" fmla="*/ 2438033 w 2880320"/>
              <a:gd name="connsiteY17" fmla="*/ 1224136 h 1224136"/>
              <a:gd name="connsiteX18" fmla="*/ 2284041 w 2880320"/>
              <a:gd name="connsiteY18" fmla="*/ 1160350 h 1224136"/>
              <a:gd name="connsiteX19" fmla="*/ 2265387 w 2880320"/>
              <a:gd name="connsiteY19" fmla="*/ 1132682 h 1224136"/>
              <a:gd name="connsiteX20" fmla="*/ 602940 w 2880320"/>
              <a:gd name="connsiteY20" fmla="*/ 1132682 h 1224136"/>
              <a:gd name="connsiteX21" fmla="*/ 584286 w 2880320"/>
              <a:gd name="connsiteY21" fmla="*/ 1160350 h 1224136"/>
              <a:gd name="connsiteX22" fmla="*/ 430294 w 2880320"/>
              <a:gd name="connsiteY22" fmla="*/ 1224136 h 1224136"/>
              <a:gd name="connsiteX23" fmla="*/ 217778 w 2880320"/>
              <a:gd name="connsiteY23" fmla="*/ 1224136 h 1224136"/>
              <a:gd name="connsiteX24" fmla="*/ 0 w 2880320"/>
              <a:gd name="connsiteY24" fmla="*/ 1006358 h 1224136"/>
              <a:gd name="connsiteX25" fmla="*/ 0 w 2880320"/>
              <a:gd name="connsiteY25" fmla="*/ 959141 h 1224136"/>
              <a:gd name="connsiteX26" fmla="*/ 0 w 2880320"/>
              <a:gd name="connsiteY26" fmla="*/ 264995 h 1224136"/>
              <a:gd name="connsiteX27" fmla="*/ 0 w 2880320"/>
              <a:gd name="connsiteY27" fmla="*/ 217778 h 1224136"/>
              <a:gd name="connsiteX28" fmla="*/ 217778 w 2880320"/>
              <a:gd name="connsiteY28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80320" h="1224136">
                <a:moveTo>
                  <a:pt x="217778" y="0"/>
                </a:moveTo>
                <a:lnTo>
                  <a:pt x="430294" y="0"/>
                </a:lnTo>
                <a:cubicBezTo>
                  <a:pt x="490431" y="0"/>
                  <a:pt x="544876" y="24376"/>
                  <a:pt x="584286" y="63786"/>
                </a:cubicBezTo>
                <a:lnTo>
                  <a:pt x="602940" y="91454"/>
                </a:lnTo>
                <a:lnTo>
                  <a:pt x="2265387" y="91454"/>
                </a:lnTo>
                <a:lnTo>
                  <a:pt x="2284041" y="63786"/>
                </a:lnTo>
                <a:cubicBezTo>
                  <a:pt x="2323451" y="24376"/>
                  <a:pt x="2377896" y="0"/>
                  <a:pt x="2438033" y="0"/>
                </a:cubicBezTo>
                <a:lnTo>
                  <a:pt x="2650549" y="0"/>
                </a:lnTo>
                <a:cubicBezTo>
                  <a:pt x="2740755" y="0"/>
                  <a:pt x="2818152" y="54846"/>
                  <a:pt x="2851213" y="133009"/>
                </a:cubicBezTo>
                <a:lnTo>
                  <a:pt x="2863171" y="192236"/>
                </a:lnTo>
                <a:lnTo>
                  <a:pt x="2866682" y="197445"/>
                </a:lnTo>
                <a:cubicBezTo>
                  <a:pt x="2875464" y="218207"/>
                  <a:pt x="2880320" y="241034"/>
                  <a:pt x="2880320" y="264995"/>
                </a:cubicBezTo>
                <a:lnTo>
                  <a:pt x="2880320" y="959141"/>
                </a:lnTo>
                <a:cubicBezTo>
                  <a:pt x="2880320" y="983102"/>
                  <a:pt x="2875464" y="1005929"/>
                  <a:pt x="2866682" y="1026691"/>
                </a:cubicBezTo>
                <a:lnTo>
                  <a:pt x="2863171" y="1031900"/>
                </a:lnTo>
                <a:lnTo>
                  <a:pt x="2851213" y="1091127"/>
                </a:lnTo>
                <a:cubicBezTo>
                  <a:pt x="2818152" y="1169291"/>
                  <a:pt x="2740755" y="1224136"/>
                  <a:pt x="2650549" y="1224136"/>
                </a:cubicBezTo>
                <a:lnTo>
                  <a:pt x="2438033" y="1224136"/>
                </a:lnTo>
                <a:cubicBezTo>
                  <a:pt x="2377896" y="1224136"/>
                  <a:pt x="2323451" y="1199761"/>
                  <a:pt x="2284041" y="1160350"/>
                </a:cubicBezTo>
                <a:lnTo>
                  <a:pt x="2265387" y="1132682"/>
                </a:lnTo>
                <a:lnTo>
                  <a:pt x="602940" y="1132682"/>
                </a:lnTo>
                <a:lnTo>
                  <a:pt x="584286" y="1160350"/>
                </a:lnTo>
                <a:cubicBezTo>
                  <a:pt x="544876" y="1199761"/>
                  <a:pt x="490431" y="1224136"/>
                  <a:pt x="430294" y="1224136"/>
                </a:cubicBezTo>
                <a:lnTo>
                  <a:pt x="217778" y="1224136"/>
                </a:lnTo>
                <a:cubicBezTo>
                  <a:pt x="97503" y="1224136"/>
                  <a:pt x="0" y="1126633"/>
                  <a:pt x="0" y="1006358"/>
                </a:cubicBezTo>
                <a:lnTo>
                  <a:pt x="0" y="959141"/>
                </a:lnTo>
                <a:lnTo>
                  <a:pt x="0" y="264995"/>
                </a:lnTo>
                <a:lnTo>
                  <a:pt x="0" y="217778"/>
                </a:lnTo>
                <a:cubicBezTo>
                  <a:pt x="0" y="97503"/>
                  <a:pt x="97503" y="0"/>
                  <a:pt x="217778" y="0"/>
                </a:cubicBezTo>
                <a:close/>
              </a:path>
            </a:pathLst>
          </a:custGeom>
          <a:solidFill>
            <a:srgbClr val="B3D3EA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472070" y="4185910"/>
            <a:ext cx="144530" cy="90399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793684" y="4185910"/>
            <a:ext cx="144530" cy="90399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115418" y="4185910"/>
            <a:ext cx="144530" cy="9024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874366" y="4103735"/>
            <a:ext cx="144016" cy="106834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333875" y="4258501"/>
            <a:ext cx="1428750" cy="78320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6-Point Star 98"/>
          <p:cNvSpPr/>
          <p:nvPr/>
        </p:nvSpPr>
        <p:spPr bwMode="auto">
          <a:xfrm>
            <a:off x="3848606" y="5362575"/>
            <a:ext cx="132857" cy="133350"/>
          </a:xfrm>
          <a:prstGeom prst="star6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6-Point Star 100"/>
          <p:cNvSpPr/>
          <p:nvPr/>
        </p:nvSpPr>
        <p:spPr bwMode="auto">
          <a:xfrm>
            <a:off x="3944590" y="5407819"/>
            <a:ext cx="132857" cy="133350"/>
          </a:xfrm>
          <a:prstGeom prst="star6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6-Point Star 101"/>
          <p:cNvSpPr/>
          <p:nvPr/>
        </p:nvSpPr>
        <p:spPr bwMode="auto">
          <a:xfrm>
            <a:off x="4001005" y="5514975"/>
            <a:ext cx="132857" cy="133350"/>
          </a:xfrm>
          <a:prstGeom prst="star6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4400550" y="52197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4491867" y="52197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4597152" y="52197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4702969" y="52197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4341039" y="53387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446269" y="53387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4544335" y="53387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4642871" y="53387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4307394" y="545068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7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707">
        <p:cut/>
      </p:transition>
    </mc:Choice>
    <mc:Fallback xmlns="">
      <p:transition advTm="570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7E1D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1D"/>
                                      </p:to>
                                    </p:animClr>
                                    <p:set>
                                      <p:cBhvr>
                                        <p:cTn id="8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5400000">
                                      <p:cBhvr>
                                        <p:cTn id="11" dur="1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8681 -0.1375 L 0.12326 -0.05162 L 0.01285 -0.12315 L 0.01701 -0.04815 L 0.13385 -0.11273 L -0.00712 -0.08958 L 0.06823 -0.03264 L 0.07379 -0.14051 L 0.13872 -0.06991 L 0.0033 -0.10787 L 0.09844 -0.04051 L 0.11076 -0.13055 L 0.04045 -0.03935 L 0.04514 -0.13611 L 0.04514 -0.13611 " pathEditMode="relative" ptsTypes="AAAAAAAAAAAAAAA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212 -0.08842 L -0.01406 -0.10046 L 0.03976 -0.03588 L 0.05 -0.13819 L 0.09965 -0.0456 L 0.01788 -0.13079 L -0.00451 -0.06134 L 0.12778 -0.10301 L 0.07448 -0.03657 L 0.04392 -0.13704 L 0.02083 -0.04398 L 0.11059 -0.12129 L -0.01128 -0.07106 " pathEditMode="relative" ptsTypes="AAAAAAAAAAAAA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639 -0.13287 L 0.00503 -0.04514 L 0.09496 -0.04722 L 0.11597 -0.09676 L -0.01372 -0.11504 L -0.01077 -0.05416 L 0.10173 -0.11852 L 0.05503 -0.03611 L 0.0158 -0.1331 L 0.00173 -0.04537 L 0.01597 -0.05579 L 0.04653 -0.13819 L 0.11024 -0.0618 L -0.0007 -0.12546 L -0.02691 -0.07847 L 0.11892 -0.08009 L 0.03351 -0.03495 L 0.08403 -0.13148 " pathEditMode="relative" ptsTypes="AAAAAAAAAAAAAAAAAA">
                                      <p:cBhvr>
                                        <p:cTn id="2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8316 -0.12592 L 0.07188 -0.04213 L 0.01667 -0.1368 L -0.03177 -0.06481 L 0.10174 -0.10787 L -0.02639 -0.05579 L 0.00052 -0.13217 L 0.05816 -0.03866 L 0.09358 -0.11736 L -2.77778E-7 -0.03981 L 0.03802 -0.13912 L -0.03854 -0.09537 L 0.04045 -0.03403 L 0.04896 -0.13819 L 0.01146 -0.03565 L 0.10174 -0.06551 " pathEditMode="relative" ptsTypes="AAAAAAAAAAAAAAAA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8524 -0.15671 L 0.10191 -0.05602 L 0.01041 -0.13102 L 0.1467 -0.11759 L 0.0059 -0.12199 L 0.13316 -0.07338 L 0.02708 -0.06296 L 0.09948 -0.15301 L 0.09479 -0.05277 " pathEditMode="relative" ptsTypes="AAAAAAAAA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156 -0.15532 L 0.05156 -0.15532 L 0.09687 -0.05694 L 0.13819 -0.1 L -0.0073 -0.12222 L 0.03281 -0.05509 L 0.09566 -0.15092 L 0.07534 -0.05185 " pathEditMode="relative" ptsTypes="AAAAAAAA">
                                      <p:cBhvr>
                                        <p:cTn id="28" dur="50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459 -0.12592 L -3.88889E-6 -0.06018 L 0.00955 -0.13865 L 0.09375 -0.05208 L 0.05035 -0.14907 L 0.03889 -0.04398 L 0.12639 -0.10578 " pathEditMode="relative" ptsTypes="AAAAAAA">
                                      <p:cBhvr>
                                        <p:cTn id="30" dur="5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2 -0.15324 L 0.09532 -0.07801 L -0.03749 -0.09606 L 0.08976 -0.14328 " pathEditMode="relative" ptsTypes="AAAA"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73 -0.12616 L 0.15052 -0.12894 L 0.01267 -0.09468 L 0.0151 -0.09491 L 0.05 -0.16852 L 0.06302 -0.06875 L 0.13281 -0.1551 L 0.13854 -0.09051 L 0.02083 -0.15186 " pathEditMode="relative" ptsTypes="AAAAAAAAA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8" grpId="0" animBg="1"/>
      <p:bldP spid="100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770494" y="4630224"/>
            <a:ext cx="437730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GB" altLang="en-US" sz="2400" dirty="0"/>
              <a:t>An innovation project by ……</a:t>
            </a:r>
            <a:endParaRPr lang="ru-RU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073608" y="1159403"/>
                <a:ext cx="6997994" cy="126723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5400" b="0" i="1" smtClean="0">
                          <a:solidFill>
                            <a:srgbClr val="09671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𝑘𝑇𝑅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rad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3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3608" y="1159403"/>
                <a:ext cx="6997994" cy="1267239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The Johnson-Nyquist Equation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98168" y="1461542"/>
            <a:ext cx="360040" cy="0"/>
          </a:xfrm>
          <a:prstGeom prst="line">
            <a:avLst/>
          </a:prstGeom>
          <a:ln>
            <a:solidFill>
              <a:srgbClr val="096713"/>
            </a:solidFill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9928" y="2322290"/>
                <a:ext cx="7163898" cy="4602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dirty="0" smtClean="0">
                            <a:solidFill>
                              <a:srgbClr val="0967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dirty="0">
                            <a:solidFill>
                              <a:srgbClr val="096713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3200" i="1" dirty="0">
                            <a:solidFill>
                              <a:srgbClr val="09671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3600" dirty="0">
                    <a:solidFill>
                      <a:srgbClr val="096713"/>
                    </a:solidFill>
                  </a:rPr>
                  <a:t> </a:t>
                </a:r>
                <a:r>
                  <a:rPr lang="en-GB" sz="2000" dirty="0">
                    <a:solidFill>
                      <a:srgbClr val="096713"/>
                    </a:solidFill>
                  </a:rPr>
                  <a:t>= the RMS voltage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3600" dirty="0">
                    <a:solidFill>
                      <a:srgbClr val="096713"/>
                    </a:solidFill>
                  </a:rPr>
                  <a:t> </a:t>
                </a:r>
                <a:r>
                  <a:rPr lang="en-GB" dirty="0">
                    <a:solidFill>
                      <a:srgbClr val="096713"/>
                    </a:solidFill>
                  </a:rPr>
                  <a:t>= </a:t>
                </a:r>
                <a:r>
                  <a:rPr lang="en-GB" sz="2000" dirty="0" err="1">
                    <a:solidFill>
                      <a:srgbClr val="096713"/>
                    </a:solidFill>
                  </a:rPr>
                  <a:t>Botzmann’s</a:t>
                </a:r>
                <a:r>
                  <a:rPr lang="en-GB" sz="2000" dirty="0">
                    <a:solidFill>
                      <a:srgbClr val="096713"/>
                    </a:solidFill>
                  </a:rPr>
                  <a:t> constant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>
                    <a:solidFill>
                      <a:srgbClr val="096713"/>
                    </a:solidFill>
                  </a:rPr>
                  <a:t> = </a:t>
                </a:r>
                <a:r>
                  <a:rPr lang="en-GB" sz="2000" dirty="0">
                    <a:solidFill>
                      <a:srgbClr val="096713"/>
                    </a:solidFill>
                  </a:rPr>
                  <a:t>the thermodynamic temperature of the resistor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000" dirty="0">
                    <a:solidFill>
                      <a:srgbClr val="096713"/>
                    </a:solidFill>
                  </a:rPr>
                  <a:t> = the resistance of the resistor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3200" i="1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solidFill>
                      <a:srgbClr val="096713"/>
                    </a:solidFill>
                  </a:rPr>
                  <a:t>= the measurement bandwidth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endParaRPr lang="en-GB" sz="800" dirty="0">
                  <a:solidFill>
                    <a:srgbClr val="096713"/>
                  </a:solidFill>
                </a:endParaRPr>
              </a:p>
              <a:p>
                <a:pPr algn="l"/>
                <a:r>
                  <a:rPr lang="en-GB" sz="2000" i="1" dirty="0">
                    <a:solidFill>
                      <a:srgbClr val="FF0000"/>
                    </a:solidFill>
                  </a:rPr>
                  <a:t>Problems: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extremely small (at limits of measurement)</a:t>
                </a:r>
              </a:p>
              <a:p>
                <a:pPr marL="571500" indent="-5715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GB" sz="2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hard to define/determine</a:t>
                </a:r>
                <a:endParaRPr lang="en-GB" sz="2000" dirty="0">
                  <a:solidFill>
                    <a:srgbClr val="FF0000"/>
                  </a:solidFill>
                </a:endParaRPr>
              </a:p>
              <a:p>
                <a:pPr algn="l"/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28" y="2322290"/>
                <a:ext cx="7163898" cy="4602029"/>
              </a:xfrm>
              <a:prstGeom prst="rect">
                <a:avLst/>
              </a:prstGeom>
              <a:blipFill rotWithShape="0">
                <a:blip r:embed="rId6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58"/>
          <p:cNvSpPr>
            <a:spLocks noChangeArrowheads="1"/>
          </p:cNvSpPr>
          <p:nvPr/>
        </p:nvSpPr>
        <p:spPr bwMode="auto">
          <a:xfrm>
            <a:off x="2237466" y="2514756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Oval 59"/>
          <p:cNvSpPr>
            <a:spLocks noChangeArrowheads="1"/>
          </p:cNvSpPr>
          <p:nvPr/>
        </p:nvSpPr>
        <p:spPr bwMode="auto">
          <a:xfrm flipH="1">
            <a:off x="2265795" y="2522699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27" name="AutoShape 60"/>
          <p:cNvSpPr>
            <a:spLocks noChangeArrowheads="1"/>
          </p:cNvSpPr>
          <p:nvPr/>
        </p:nvSpPr>
        <p:spPr bwMode="gray">
          <a:xfrm>
            <a:off x="2183491" y="2483005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8" name="Oval 58"/>
          <p:cNvSpPr>
            <a:spLocks noChangeArrowheads="1"/>
          </p:cNvSpPr>
          <p:nvPr/>
        </p:nvSpPr>
        <p:spPr bwMode="auto">
          <a:xfrm>
            <a:off x="2231560" y="3034932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Oval 59"/>
          <p:cNvSpPr>
            <a:spLocks noChangeArrowheads="1"/>
          </p:cNvSpPr>
          <p:nvPr/>
        </p:nvSpPr>
        <p:spPr bwMode="auto">
          <a:xfrm flipH="1">
            <a:off x="2259889" y="3042875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31" name="AutoShape 60"/>
          <p:cNvSpPr>
            <a:spLocks noChangeArrowheads="1"/>
          </p:cNvSpPr>
          <p:nvPr/>
        </p:nvSpPr>
        <p:spPr bwMode="gray">
          <a:xfrm>
            <a:off x="2177585" y="3003181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32" name="Oval 58"/>
          <p:cNvSpPr>
            <a:spLocks noChangeArrowheads="1"/>
          </p:cNvSpPr>
          <p:nvPr/>
        </p:nvSpPr>
        <p:spPr bwMode="auto">
          <a:xfrm>
            <a:off x="2231560" y="3546333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Oval 59"/>
          <p:cNvSpPr>
            <a:spLocks noChangeArrowheads="1"/>
          </p:cNvSpPr>
          <p:nvPr/>
        </p:nvSpPr>
        <p:spPr bwMode="auto">
          <a:xfrm flipH="1">
            <a:off x="2259889" y="3554276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34" name="AutoShape 60"/>
          <p:cNvSpPr>
            <a:spLocks noChangeArrowheads="1"/>
          </p:cNvSpPr>
          <p:nvPr/>
        </p:nvSpPr>
        <p:spPr bwMode="gray">
          <a:xfrm>
            <a:off x="2177585" y="3514582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35" name="Oval 58"/>
          <p:cNvSpPr>
            <a:spLocks noChangeArrowheads="1"/>
          </p:cNvSpPr>
          <p:nvPr/>
        </p:nvSpPr>
        <p:spPr bwMode="auto">
          <a:xfrm>
            <a:off x="2231560" y="4021404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Oval 59"/>
          <p:cNvSpPr>
            <a:spLocks noChangeArrowheads="1"/>
          </p:cNvSpPr>
          <p:nvPr/>
        </p:nvSpPr>
        <p:spPr bwMode="auto">
          <a:xfrm flipH="1">
            <a:off x="2259889" y="4029347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37" name="AutoShape 60"/>
          <p:cNvSpPr>
            <a:spLocks noChangeArrowheads="1"/>
          </p:cNvSpPr>
          <p:nvPr/>
        </p:nvSpPr>
        <p:spPr bwMode="gray">
          <a:xfrm>
            <a:off x="2177585" y="3989653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2232548" y="4503496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Oval 59"/>
          <p:cNvSpPr>
            <a:spLocks noChangeArrowheads="1"/>
          </p:cNvSpPr>
          <p:nvPr/>
        </p:nvSpPr>
        <p:spPr bwMode="auto">
          <a:xfrm flipH="1">
            <a:off x="2260877" y="4511439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40" name="AutoShape 60"/>
          <p:cNvSpPr>
            <a:spLocks noChangeArrowheads="1"/>
          </p:cNvSpPr>
          <p:nvPr/>
        </p:nvSpPr>
        <p:spPr bwMode="gray">
          <a:xfrm>
            <a:off x="2178573" y="4471745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43" name="AutoShape 60"/>
          <p:cNvSpPr>
            <a:spLocks noChangeArrowheads="1"/>
          </p:cNvSpPr>
          <p:nvPr/>
        </p:nvSpPr>
        <p:spPr bwMode="gray">
          <a:xfrm>
            <a:off x="2177585" y="4954670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20008" y="2913832"/>
            <a:ext cx="164777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20008" y="2913832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58"/>
          <p:cNvSpPr>
            <a:spLocks noChangeArrowheads="1"/>
          </p:cNvSpPr>
          <p:nvPr/>
        </p:nvSpPr>
        <p:spPr bwMode="auto">
          <a:xfrm>
            <a:off x="2231560" y="5454042"/>
            <a:ext cx="246991" cy="26555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Oval 59"/>
          <p:cNvSpPr>
            <a:spLocks noChangeArrowheads="1"/>
          </p:cNvSpPr>
          <p:nvPr/>
        </p:nvSpPr>
        <p:spPr bwMode="auto">
          <a:xfrm flipH="1">
            <a:off x="2259889" y="5461985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45" name="AutoShape 60"/>
          <p:cNvSpPr>
            <a:spLocks noChangeArrowheads="1"/>
          </p:cNvSpPr>
          <p:nvPr/>
        </p:nvSpPr>
        <p:spPr bwMode="gray">
          <a:xfrm>
            <a:off x="2177585" y="5422291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46" name="Oval 58"/>
          <p:cNvSpPr>
            <a:spLocks noChangeArrowheads="1"/>
          </p:cNvSpPr>
          <p:nvPr/>
        </p:nvSpPr>
        <p:spPr bwMode="auto">
          <a:xfrm>
            <a:off x="2229318" y="6097890"/>
            <a:ext cx="246991" cy="26555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Oval 59"/>
          <p:cNvSpPr>
            <a:spLocks noChangeArrowheads="1"/>
          </p:cNvSpPr>
          <p:nvPr/>
        </p:nvSpPr>
        <p:spPr bwMode="auto">
          <a:xfrm flipH="1">
            <a:off x="2257647" y="6105833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48" name="AutoShape 60"/>
          <p:cNvSpPr>
            <a:spLocks noChangeArrowheads="1"/>
          </p:cNvSpPr>
          <p:nvPr/>
        </p:nvSpPr>
        <p:spPr bwMode="gray">
          <a:xfrm>
            <a:off x="2175343" y="6066139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flipV="1">
            <a:off x="2868149" y="2504944"/>
            <a:ext cx="233928" cy="3476"/>
          </a:xfrm>
          <a:prstGeom prst="line">
            <a:avLst/>
          </a:prstGeom>
          <a:ln>
            <a:solidFill>
              <a:srgbClr val="096713"/>
            </a:solidFill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V="1">
            <a:off x="2885432" y="5404320"/>
            <a:ext cx="233928" cy="3476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0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3"/>
    </mc:Choice>
    <mc:Fallback xmlns="">
      <p:transition spd="slow" advTm="34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770494" y="4630224"/>
            <a:ext cx="437730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GB" altLang="en-US" sz="2400" dirty="0"/>
              <a:t>An innovation project by ……</a:t>
            </a:r>
            <a:endParaRPr lang="ru-RU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073608" y="1159403"/>
                <a:ext cx="6997994" cy="126723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3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3608" y="1159403"/>
                <a:ext cx="6997994" cy="1267239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The Johnson-Nyquist Equation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778252" y="1280032"/>
            <a:ext cx="233928" cy="3476"/>
          </a:xfrm>
          <a:prstGeom prst="line">
            <a:avLst/>
          </a:prstGeom>
          <a:ln>
            <a:solidFill>
              <a:srgbClr val="096713"/>
            </a:solidFill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9928" y="2322290"/>
                <a:ext cx="7163898" cy="4602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dirty="0" smtClean="0">
                            <a:solidFill>
                              <a:srgbClr val="0967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dirty="0">
                            <a:solidFill>
                              <a:srgbClr val="096713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3200" i="1" dirty="0">
                            <a:solidFill>
                              <a:srgbClr val="09671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3600" dirty="0">
                    <a:solidFill>
                      <a:srgbClr val="096713"/>
                    </a:solidFill>
                  </a:rPr>
                  <a:t> </a:t>
                </a:r>
                <a:r>
                  <a:rPr lang="en-GB" sz="2000" dirty="0">
                    <a:solidFill>
                      <a:srgbClr val="096713"/>
                    </a:solidFill>
                  </a:rPr>
                  <a:t>= the RMS voltage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3600" dirty="0">
                    <a:solidFill>
                      <a:srgbClr val="096713"/>
                    </a:solidFill>
                  </a:rPr>
                  <a:t> </a:t>
                </a:r>
                <a:r>
                  <a:rPr lang="en-GB" dirty="0">
                    <a:solidFill>
                      <a:srgbClr val="096713"/>
                    </a:solidFill>
                  </a:rPr>
                  <a:t>= </a:t>
                </a:r>
                <a:r>
                  <a:rPr lang="en-GB" sz="2000" dirty="0" err="1">
                    <a:solidFill>
                      <a:srgbClr val="096713"/>
                    </a:solidFill>
                  </a:rPr>
                  <a:t>Botzmann’s</a:t>
                </a:r>
                <a:r>
                  <a:rPr lang="en-GB" sz="2000" dirty="0">
                    <a:solidFill>
                      <a:srgbClr val="096713"/>
                    </a:solidFill>
                  </a:rPr>
                  <a:t> constant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>
                    <a:solidFill>
                      <a:srgbClr val="096713"/>
                    </a:solidFill>
                  </a:rPr>
                  <a:t> = </a:t>
                </a:r>
                <a:r>
                  <a:rPr lang="en-GB" sz="2000" dirty="0">
                    <a:solidFill>
                      <a:srgbClr val="096713"/>
                    </a:solidFill>
                  </a:rPr>
                  <a:t>the thermodynamic temperature of the resistor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000" dirty="0">
                    <a:solidFill>
                      <a:srgbClr val="096713"/>
                    </a:solidFill>
                  </a:rPr>
                  <a:t> = the resistance of the resistor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3200" i="1">
                        <a:solidFill>
                          <a:srgbClr val="0967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solidFill>
                      <a:srgbClr val="096713"/>
                    </a:solidFill>
                  </a:rPr>
                  <a:t>= the measurement bandwidth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endParaRPr lang="en-GB" sz="800" dirty="0">
                  <a:solidFill>
                    <a:srgbClr val="096713"/>
                  </a:solidFill>
                </a:endParaRPr>
              </a:p>
              <a:p>
                <a:pPr algn="l"/>
                <a:r>
                  <a:rPr lang="en-GB" sz="2000" i="1" dirty="0">
                    <a:solidFill>
                      <a:srgbClr val="FF0000"/>
                    </a:solidFill>
                  </a:rPr>
                  <a:t>Problems: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extremely small (at limits of measurement)</a:t>
                </a:r>
              </a:p>
              <a:p>
                <a:pPr marL="571500" indent="-5715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GB" sz="2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hard to define/determine</a:t>
                </a:r>
                <a:endParaRPr lang="en-GB" sz="2000" dirty="0">
                  <a:solidFill>
                    <a:srgbClr val="FF0000"/>
                  </a:solidFill>
                </a:endParaRPr>
              </a:p>
              <a:p>
                <a:pPr algn="l"/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28" y="2322290"/>
                <a:ext cx="7163898" cy="4602029"/>
              </a:xfrm>
              <a:prstGeom prst="rect">
                <a:avLst/>
              </a:prstGeom>
              <a:blipFill rotWithShape="0">
                <a:blip r:embed="rId6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58"/>
          <p:cNvSpPr>
            <a:spLocks noChangeArrowheads="1"/>
          </p:cNvSpPr>
          <p:nvPr/>
        </p:nvSpPr>
        <p:spPr bwMode="auto">
          <a:xfrm>
            <a:off x="2237466" y="2514756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Oval 59"/>
          <p:cNvSpPr>
            <a:spLocks noChangeArrowheads="1"/>
          </p:cNvSpPr>
          <p:nvPr/>
        </p:nvSpPr>
        <p:spPr bwMode="auto">
          <a:xfrm flipH="1">
            <a:off x="2265795" y="2522699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27" name="AutoShape 60"/>
          <p:cNvSpPr>
            <a:spLocks noChangeArrowheads="1"/>
          </p:cNvSpPr>
          <p:nvPr/>
        </p:nvSpPr>
        <p:spPr bwMode="gray">
          <a:xfrm>
            <a:off x="2183491" y="2483005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8" name="Oval 58"/>
          <p:cNvSpPr>
            <a:spLocks noChangeArrowheads="1"/>
          </p:cNvSpPr>
          <p:nvPr/>
        </p:nvSpPr>
        <p:spPr bwMode="auto">
          <a:xfrm>
            <a:off x="2231560" y="3034932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Oval 59"/>
          <p:cNvSpPr>
            <a:spLocks noChangeArrowheads="1"/>
          </p:cNvSpPr>
          <p:nvPr/>
        </p:nvSpPr>
        <p:spPr bwMode="auto">
          <a:xfrm flipH="1">
            <a:off x="2259889" y="3042875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31" name="AutoShape 60"/>
          <p:cNvSpPr>
            <a:spLocks noChangeArrowheads="1"/>
          </p:cNvSpPr>
          <p:nvPr/>
        </p:nvSpPr>
        <p:spPr bwMode="gray">
          <a:xfrm>
            <a:off x="2177585" y="3003181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32" name="Oval 58"/>
          <p:cNvSpPr>
            <a:spLocks noChangeArrowheads="1"/>
          </p:cNvSpPr>
          <p:nvPr/>
        </p:nvSpPr>
        <p:spPr bwMode="auto">
          <a:xfrm>
            <a:off x="2231560" y="3546333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Oval 59"/>
          <p:cNvSpPr>
            <a:spLocks noChangeArrowheads="1"/>
          </p:cNvSpPr>
          <p:nvPr/>
        </p:nvSpPr>
        <p:spPr bwMode="auto">
          <a:xfrm flipH="1">
            <a:off x="2259889" y="3554276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34" name="AutoShape 60"/>
          <p:cNvSpPr>
            <a:spLocks noChangeArrowheads="1"/>
          </p:cNvSpPr>
          <p:nvPr/>
        </p:nvSpPr>
        <p:spPr bwMode="gray">
          <a:xfrm>
            <a:off x="2177585" y="3514582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35" name="Oval 58"/>
          <p:cNvSpPr>
            <a:spLocks noChangeArrowheads="1"/>
          </p:cNvSpPr>
          <p:nvPr/>
        </p:nvSpPr>
        <p:spPr bwMode="auto">
          <a:xfrm>
            <a:off x="2231560" y="4021404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Oval 59"/>
          <p:cNvSpPr>
            <a:spLocks noChangeArrowheads="1"/>
          </p:cNvSpPr>
          <p:nvPr/>
        </p:nvSpPr>
        <p:spPr bwMode="auto">
          <a:xfrm flipH="1">
            <a:off x="2259889" y="4029347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37" name="AutoShape 60"/>
          <p:cNvSpPr>
            <a:spLocks noChangeArrowheads="1"/>
          </p:cNvSpPr>
          <p:nvPr/>
        </p:nvSpPr>
        <p:spPr bwMode="gray">
          <a:xfrm>
            <a:off x="2177585" y="3989653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2232548" y="4503496"/>
            <a:ext cx="246991" cy="265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Oval 59"/>
          <p:cNvSpPr>
            <a:spLocks noChangeArrowheads="1"/>
          </p:cNvSpPr>
          <p:nvPr/>
        </p:nvSpPr>
        <p:spPr bwMode="auto">
          <a:xfrm flipH="1">
            <a:off x="2260877" y="4511439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40" name="AutoShape 60"/>
          <p:cNvSpPr>
            <a:spLocks noChangeArrowheads="1"/>
          </p:cNvSpPr>
          <p:nvPr/>
        </p:nvSpPr>
        <p:spPr bwMode="gray">
          <a:xfrm>
            <a:off x="2178573" y="4471745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43" name="AutoShape 60"/>
          <p:cNvSpPr>
            <a:spLocks noChangeArrowheads="1"/>
          </p:cNvSpPr>
          <p:nvPr/>
        </p:nvSpPr>
        <p:spPr bwMode="gray">
          <a:xfrm>
            <a:off x="2177585" y="4954670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20008" y="2913832"/>
            <a:ext cx="164777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20008" y="2913832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58"/>
          <p:cNvSpPr>
            <a:spLocks noChangeArrowheads="1"/>
          </p:cNvSpPr>
          <p:nvPr/>
        </p:nvSpPr>
        <p:spPr bwMode="auto">
          <a:xfrm>
            <a:off x="2231560" y="5454042"/>
            <a:ext cx="246991" cy="26555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Oval 59"/>
          <p:cNvSpPr>
            <a:spLocks noChangeArrowheads="1"/>
          </p:cNvSpPr>
          <p:nvPr/>
        </p:nvSpPr>
        <p:spPr bwMode="auto">
          <a:xfrm flipH="1">
            <a:off x="2259889" y="5461985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45" name="AutoShape 60"/>
          <p:cNvSpPr>
            <a:spLocks noChangeArrowheads="1"/>
          </p:cNvSpPr>
          <p:nvPr/>
        </p:nvSpPr>
        <p:spPr bwMode="gray">
          <a:xfrm>
            <a:off x="2177585" y="5422291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46" name="Oval 58"/>
          <p:cNvSpPr>
            <a:spLocks noChangeArrowheads="1"/>
          </p:cNvSpPr>
          <p:nvPr/>
        </p:nvSpPr>
        <p:spPr bwMode="auto">
          <a:xfrm>
            <a:off x="2229318" y="6097890"/>
            <a:ext cx="246991" cy="26555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Oval 59"/>
          <p:cNvSpPr>
            <a:spLocks noChangeArrowheads="1"/>
          </p:cNvSpPr>
          <p:nvPr/>
        </p:nvSpPr>
        <p:spPr bwMode="auto">
          <a:xfrm flipH="1">
            <a:off x="2257647" y="6105833"/>
            <a:ext cx="193197" cy="15558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48" name="AutoShape 60"/>
          <p:cNvSpPr>
            <a:spLocks noChangeArrowheads="1"/>
          </p:cNvSpPr>
          <p:nvPr/>
        </p:nvSpPr>
        <p:spPr bwMode="gray">
          <a:xfrm>
            <a:off x="2175343" y="6066139"/>
            <a:ext cx="296237" cy="298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891396" y="2483005"/>
            <a:ext cx="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V="1">
            <a:off x="2868149" y="2504944"/>
            <a:ext cx="233928" cy="3476"/>
          </a:xfrm>
          <a:prstGeom prst="line">
            <a:avLst/>
          </a:prstGeom>
          <a:ln>
            <a:solidFill>
              <a:srgbClr val="096713"/>
            </a:solidFill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flipV="1">
            <a:off x="2885432" y="5393587"/>
            <a:ext cx="233928" cy="3476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80492"/>
      </p:ext>
    </p:extLst>
  </p:cSld>
  <p:clrMapOvr>
    <a:masterClrMapping/>
  </p:clrMapOvr>
  <p:transition spd="slow" advTm="345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694294" y="5177706"/>
            <a:ext cx="437730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GB" altLang="en-US" sz="2400" dirty="0"/>
              <a:t>An innovation project by ……</a:t>
            </a:r>
            <a:endParaRPr lang="ru-RU" altLang="en-US" sz="2400" dirty="0"/>
          </a:p>
        </p:txBody>
      </p:sp>
      <p:sp>
        <p:nvSpPr>
          <p:cNvPr id="23" name="Content Placeholder 4"/>
          <p:cNvSpPr>
            <a:spLocks noGrp="1"/>
          </p:cNvSpPr>
          <p:nvPr>
            <p:ph idx="1"/>
          </p:nvPr>
        </p:nvSpPr>
        <p:spPr>
          <a:xfrm>
            <a:off x="2160691" y="1215377"/>
            <a:ext cx="6910911" cy="5165951"/>
          </a:xfrm>
        </p:spPr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Amplifiers A &amp; B amplify the same signal from the sense resistor but add their own noise</a:t>
            </a:r>
          </a:p>
          <a:p>
            <a:r>
              <a:rPr lang="en-GB" sz="2400" dirty="0"/>
              <a:t>The correlator supresses uncorrelated noise and detects only the signal common to both channels i.e. the sensor’s Johnson noise</a:t>
            </a:r>
          </a:p>
          <a:p>
            <a:r>
              <a:rPr lang="en-GB" sz="2400" dirty="0"/>
              <a:t>This allows us to measure the extremely small Johnson noise signal provided the correlation time is sufficiently long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Prior Art Johnson Noise Thermometer</a:t>
            </a:r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98" y="972000"/>
            <a:ext cx="7200000" cy="252681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1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070476" y="6858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39952" y="18864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420" name="Picture 60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656184" cy="676759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694294" y="5177706"/>
            <a:ext cx="437730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GB" altLang="en-US" sz="2400" dirty="0"/>
              <a:t>An innovation project by ……</a:t>
            </a:r>
            <a:endParaRPr lang="ru-RU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160691" y="1215377"/>
                <a:ext cx="6910911" cy="5165951"/>
              </a:xfrm>
            </p:spPr>
            <p:txBody>
              <a:bodyPr/>
              <a:lstStyle/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The amplifiers switch between measuring the Johnson noise and a known calibration signal (a “white noise” source of known power density)</a:t>
                </a:r>
              </a:p>
              <a:p>
                <a:r>
                  <a:rPr lang="en-GB" sz="2400" dirty="0"/>
                  <a:t>The ratio of the measurements allows the Johnson noise power spectral density to be determined </a:t>
                </a:r>
                <a:r>
                  <a:rPr lang="en-GB" sz="2400" dirty="0">
                    <a:solidFill>
                      <a:srgbClr val="FF0000"/>
                    </a:solidFill>
                  </a:rPr>
                  <a:t>provided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is constant</a:t>
                </a:r>
                <a:endParaRPr lang="en-GB" sz="2400" dirty="0"/>
              </a:p>
            </p:txBody>
          </p:sp>
        </mc:Choice>
        <mc:Fallback xmlns="">
          <p:sp>
            <p:nvSpPr>
              <p:cNvPr id="23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691" y="1215377"/>
                <a:ext cx="6910911" cy="5165951"/>
              </a:xfrm>
              <a:blipFill rotWithShape="0">
                <a:blip r:embed="rId6"/>
                <a:stretch>
                  <a:fillRect l="-1146" b="-6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1835696" y="-3082"/>
            <a:ext cx="7308304" cy="98072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719008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00" baseline="-2500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89808" y="236408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flipH="1">
            <a:off x="2648545" y="242758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27895" y="191958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 dirty="0">
              <a:solidFill>
                <a:schemeClr val="bg1"/>
              </a:solidFill>
              <a:ea typeface="굴림" panose="020B0600000101010101" pitchFamily="34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gray">
          <a:xfrm>
            <a:off x="3175595" y="191958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800" b="1" dirty="0">
                <a:solidFill>
                  <a:schemeClr val="bg1"/>
                </a:solidFill>
                <a:ea typeface="굴림" panose="020B0600000101010101" pitchFamily="34" charset="-127"/>
              </a:rPr>
              <a:t>Prior Art Johnson Noise Thermometer</a:t>
            </a: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972000"/>
            <a:ext cx="7200000" cy="2952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1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"/>
    </mc:Choice>
    <mc:Fallback xmlns="">
      <p:transition spd="slow" advTm="570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134EAD"/>
        </a:lt2>
        <a:accent1>
          <a:srgbClr val="36930E"/>
        </a:accent1>
        <a:accent2>
          <a:srgbClr val="84AEFA"/>
        </a:accent2>
        <a:accent3>
          <a:srgbClr val="FFFFFF"/>
        </a:accent3>
        <a:accent4>
          <a:srgbClr val="404040"/>
        </a:accent4>
        <a:accent5>
          <a:srgbClr val="AEC8AA"/>
        </a:accent5>
        <a:accent6>
          <a:srgbClr val="779DE3"/>
        </a:accent6>
        <a:hlink>
          <a:srgbClr val="EF2C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373545"/>
    </a:dk2>
    <a:lt2>
      <a:srgbClr val="85A5C1"/>
    </a:lt2>
    <a:accent1>
      <a:srgbClr val="AAD6C8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Paper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2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12949</TotalTime>
  <Words>701</Words>
  <Application>Microsoft Office PowerPoint</Application>
  <PresentationFormat>On-screen Show (4:3)</PresentationFormat>
  <Paragraphs>171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굴림</vt:lpstr>
      <vt:lpstr>Arial</vt:lpstr>
      <vt:lpstr>Arial Rounded MT Bold</vt:lpstr>
      <vt:lpstr>Calibri</vt:lpstr>
      <vt:lpstr>Cambria Math</vt:lpstr>
      <vt:lpstr>Microsoft Sans Serif</vt:lpstr>
      <vt:lpstr>Symbol</vt:lpstr>
      <vt:lpstr>Webdings</vt:lpstr>
      <vt:lpstr>powerpoint-template-24</vt:lpstr>
      <vt:lpstr>A collaborative project between</vt:lpstr>
      <vt:lpstr>PowerPoint Presentation</vt:lpstr>
      <vt:lpstr>Current (secondary) Thermometers</vt:lpstr>
      <vt:lpstr>Johnson Noise (primary) Thermometer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collaborative project between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Johnson Noise Project</dc:title>
  <dc:creator>David Cruickshank</dc:creator>
  <cp:lastModifiedBy>Paul Bramley</cp:lastModifiedBy>
  <cp:revision>235</cp:revision>
  <cp:lastPrinted>2016-05-10T08:22:03Z</cp:lastPrinted>
  <dcterms:created xsi:type="dcterms:W3CDTF">2016-05-03T13:08:34Z</dcterms:created>
  <dcterms:modified xsi:type="dcterms:W3CDTF">2018-04-23T16:23:26Z</dcterms:modified>
</cp:coreProperties>
</file>